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 id="2147483711" r:id="rId2"/>
    <p:sldMasterId id="2147483738" r:id="rId3"/>
  </p:sldMasterIdLst>
  <p:notesMasterIdLst>
    <p:notesMasterId r:id="rId51"/>
  </p:notesMasterIdLst>
  <p:handoutMasterIdLst>
    <p:handoutMasterId r:id="rId52"/>
  </p:handoutMasterIdLst>
  <p:sldIdLst>
    <p:sldId id="1003" r:id="rId4"/>
    <p:sldId id="259" r:id="rId5"/>
    <p:sldId id="1052" r:id="rId6"/>
    <p:sldId id="299" r:id="rId7"/>
    <p:sldId id="1051" r:id="rId8"/>
    <p:sldId id="1054" r:id="rId9"/>
    <p:sldId id="1055" r:id="rId10"/>
    <p:sldId id="1056" r:id="rId11"/>
    <p:sldId id="303" r:id="rId12"/>
    <p:sldId id="351" r:id="rId13"/>
    <p:sldId id="1028" r:id="rId14"/>
    <p:sldId id="1045" r:id="rId15"/>
    <p:sldId id="338" r:id="rId16"/>
    <p:sldId id="313" r:id="rId17"/>
    <p:sldId id="1040" r:id="rId18"/>
    <p:sldId id="1046" r:id="rId19"/>
    <p:sldId id="1030" r:id="rId20"/>
    <p:sldId id="1029" r:id="rId21"/>
    <p:sldId id="1031" r:id="rId22"/>
    <p:sldId id="359" r:id="rId23"/>
    <p:sldId id="1036" r:id="rId24"/>
    <p:sldId id="1017" r:id="rId25"/>
    <p:sldId id="1033" r:id="rId26"/>
    <p:sldId id="1058" r:id="rId27"/>
    <p:sldId id="401" r:id="rId28"/>
    <p:sldId id="1034" r:id="rId29"/>
    <p:sldId id="1032" r:id="rId30"/>
    <p:sldId id="1041" r:id="rId31"/>
    <p:sldId id="1038" r:id="rId32"/>
    <p:sldId id="1049" r:id="rId33"/>
    <p:sldId id="1059" r:id="rId34"/>
    <p:sldId id="1044" r:id="rId35"/>
    <p:sldId id="1042" r:id="rId36"/>
    <p:sldId id="1043" r:id="rId37"/>
    <p:sldId id="1060" r:id="rId38"/>
    <p:sldId id="1037" r:id="rId39"/>
    <p:sldId id="1061" r:id="rId40"/>
    <p:sldId id="1047" r:id="rId41"/>
    <p:sldId id="1048" r:id="rId42"/>
    <p:sldId id="867" r:id="rId43"/>
    <p:sldId id="996" r:id="rId44"/>
    <p:sldId id="405" r:id="rId45"/>
    <p:sldId id="427" r:id="rId46"/>
    <p:sldId id="428" r:id="rId47"/>
    <p:sldId id="429" r:id="rId48"/>
    <p:sldId id="1035" r:id="rId49"/>
    <p:sldId id="1039"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8A8286B-F58F-49A0-8303-09B16E7E451A}">
          <p14:sldIdLst>
            <p14:sldId id="1003"/>
            <p14:sldId id="259"/>
            <p14:sldId id="1052"/>
            <p14:sldId id="299"/>
            <p14:sldId id="1051"/>
            <p14:sldId id="1054"/>
            <p14:sldId id="1055"/>
            <p14:sldId id="1056"/>
            <p14:sldId id="303"/>
          </p14:sldIdLst>
        </p14:section>
        <p14:section name="Challenges" id="{197D5819-B461-4393-8722-03F6EE97449D}">
          <p14:sldIdLst>
            <p14:sldId id="351"/>
            <p14:sldId id="1028"/>
            <p14:sldId id="1045"/>
            <p14:sldId id="338"/>
          </p14:sldIdLst>
        </p14:section>
        <p14:section name="Understand the Population" id="{B3044C3E-7EF0-4A07-98A7-14BB824BB94F}">
          <p14:sldIdLst>
            <p14:sldId id="313"/>
            <p14:sldId id="1040"/>
            <p14:sldId id="1046"/>
            <p14:sldId id="1030"/>
            <p14:sldId id="1029"/>
            <p14:sldId id="1031"/>
            <p14:sldId id="359"/>
          </p14:sldIdLst>
        </p14:section>
        <p14:section name="Program Management" id="{B8E86270-3945-4D01-A5D2-B1A63C1BAE98}">
          <p14:sldIdLst>
            <p14:sldId id="1036"/>
            <p14:sldId id="1017"/>
            <p14:sldId id="1033"/>
            <p14:sldId id="1058"/>
            <p14:sldId id="401"/>
            <p14:sldId id="1034"/>
            <p14:sldId id="1032"/>
            <p14:sldId id="1041"/>
            <p14:sldId id="1038"/>
            <p14:sldId id="1049"/>
            <p14:sldId id="1059"/>
            <p14:sldId id="1044"/>
            <p14:sldId id="1042"/>
            <p14:sldId id="1043"/>
            <p14:sldId id="1060"/>
          </p14:sldIdLst>
        </p14:section>
        <p14:section name="Quality Improvement Reporting" id="{BF577801-6261-450C-9805-369940CD189B}">
          <p14:sldIdLst>
            <p14:sldId id="1037"/>
            <p14:sldId id="1061"/>
            <p14:sldId id="1047"/>
            <p14:sldId id="1048"/>
            <p14:sldId id="867"/>
          </p14:sldIdLst>
        </p14:section>
        <p14:section name="Cohorts" id="{DDB03391-A8D9-4B44-9416-A2AE94AC4A46}">
          <p14:sldIdLst>
            <p14:sldId id="996"/>
            <p14:sldId id="405"/>
            <p14:sldId id="427"/>
            <p14:sldId id="428"/>
            <p14:sldId id="429"/>
            <p14:sldId id="1035"/>
            <p14:sldId id="1039"/>
          </p14:sldIdLst>
        </p14:section>
      </p14:sectionLst>
    </p:ext>
    <p:ext uri="{EFAFB233-063F-42B5-8137-9DF3F51BA10A}">
      <p15:sldGuideLst xmlns:p15="http://schemas.microsoft.com/office/powerpoint/2012/main">
        <p15:guide id="1" orient="horz" pos="3168" userDrawn="1">
          <p15:clr>
            <a:srgbClr val="A4A3A4"/>
          </p15:clr>
        </p15:guide>
        <p15:guide id="2" pos="73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y Holzman" initials="EH" lastIdx="1" clrIdx="0">
    <p:extLst>
      <p:ext uri="{19B8F6BF-5375-455C-9EA6-DF929625EA0E}">
        <p15:presenceInfo xmlns:p15="http://schemas.microsoft.com/office/powerpoint/2012/main" userId="S-1-5-21-832830789-965140116-2043851331-7136" providerId="AD"/>
      </p:ext>
    </p:extLst>
  </p:cmAuthor>
  <p:cmAuthor id="2" name="LuAnn Kimker" initials="LK" lastIdx="5" clrIdx="1">
    <p:extLst>
      <p:ext uri="{19B8F6BF-5375-455C-9EA6-DF929625EA0E}">
        <p15:presenceInfo xmlns:p15="http://schemas.microsoft.com/office/powerpoint/2012/main" userId="S-1-5-21-832830789-965140116-2043851331-31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339966"/>
    <a:srgbClr val="008000"/>
    <a:srgbClr val="009900"/>
    <a:srgbClr val="00A668"/>
    <a:srgbClr val="1B60AE"/>
    <a:srgbClr val="58595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C9E455-2984-A5CB-99C5-92B1E2E84EC8}" v="13" dt="2025-06-25T16:39:01.194"/>
    <p1510:client id="{EA537455-B953-CC7E-A8DD-DA66418B2CCD}" v="4" dt="2025-06-25T17:33:30.6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168"/>
        <p:guide pos="7392"/>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41F_6F5FDF8F.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[UsageReports_GeneratedReportsAggregated_6-4-2019_4_57_48_PM.xlsx]Sheet1!PivotTable2</c:name>
    <c:fmtId val="18"/>
  </c:pivotSource>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SUD Measures</a:t>
            </a:r>
          </a:p>
          <a:p>
            <a:pPr>
              <a:defRPr/>
            </a:pPr>
            <a:r>
              <a:rPr lang="en-US"/>
              <a:t>YTD</a:t>
            </a:r>
            <a:r>
              <a:rPr lang="en-US" baseline="0"/>
              <a:t> May 2019</a:t>
            </a:r>
            <a:r>
              <a:rPr lang="en-US"/>
              <a:t> </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ivotFmts>
      <c:pivotFmt>
        <c:idx val="0"/>
        <c:dLbl>
          <c:idx val="0"/>
          <c:showLegendKey val="0"/>
          <c:showVal val="0"/>
          <c:showCatName val="0"/>
          <c:showSerName val="0"/>
          <c:showPercent val="0"/>
          <c:showBubbleSize val="0"/>
          <c:extLst>
            <c:ext xmlns:c15="http://schemas.microsoft.com/office/drawing/2012/chart" uri="{CE6537A1-D6FC-4f65-9D91-7224C49458BB}"/>
          </c:extLst>
        </c:dLbl>
      </c:pivotFmt>
      <c:pivotFmt>
        <c:idx val="1"/>
        <c:dLbl>
          <c:idx val="0"/>
          <c:showLegendKey val="0"/>
          <c:showVal val="0"/>
          <c:showCatName val="0"/>
          <c:showSerName val="0"/>
          <c:showPercent val="0"/>
          <c:showBubbleSize val="0"/>
          <c:extLst>
            <c:ext xmlns:c15="http://schemas.microsoft.com/office/drawing/2012/chart" uri="{CE6537A1-D6FC-4f65-9D91-7224C49458BB}"/>
          </c:extLst>
        </c:dLbl>
      </c:pivotFmt>
      <c:pivotFmt>
        <c:idx val="2"/>
        <c:dLbl>
          <c:idx val="0"/>
          <c:showLegendKey val="0"/>
          <c:showVal val="0"/>
          <c:showCatName val="0"/>
          <c:showSerName val="0"/>
          <c:showPercent val="0"/>
          <c:showBubbleSize val="0"/>
          <c:extLst>
            <c:ext xmlns:c15="http://schemas.microsoft.com/office/drawing/2012/chart" uri="{CE6537A1-D6FC-4f65-9D91-7224C49458BB}"/>
          </c:extLst>
        </c:dLbl>
      </c:pivotFmt>
      <c:pivotFmt>
        <c:idx val="3"/>
        <c:dLbl>
          <c:idx val="0"/>
          <c:showLegendKey val="0"/>
          <c:showVal val="0"/>
          <c:showCatName val="0"/>
          <c:showSerName val="0"/>
          <c:showPercent val="0"/>
          <c:showBubbleSize val="0"/>
          <c:extLst>
            <c:ext xmlns:c15="http://schemas.microsoft.com/office/drawing/2012/chart" uri="{CE6537A1-D6FC-4f65-9D91-7224C49458BB}"/>
          </c:extLst>
        </c:dLbl>
      </c:pivotFmt>
      <c:pivotFmt>
        <c:idx val="4"/>
        <c:dLbl>
          <c:idx val="0"/>
          <c:showLegendKey val="0"/>
          <c:showVal val="0"/>
          <c:showCatName val="0"/>
          <c:showSerName val="0"/>
          <c:showPercent val="0"/>
          <c:showBubbleSize val="0"/>
          <c:extLst>
            <c:ext xmlns:c15="http://schemas.microsoft.com/office/drawing/2012/chart" uri="{CE6537A1-D6FC-4f65-9D91-7224C49458BB}"/>
          </c:extLst>
        </c:dLbl>
      </c:pivotFmt>
      <c:pivotFmt>
        <c:idx val="5"/>
        <c:dLbl>
          <c:idx val="0"/>
          <c:showLegendKey val="0"/>
          <c:showVal val="0"/>
          <c:showCatName val="0"/>
          <c:showSerName val="0"/>
          <c:showPercent val="0"/>
          <c:showBubbleSize val="0"/>
          <c:extLst>
            <c:ext xmlns:c15="http://schemas.microsoft.com/office/drawing/2012/chart" uri="{CE6537A1-D6FC-4f65-9D91-7224C49458BB}"/>
          </c:extLst>
        </c:dLbl>
      </c:pivotFmt>
      <c:pivotFmt>
        <c:idx val="6"/>
        <c:dLbl>
          <c:idx val="0"/>
          <c:showLegendKey val="0"/>
          <c:showVal val="0"/>
          <c:showCatName val="0"/>
          <c:showSerName val="0"/>
          <c:showPercent val="0"/>
          <c:showBubbleSize val="0"/>
          <c:extLst>
            <c:ext xmlns:c15="http://schemas.microsoft.com/office/drawing/2012/chart" uri="{CE6537A1-D6FC-4f65-9D91-7224C49458BB}"/>
          </c:extLst>
        </c:dLbl>
      </c:pivotFmt>
      <c:pivotFmt>
        <c:idx val="7"/>
        <c:dLbl>
          <c:idx val="0"/>
          <c:showLegendKey val="0"/>
          <c:showVal val="0"/>
          <c:showCatName val="0"/>
          <c:showSerName val="0"/>
          <c:showPercent val="0"/>
          <c:showBubbleSize val="0"/>
          <c:extLst>
            <c:ext xmlns:c15="http://schemas.microsoft.com/office/drawing/2012/chart" uri="{CE6537A1-D6FC-4f65-9D91-7224C49458BB}"/>
          </c:extLst>
        </c:dLbl>
      </c:pivotFmt>
      <c:pivotFmt>
        <c:idx val="8"/>
        <c:dLbl>
          <c:idx val="0"/>
          <c:showLegendKey val="0"/>
          <c:showVal val="0"/>
          <c:showCatName val="0"/>
          <c:showSerName val="0"/>
          <c:showPercent val="0"/>
          <c:showBubbleSize val="0"/>
          <c:extLst>
            <c:ext xmlns:c15="http://schemas.microsoft.com/office/drawing/2012/chart" uri="{CE6537A1-D6FC-4f65-9D91-7224C49458BB}"/>
          </c:extLst>
        </c:dLbl>
      </c:pivotFmt>
      <c:pivotFmt>
        <c:idx val="9"/>
        <c:dLbl>
          <c:idx val="0"/>
          <c:showLegendKey val="0"/>
          <c:showVal val="0"/>
          <c:showCatName val="0"/>
          <c:showSerName val="0"/>
          <c:showPercent val="0"/>
          <c:showBubbleSize val="0"/>
          <c:extLst>
            <c:ext xmlns:c15="http://schemas.microsoft.com/office/drawing/2012/chart" uri="{CE6537A1-D6FC-4f65-9D91-7224C49458BB}"/>
          </c:extLst>
        </c:dLbl>
      </c:pivotFmt>
      <c:pivotFmt>
        <c:idx val="1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11"/>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12"/>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13"/>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14"/>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15"/>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1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17"/>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1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19"/>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2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21"/>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22"/>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23"/>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24"/>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25"/>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2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27"/>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2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29"/>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3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31"/>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32"/>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33"/>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34"/>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35"/>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3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37"/>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3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39"/>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4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41"/>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42"/>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43"/>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44"/>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45"/>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4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47"/>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4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49"/>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5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51"/>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52"/>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53"/>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54"/>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55"/>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5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57"/>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5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59"/>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6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61"/>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62"/>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63"/>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64"/>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65"/>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6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67"/>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6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69"/>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7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71"/>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72"/>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73"/>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74"/>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75"/>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7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77"/>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7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79"/>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8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81"/>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82"/>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83"/>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84"/>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85"/>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8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87"/>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8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89"/>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9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91"/>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92"/>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93"/>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94"/>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95"/>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9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97"/>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9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99"/>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0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01"/>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02"/>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03"/>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04"/>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05"/>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0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07"/>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0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09"/>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1"/>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2"/>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3"/>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4"/>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5"/>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7"/>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9"/>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2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21"/>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22"/>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23"/>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24"/>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25"/>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2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27"/>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2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29"/>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3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31"/>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32"/>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33"/>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34"/>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35"/>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3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37"/>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3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39"/>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4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Sheet1!$B$3:$B$4</c:f>
              <c:strCache>
                <c:ptCount val="1"/>
                <c:pt idx="0">
                  <c:v>AUD Treatment </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Sheet1!$A$5:$A$21</c:f>
              <c:strCache>
                <c:ptCount val="16"/>
                <c:pt idx="0">
                  <c:v>Acacia</c:v>
                </c:pt>
                <c:pt idx="1">
                  <c:v>Betances</c:v>
                </c:pt>
                <c:pt idx="2">
                  <c:v>Callen-Lorde</c:v>
                </c:pt>
                <c:pt idx="3">
                  <c:v>Cerebral Palsy of North Country</c:v>
                </c:pt>
                <c:pt idx="4">
                  <c:v>Cornerstone</c:v>
                </c:pt>
                <c:pt idx="5">
                  <c:v>East Hill Family Medical, Inc</c:v>
                </c:pt>
                <c:pt idx="6">
                  <c:v>Family Health </c:v>
                </c:pt>
                <c:pt idx="7">
                  <c:v>Finger Lakes </c:v>
                </c:pt>
                <c:pt idx="8">
                  <c:v>Health Care Choices</c:v>
                </c:pt>
                <c:pt idx="9">
                  <c:v>Mosaic Health</c:v>
                </c:pt>
                <c:pt idx="10">
                  <c:v>Neighborhood Buffalo</c:v>
                </c:pt>
                <c:pt idx="11">
                  <c:v>NOCHSI</c:v>
                </c:pt>
                <c:pt idx="12">
                  <c:v>Settlement </c:v>
                </c:pt>
                <c:pt idx="13">
                  <c:v>Trillium</c:v>
                </c:pt>
                <c:pt idx="14">
                  <c:v>UPC-Souther</c:v>
                </c:pt>
                <c:pt idx="15">
                  <c:v>Urban </c:v>
                </c:pt>
              </c:strCache>
            </c:strRef>
          </c:cat>
          <c:val>
            <c:numRef>
              <c:f>Sheet1!$B$5:$B$21</c:f>
              <c:numCache>
                <c:formatCode>General</c:formatCode>
                <c:ptCount val="16"/>
                <c:pt idx="4">
                  <c:v>3</c:v>
                </c:pt>
              </c:numCache>
            </c:numRef>
          </c:val>
          <c:extLst>
            <c:ext xmlns:c16="http://schemas.microsoft.com/office/drawing/2014/chart" uri="{C3380CC4-5D6E-409C-BE32-E72D297353CC}">
              <c16:uniqueId val="{00000000-908F-4DD5-B324-9417D3AFDCE9}"/>
            </c:ext>
          </c:extLst>
        </c:ser>
        <c:ser>
          <c:idx val="1"/>
          <c:order val="1"/>
          <c:tx>
            <c:strRef>
              <c:f>Sheet1!$C$3:$C$4</c:f>
              <c:strCache>
                <c:ptCount val="1"/>
                <c:pt idx="0">
                  <c:v>Benzo Usage</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Sheet1!$A$5:$A$21</c:f>
              <c:strCache>
                <c:ptCount val="16"/>
                <c:pt idx="0">
                  <c:v>Acacia</c:v>
                </c:pt>
                <c:pt idx="1">
                  <c:v>Betances</c:v>
                </c:pt>
                <c:pt idx="2">
                  <c:v>Callen-Lorde</c:v>
                </c:pt>
                <c:pt idx="3">
                  <c:v>Cerebral Palsy of North Country</c:v>
                </c:pt>
                <c:pt idx="4">
                  <c:v>Cornerstone</c:v>
                </c:pt>
                <c:pt idx="5">
                  <c:v>East Hill Family Medical, Inc</c:v>
                </c:pt>
                <c:pt idx="6">
                  <c:v>Family Health </c:v>
                </c:pt>
                <c:pt idx="7">
                  <c:v>Finger Lakes </c:v>
                </c:pt>
                <c:pt idx="8">
                  <c:v>Health Care Choices</c:v>
                </c:pt>
                <c:pt idx="9">
                  <c:v>Mosaic Health</c:v>
                </c:pt>
                <c:pt idx="10">
                  <c:v>Neighborhood Buffalo</c:v>
                </c:pt>
                <c:pt idx="11">
                  <c:v>NOCHSI</c:v>
                </c:pt>
                <c:pt idx="12">
                  <c:v>Settlement </c:v>
                </c:pt>
                <c:pt idx="13">
                  <c:v>Trillium</c:v>
                </c:pt>
                <c:pt idx="14">
                  <c:v>UPC-Souther</c:v>
                </c:pt>
                <c:pt idx="15">
                  <c:v>Urban </c:v>
                </c:pt>
              </c:strCache>
            </c:strRef>
          </c:cat>
          <c:val>
            <c:numRef>
              <c:f>Sheet1!$C$5:$C$21</c:f>
              <c:numCache>
                <c:formatCode>General</c:formatCode>
                <c:ptCount val="16"/>
                <c:pt idx="0">
                  <c:v>2</c:v>
                </c:pt>
                <c:pt idx="1">
                  <c:v>2</c:v>
                </c:pt>
                <c:pt idx="4">
                  <c:v>2</c:v>
                </c:pt>
                <c:pt idx="6">
                  <c:v>1</c:v>
                </c:pt>
                <c:pt idx="11">
                  <c:v>2</c:v>
                </c:pt>
                <c:pt idx="12">
                  <c:v>1</c:v>
                </c:pt>
              </c:numCache>
            </c:numRef>
          </c:val>
          <c:extLst>
            <c:ext xmlns:c16="http://schemas.microsoft.com/office/drawing/2014/chart" uri="{C3380CC4-5D6E-409C-BE32-E72D297353CC}">
              <c16:uniqueId val="{00000001-908F-4DD5-B324-9417D3AFDCE9}"/>
            </c:ext>
          </c:extLst>
        </c:ser>
        <c:ser>
          <c:idx val="2"/>
          <c:order val="2"/>
          <c:tx>
            <c:strRef>
              <c:f>Sheet1!$D$3:$D$4</c:f>
              <c:strCache>
                <c:ptCount val="1"/>
                <c:pt idx="0">
                  <c:v>Buprenorphine Prescription</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Sheet1!$A$5:$A$21</c:f>
              <c:strCache>
                <c:ptCount val="16"/>
                <c:pt idx="0">
                  <c:v>Acacia</c:v>
                </c:pt>
                <c:pt idx="1">
                  <c:v>Betances</c:v>
                </c:pt>
                <c:pt idx="2">
                  <c:v>Callen-Lorde</c:v>
                </c:pt>
                <c:pt idx="3">
                  <c:v>Cerebral Palsy of North Country</c:v>
                </c:pt>
                <c:pt idx="4">
                  <c:v>Cornerstone</c:v>
                </c:pt>
                <c:pt idx="5">
                  <c:v>East Hill Family Medical, Inc</c:v>
                </c:pt>
                <c:pt idx="6">
                  <c:v>Family Health </c:v>
                </c:pt>
                <c:pt idx="7">
                  <c:v>Finger Lakes </c:v>
                </c:pt>
                <c:pt idx="8">
                  <c:v>Health Care Choices</c:v>
                </c:pt>
                <c:pt idx="9">
                  <c:v>Mosaic Health</c:v>
                </c:pt>
                <c:pt idx="10">
                  <c:v>Neighborhood Buffalo</c:v>
                </c:pt>
                <c:pt idx="11">
                  <c:v>NOCHSI</c:v>
                </c:pt>
                <c:pt idx="12">
                  <c:v>Settlement </c:v>
                </c:pt>
                <c:pt idx="13">
                  <c:v>Trillium</c:v>
                </c:pt>
                <c:pt idx="14">
                  <c:v>UPC-Souther</c:v>
                </c:pt>
                <c:pt idx="15">
                  <c:v>Urban </c:v>
                </c:pt>
              </c:strCache>
            </c:strRef>
          </c:cat>
          <c:val>
            <c:numRef>
              <c:f>Sheet1!$D$5:$D$21</c:f>
              <c:numCache>
                <c:formatCode>General</c:formatCode>
                <c:ptCount val="16"/>
                <c:pt idx="0">
                  <c:v>7</c:v>
                </c:pt>
                <c:pt idx="2">
                  <c:v>1</c:v>
                </c:pt>
                <c:pt idx="6">
                  <c:v>1</c:v>
                </c:pt>
                <c:pt idx="7">
                  <c:v>2</c:v>
                </c:pt>
                <c:pt idx="8">
                  <c:v>1</c:v>
                </c:pt>
                <c:pt idx="9">
                  <c:v>1</c:v>
                </c:pt>
                <c:pt idx="10">
                  <c:v>2</c:v>
                </c:pt>
                <c:pt idx="11">
                  <c:v>1</c:v>
                </c:pt>
              </c:numCache>
            </c:numRef>
          </c:val>
          <c:extLst>
            <c:ext xmlns:c16="http://schemas.microsoft.com/office/drawing/2014/chart" uri="{C3380CC4-5D6E-409C-BE32-E72D297353CC}">
              <c16:uniqueId val="{00000002-908F-4DD5-B324-9417D3AFDCE9}"/>
            </c:ext>
          </c:extLst>
        </c:ser>
        <c:ser>
          <c:idx val="3"/>
          <c:order val="3"/>
          <c:tx>
            <c:strRef>
              <c:f>Sheet1!$E$3:$E$4</c:f>
              <c:strCache>
                <c:ptCount val="1"/>
                <c:pt idx="0">
                  <c:v>Ctrl Sub Agreement w/CNMP</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Sheet1!$A$5:$A$21</c:f>
              <c:strCache>
                <c:ptCount val="16"/>
                <c:pt idx="0">
                  <c:v>Acacia</c:v>
                </c:pt>
                <c:pt idx="1">
                  <c:v>Betances</c:v>
                </c:pt>
                <c:pt idx="2">
                  <c:v>Callen-Lorde</c:v>
                </c:pt>
                <c:pt idx="3">
                  <c:v>Cerebral Palsy of North Country</c:v>
                </c:pt>
                <c:pt idx="4">
                  <c:v>Cornerstone</c:v>
                </c:pt>
                <c:pt idx="5">
                  <c:v>East Hill Family Medical, Inc</c:v>
                </c:pt>
                <c:pt idx="6">
                  <c:v>Family Health </c:v>
                </c:pt>
                <c:pt idx="7">
                  <c:v>Finger Lakes </c:v>
                </c:pt>
                <c:pt idx="8">
                  <c:v>Health Care Choices</c:v>
                </c:pt>
                <c:pt idx="9">
                  <c:v>Mosaic Health</c:v>
                </c:pt>
                <c:pt idx="10">
                  <c:v>Neighborhood Buffalo</c:v>
                </c:pt>
                <c:pt idx="11">
                  <c:v>NOCHSI</c:v>
                </c:pt>
                <c:pt idx="12">
                  <c:v>Settlement </c:v>
                </c:pt>
                <c:pt idx="13">
                  <c:v>Trillium</c:v>
                </c:pt>
                <c:pt idx="14">
                  <c:v>UPC-Souther</c:v>
                </c:pt>
                <c:pt idx="15">
                  <c:v>Urban </c:v>
                </c:pt>
              </c:strCache>
            </c:strRef>
          </c:cat>
          <c:val>
            <c:numRef>
              <c:f>Sheet1!$E$5:$E$21</c:f>
              <c:numCache>
                <c:formatCode>General</c:formatCode>
                <c:ptCount val="16"/>
                <c:pt idx="1">
                  <c:v>2</c:v>
                </c:pt>
                <c:pt idx="2">
                  <c:v>1</c:v>
                </c:pt>
                <c:pt idx="4">
                  <c:v>2</c:v>
                </c:pt>
                <c:pt idx="8">
                  <c:v>1</c:v>
                </c:pt>
              </c:numCache>
            </c:numRef>
          </c:val>
          <c:extLst>
            <c:ext xmlns:c16="http://schemas.microsoft.com/office/drawing/2014/chart" uri="{C3380CC4-5D6E-409C-BE32-E72D297353CC}">
              <c16:uniqueId val="{00000003-908F-4DD5-B324-9417D3AFDCE9}"/>
            </c:ext>
          </c:extLst>
        </c:ser>
        <c:ser>
          <c:idx val="4"/>
          <c:order val="4"/>
          <c:tx>
            <c:strRef>
              <c:f>Sheet1!$F$3:$F$4</c:f>
              <c:strCache>
                <c:ptCount val="1"/>
                <c:pt idx="0">
                  <c:v>Drug Use Screening</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Sheet1!$A$5:$A$21</c:f>
              <c:strCache>
                <c:ptCount val="16"/>
                <c:pt idx="0">
                  <c:v>Acacia</c:v>
                </c:pt>
                <c:pt idx="1">
                  <c:v>Betances</c:v>
                </c:pt>
                <c:pt idx="2">
                  <c:v>Callen-Lorde</c:v>
                </c:pt>
                <c:pt idx="3">
                  <c:v>Cerebral Palsy of North Country</c:v>
                </c:pt>
                <c:pt idx="4">
                  <c:v>Cornerstone</c:v>
                </c:pt>
                <c:pt idx="5">
                  <c:v>East Hill Family Medical, Inc</c:v>
                </c:pt>
                <c:pt idx="6">
                  <c:v>Family Health </c:v>
                </c:pt>
                <c:pt idx="7">
                  <c:v>Finger Lakes </c:v>
                </c:pt>
                <c:pt idx="8">
                  <c:v>Health Care Choices</c:v>
                </c:pt>
                <c:pt idx="9">
                  <c:v>Mosaic Health</c:v>
                </c:pt>
                <c:pt idx="10">
                  <c:v>Neighborhood Buffalo</c:v>
                </c:pt>
                <c:pt idx="11">
                  <c:v>NOCHSI</c:v>
                </c:pt>
                <c:pt idx="12">
                  <c:v>Settlement </c:v>
                </c:pt>
                <c:pt idx="13">
                  <c:v>Trillium</c:v>
                </c:pt>
                <c:pt idx="14">
                  <c:v>UPC-Souther</c:v>
                </c:pt>
                <c:pt idx="15">
                  <c:v>Urban </c:v>
                </c:pt>
              </c:strCache>
            </c:strRef>
          </c:cat>
          <c:val>
            <c:numRef>
              <c:f>Sheet1!$F$5:$F$21</c:f>
              <c:numCache>
                <c:formatCode>General</c:formatCode>
                <c:ptCount val="16"/>
                <c:pt idx="0">
                  <c:v>5</c:v>
                </c:pt>
                <c:pt idx="1">
                  <c:v>2</c:v>
                </c:pt>
                <c:pt idx="2">
                  <c:v>4</c:v>
                </c:pt>
                <c:pt idx="4">
                  <c:v>13</c:v>
                </c:pt>
                <c:pt idx="5">
                  <c:v>1</c:v>
                </c:pt>
                <c:pt idx="7">
                  <c:v>4</c:v>
                </c:pt>
                <c:pt idx="8">
                  <c:v>6</c:v>
                </c:pt>
                <c:pt idx="9">
                  <c:v>7</c:v>
                </c:pt>
                <c:pt idx="10">
                  <c:v>1</c:v>
                </c:pt>
                <c:pt idx="11">
                  <c:v>3</c:v>
                </c:pt>
                <c:pt idx="12">
                  <c:v>1</c:v>
                </c:pt>
                <c:pt idx="14">
                  <c:v>1</c:v>
                </c:pt>
                <c:pt idx="15">
                  <c:v>9</c:v>
                </c:pt>
              </c:numCache>
            </c:numRef>
          </c:val>
          <c:extLst>
            <c:ext xmlns:c16="http://schemas.microsoft.com/office/drawing/2014/chart" uri="{C3380CC4-5D6E-409C-BE32-E72D297353CC}">
              <c16:uniqueId val="{00000004-908F-4DD5-B324-9417D3AFDCE9}"/>
            </c:ext>
          </c:extLst>
        </c:ser>
        <c:ser>
          <c:idx val="5"/>
          <c:order val="5"/>
          <c:tx>
            <c:strRef>
              <c:f>Sheet1!$G$3:$G$4</c:f>
              <c:strCache>
                <c:ptCount val="1"/>
                <c:pt idx="0">
                  <c:v>Engagement of AOD Tx 13+ Years Old (NQF 0004)</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Sheet1!$A$5:$A$21</c:f>
              <c:strCache>
                <c:ptCount val="16"/>
                <c:pt idx="0">
                  <c:v>Acacia</c:v>
                </c:pt>
                <c:pt idx="1">
                  <c:v>Betances</c:v>
                </c:pt>
                <c:pt idx="2">
                  <c:v>Callen-Lorde</c:v>
                </c:pt>
                <c:pt idx="3">
                  <c:v>Cerebral Palsy of North Country</c:v>
                </c:pt>
                <c:pt idx="4">
                  <c:v>Cornerstone</c:v>
                </c:pt>
                <c:pt idx="5">
                  <c:v>East Hill Family Medical, Inc</c:v>
                </c:pt>
                <c:pt idx="6">
                  <c:v>Family Health </c:v>
                </c:pt>
                <c:pt idx="7">
                  <c:v>Finger Lakes </c:v>
                </c:pt>
                <c:pt idx="8">
                  <c:v>Health Care Choices</c:v>
                </c:pt>
                <c:pt idx="9">
                  <c:v>Mosaic Health</c:v>
                </c:pt>
                <c:pt idx="10">
                  <c:v>Neighborhood Buffalo</c:v>
                </c:pt>
                <c:pt idx="11">
                  <c:v>NOCHSI</c:v>
                </c:pt>
                <c:pt idx="12">
                  <c:v>Settlement </c:v>
                </c:pt>
                <c:pt idx="13">
                  <c:v>Trillium</c:v>
                </c:pt>
                <c:pt idx="14">
                  <c:v>UPC-Souther</c:v>
                </c:pt>
                <c:pt idx="15">
                  <c:v>Urban </c:v>
                </c:pt>
              </c:strCache>
            </c:strRef>
          </c:cat>
          <c:val>
            <c:numRef>
              <c:f>Sheet1!$G$5:$G$21</c:f>
              <c:numCache>
                <c:formatCode>General</c:formatCode>
                <c:ptCount val="16"/>
                <c:pt idx="2">
                  <c:v>2</c:v>
                </c:pt>
                <c:pt idx="3">
                  <c:v>1</c:v>
                </c:pt>
                <c:pt idx="4">
                  <c:v>4</c:v>
                </c:pt>
                <c:pt idx="7">
                  <c:v>5</c:v>
                </c:pt>
                <c:pt idx="12">
                  <c:v>1</c:v>
                </c:pt>
              </c:numCache>
            </c:numRef>
          </c:val>
          <c:extLst>
            <c:ext xmlns:c16="http://schemas.microsoft.com/office/drawing/2014/chart" uri="{C3380CC4-5D6E-409C-BE32-E72D297353CC}">
              <c16:uniqueId val="{00000005-908F-4DD5-B324-9417D3AFDCE9}"/>
            </c:ext>
          </c:extLst>
        </c:ser>
        <c:ser>
          <c:idx val="6"/>
          <c:order val="6"/>
          <c:tx>
            <c:strRef>
              <c:f>Sheet1!$H$3:$H$4</c:f>
              <c:strCache>
                <c:ptCount val="1"/>
                <c:pt idx="0">
                  <c:v>Hep C Lifetime </c:v>
                </c:pt>
              </c:strCache>
            </c:strRef>
          </c:tx>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Sheet1!$A$5:$A$21</c:f>
              <c:strCache>
                <c:ptCount val="16"/>
                <c:pt idx="0">
                  <c:v>Acacia</c:v>
                </c:pt>
                <c:pt idx="1">
                  <c:v>Betances</c:v>
                </c:pt>
                <c:pt idx="2">
                  <c:v>Callen-Lorde</c:v>
                </c:pt>
                <c:pt idx="3">
                  <c:v>Cerebral Palsy of North Country</c:v>
                </c:pt>
                <c:pt idx="4">
                  <c:v>Cornerstone</c:v>
                </c:pt>
                <c:pt idx="5">
                  <c:v>East Hill Family Medical, Inc</c:v>
                </c:pt>
                <c:pt idx="6">
                  <c:v>Family Health </c:v>
                </c:pt>
                <c:pt idx="7">
                  <c:v>Finger Lakes </c:v>
                </c:pt>
                <c:pt idx="8">
                  <c:v>Health Care Choices</c:v>
                </c:pt>
                <c:pt idx="9">
                  <c:v>Mosaic Health</c:v>
                </c:pt>
                <c:pt idx="10">
                  <c:v>Neighborhood Buffalo</c:v>
                </c:pt>
                <c:pt idx="11">
                  <c:v>NOCHSI</c:v>
                </c:pt>
                <c:pt idx="12">
                  <c:v>Settlement </c:v>
                </c:pt>
                <c:pt idx="13">
                  <c:v>Trillium</c:v>
                </c:pt>
                <c:pt idx="14">
                  <c:v>UPC-Souther</c:v>
                </c:pt>
                <c:pt idx="15">
                  <c:v>Urban </c:v>
                </c:pt>
              </c:strCache>
            </c:strRef>
          </c:cat>
          <c:val>
            <c:numRef>
              <c:f>Sheet1!$H$5:$H$21</c:f>
              <c:numCache>
                <c:formatCode>General</c:formatCode>
                <c:ptCount val="16"/>
                <c:pt idx="2">
                  <c:v>5</c:v>
                </c:pt>
                <c:pt idx="5">
                  <c:v>1</c:v>
                </c:pt>
                <c:pt idx="9">
                  <c:v>4</c:v>
                </c:pt>
                <c:pt idx="10">
                  <c:v>2</c:v>
                </c:pt>
              </c:numCache>
            </c:numRef>
          </c:val>
          <c:extLst>
            <c:ext xmlns:c16="http://schemas.microsoft.com/office/drawing/2014/chart" uri="{C3380CC4-5D6E-409C-BE32-E72D297353CC}">
              <c16:uniqueId val="{00000006-908F-4DD5-B324-9417D3AFDCE9}"/>
            </c:ext>
          </c:extLst>
        </c:ser>
        <c:ser>
          <c:idx val="7"/>
          <c:order val="7"/>
          <c:tx>
            <c:strRef>
              <c:f>Sheet1!$I$3:$I$4</c:f>
              <c:strCache>
                <c:ptCount val="1"/>
                <c:pt idx="0">
                  <c:v>Hep C Screen After OUD Dx</c:v>
                </c:pt>
              </c:strCache>
            </c:strRef>
          </c:tx>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Sheet1!$A$5:$A$21</c:f>
              <c:strCache>
                <c:ptCount val="16"/>
                <c:pt idx="0">
                  <c:v>Acacia</c:v>
                </c:pt>
                <c:pt idx="1">
                  <c:v>Betances</c:v>
                </c:pt>
                <c:pt idx="2">
                  <c:v>Callen-Lorde</c:v>
                </c:pt>
                <c:pt idx="3">
                  <c:v>Cerebral Palsy of North Country</c:v>
                </c:pt>
                <c:pt idx="4">
                  <c:v>Cornerstone</c:v>
                </c:pt>
                <c:pt idx="5">
                  <c:v>East Hill Family Medical, Inc</c:v>
                </c:pt>
                <c:pt idx="6">
                  <c:v>Family Health </c:v>
                </c:pt>
                <c:pt idx="7">
                  <c:v>Finger Lakes </c:v>
                </c:pt>
                <c:pt idx="8">
                  <c:v>Health Care Choices</c:v>
                </c:pt>
                <c:pt idx="9">
                  <c:v>Mosaic Health</c:v>
                </c:pt>
                <c:pt idx="10">
                  <c:v>Neighborhood Buffalo</c:v>
                </c:pt>
                <c:pt idx="11">
                  <c:v>NOCHSI</c:v>
                </c:pt>
                <c:pt idx="12">
                  <c:v>Settlement </c:v>
                </c:pt>
                <c:pt idx="13">
                  <c:v>Trillium</c:v>
                </c:pt>
                <c:pt idx="14">
                  <c:v>UPC-Souther</c:v>
                </c:pt>
                <c:pt idx="15">
                  <c:v>Urban </c:v>
                </c:pt>
              </c:strCache>
            </c:strRef>
          </c:cat>
          <c:val>
            <c:numRef>
              <c:f>Sheet1!$I$5:$I$21</c:f>
              <c:numCache>
                <c:formatCode>General</c:formatCode>
                <c:ptCount val="16"/>
                <c:pt idx="2">
                  <c:v>3</c:v>
                </c:pt>
              </c:numCache>
            </c:numRef>
          </c:val>
          <c:extLst>
            <c:ext xmlns:c16="http://schemas.microsoft.com/office/drawing/2014/chart" uri="{C3380CC4-5D6E-409C-BE32-E72D297353CC}">
              <c16:uniqueId val="{00000007-908F-4DD5-B324-9417D3AFDCE9}"/>
            </c:ext>
          </c:extLst>
        </c:ser>
        <c:ser>
          <c:idx val="8"/>
          <c:order val="8"/>
          <c:tx>
            <c:strRef>
              <c:f>Sheet1!$J$3:$J$4</c:f>
              <c:strCache>
                <c:ptCount val="1"/>
                <c:pt idx="0">
                  <c:v>Initiation of AOD Rx 13+ Years Old (NQF 0004)</c:v>
                </c:pt>
              </c:strCache>
            </c:strRef>
          </c:tx>
          <c:spPr>
            <a:gradFill rotWithShape="1">
              <a:gsLst>
                <a:gs pos="0">
                  <a:schemeClr val="accent3">
                    <a:lumMod val="60000"/>
                    <a:shade val="51000"/>
                    <a:satMod val="130000"/>
                  </a:schemeClr>
                </a:gs>
                <a:gs pos="80000">
                  <a:schemeClr val="accent3">
                    <a:lumMod val="60000"/>
                    <a:shade val="93000"/>
                    <a:satMod val="130000"/>
                  </a:schemeClr>
                </a:gs>
                <a:gs pos="100000">
                  <a:schemeClr val="accent3">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Sheet1!$A$5:$A$21</c:f>
              <c:strCache>
                <c:ptCount val="16"/>
                <c:pt idx="0">
                  <c:v>Acacia</c:v>
                </c:pt>
                <c:pt idx="1">
                  <c:v>Betances</c:v>
                </c:pt>
                <c:pt idx="2">
                  <c:v>Callen-Lorde</c:v>
                </c:pt>
                <c:pt idx="3">
                  <c:v>Cerebral Palsy of North Country</c:v>
                </c:pt>
                <c:pt idx="4">
                  <c:v>Cornerstone</c:v>
                </c:pt>
                <c:pt idx="5">
                  <c:v>East Hill Family Medical, Inc</c:v>
                </c:pt>
                <c:pt idx="6">
                  <c:v>Family Health </c:v>
                </c:pt>
                <c:pt idx="7">
                  <c:v>Finger Lakes </c:v>
                </c:pt>
                <c:pt idx="8">
                  <c:v>Health Care Choices</c:v>
                </c:pt>
                <c:pt idx="9">
                  <c:v>Mosaic Health</c:v>
                </c:pt>
                <c:pt idx="10">
                  <c:v>Neighborhood Buffalo</c:v>
                </c:pt>
                <c:pt idx="11">
                  <c:v>NOCHSI</c:v>
                </c:pt>
                <c:pt idx="12">
                  <c:v>Settlement </c:v>
                </c:pt>
                <c:pt idx="13">
                  <c:v>Trillium</c:v>
                </c:pt>
                <c:pt idx="14">
                  <c:v>UPC-Souther</c:v>
                </c:pt>
                <c:pt idx="15">
                  <c:v>Urban </c:v>
                </c:pt>
              </c:strCache>
            </c:strRef>
          </c:cat>
          <c:val>
            <c:numRef>
              <c:f>Sheet1!$J$5:$J$21</c:f>
              <c:numCache>
                <c:formatCode>General</c:formatCode>
                <c:ptCount val="16"/>
                <c:pt idx="4">
                  <c:v>5</c:v>
                </c:pt>
                <c:pt idx="7">
                  <c:v>4</c:v>
                </c:pt>
                <c:pt idx="9">
                  <c:v>2</c:v>
                </c:pt>
                <c:pt idx="10">
                  <c:v>1</c:v>
                </c:pt>
                <c:pt idx="11">
                  <c:v>1</c:v>
                </c:pt>
              </c:numCache>
            </c:numRef>
          </c:val>
          <c:extLst>
            <c:ext xmlns:c16="http://schemas.microsoft.com/office/drawing/2014/chart" uri="{C3380CC4-5D6E-409C-BE32-E72D297353CC}">
              <c16:uniqueId val="{00000008-908F-4DD5-B324-9417D3AFDCE9}"/>
            </c:ext>
          </c:extLst>
        </c:ser>
        <c:ser>
          <c:idx val="9"/>
          <c:order val="9"/>
          <c:tx>
            <c:strRef>
              <c:f>Sheet1!$K$3:$K$4</c:f>
              <c:strCache>
                <c:ptCount val="1"/>
                <c:pt idx="0">
                  <c:v>Init. Rx New Episode of OUD 13-17 yr </c:v>
                </c:pt>
              </c:strCache>
            </c:strRef>
          </c:tx>
          <c:spPr>
            <a:gradFill rotWithShape="1">
              <a:gsLst>
                <a:gs pos="0">
                  <a:schemeClr val="accent4">
                    <a:lumMod val="60000"/>
                    <a:shade val="51000"/>
                    <a:satMod val="130000"/>
                  </a:schemeClr>
                </a:gs>
                <a:gs pos="80000">
                  <a:schemeClr val="accent4">
                    <a:lumMod val="60000"/>
                    <a:shade val="93000"/>
                    <a:satMod val="130000"/>
                  </a:schemeClr>
                </a:gs>
                <a:gs pos="100000">
                  <a:schemeClr val="accent4">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Sheet1!$A$5:$A$21</c:f>
              <c:strCache>
                <c:ptCount val="16"/>
                <c:pt idx="0">
                  <c:v>Acacia</c:v>
                </c:pt>
                <c:pt idx="1">
                  <c:v>Betances</c:v>
                </c:pt>
                <c:pt idx="2">
                  <c:v>Callen-Lorde</c:v>
                </c:pt>
                <c:pt idx="3">
                  <c:v>Cerebral Palsy of North Country</c:v>
                </c:pt>
                <c:pt idx="4">
                  <c:v>Cornerstone</c:v>
                </c:pt>
                <c:pt idx="5">
                  <c:v>East Hill Family Medical, Inc</c:v>
                </c:pt>
                <c:pt idx="6">
                  <c:v>Family Health </c:v>
                </c:pt>
                <c:pt idx="7">
                  <c:v>Finger Lakes </c:v>
                </c:pt>
                <c:pt idx="8">
                  <c:v>Health Care Choices</c:v>
                </c:pt>
                <c:pt idx="9">
                  <c:v>Mosaic Health</c:v>
                </c:pt>
                <c:pt idx="10">
                  <c:v>Neighborhood Buffalo</c:v>
                </c:pt>
                <c:pt idx="11">
                  <c:v>NOCHSI</c:v>
                </c:pt>
                <c:pt idx="12">
                  <c:v>Settlement </c:v>
                </c:pt>
                <c:pt idx="13">
                  <c:v>Trillium</c:v>
                </c:pt>
                <c:pt idx="14">
                  <c:v>UPC-Souther</c:v>
                </c:pt>
                <c:pt idx="15">
                  <c:v>Urban </c:v>
                </c:pt>
              </c:strCache>
            </c:strRef>
          </c:cat>
          <c:val>
            <c:numRef>
              <c:f>Sheet1!$K$5:$K$21</c:f>
              <c:numCache>
                <c:formatCode>General</c:formatCode>
                <c:ptCount val="16"/>
                <c:pt idx="4">
                  <c:v>1</c:v>
                </c:pt>
                <c:pt idx="9">
                  <c:v>1</c:v>
                </c:pt>
                <c:pt idx="11">
                  <c:v>1</c:v>
                </c:pt>
              </c:numCache>
            </c:numRef>
          </c:val>
          <c:extLst>
            <c:ext xmlns:c16="http://schemas.microsoft.com/office/drawing/2014/chart" uri="{C3380CC4-5D6E-409C-BE32-E72D297353CC}">
              <c16:uniqueId val="{00000009-908F-4DD5-B324-9417D3AFDCE9}"/>
            </c:ext>
          </c:extLst>
        </c:ser>
        <c:ser>
          <c:idx val="10"/>
          <c:order val="10"/>
          <c:tx>
            <c:strRef>
              <c:f>Sheet1!$L$3:$L$4</c:f>
              <c:strCache>
                <c:ptCount val="1"/>
                <c:pt idx="0">
                  <c:v>Init. Rx New Episode of OUD 18+  </c:v>
                </c:pt>
              </c:strCache>
            </c:strRef>
          </c:tx>
          <c:spPr>
            <a:gradFill rotWithShape="1">
              <a:gsLst>
                <a:gs pos="0">
                  <a:schemeClr val="accent5">
                    <a:lumMod val="60000"/>
                    <a:shade val="51000"/>
                    <a:satMod val="130000"/>
                  </a:schemeClr>
                </a:gs>
                <a:gs pos="80000">
                  <a:schemeClr val="accent5">
                    <a:lumMod val="60000"/>
                    <a:shade val="93000"/>
                    <a:satMod val="130000"/>
                  </a:schemeClr>
                </a:gs>
                <a:gs pos="100000">
                  <a:schemeClr val="accent5">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Sheet1!$A$5:$A$21</c:f>
              <c:strCache>
                <c:ptCount val="16"/>
                <c:pt idx="0">
                  <c:v>Acacia</c:v>
                </c:pt>
                <c:pt idx="1">
                  <c:v>Betances</c:v>
                </c:pt>
                <c:pt idx="2">
                  <c:v>Callen-Lorde</c:v>
                </c:pt>
                <c:pt idx="3">
                  <c:v>Cerebral Palsy of North Country</c:v>
                </c:pt>
                <c:pt idx="4">
                  <c:v>Cornerstone</c:v>
                </c:pt>
                <c:pt idx="5">
                  <c:v>East Hill Family Medical, Inc</c:v>
                </c:pt>
                <c:pt idx="6">
                  <c:v>Family Health </c:v>
                </c:pt>
                <c:pt idx="7">
                  <c:v>Finger Lakes </c:v>
                </c:pt>
                <c:pt idx="8">
                  <c:v>Health Care Choices</c:v>
                </c:pt>
                <c:pt idx="9">
                  <c:v>Mosaic Health</c:v>
                </c:pt>
                <c:pt idx="10">
                  <c:v>Neighborhood Buffalo</c:v>
                </c:pt>
                <c:pt idx="11">
                  <c:v>NOCHSI</c:v>
                </c:pt>
                <c:pt idx="12">
                  <c:v>Settlement </c:v>
                </c:pt>
                <c:pt idx="13">
                  <c:v>Trillium</c:v>
                </c:pt>
                <c:pt idx="14">
                  <c:v>UPC-Souther</c:v>
                </c:pt>
                <c:pt idx="15">
                  <c:v>Urban </c:v>
                </c:pt>
              </c:strCache>
            </c:strRef>
          </c:cat>
          <c:val>
            <c:numRef>
              <c:f>Sheet1!$L$5:$L$21</c:f>
              <c:numCache>
                <c:formatCode>General</c:formatCode>
                <c:ptCount val="16"/>
                <c:pt idx="0">
                  <c:v>1</c:v>
                </c:pt>
                <c:pt idx="2">
                  <c:v>1</c:v>
                </c:pt>
                <c:pt idx="4">
                  <c:v>1</c:v>
                </c:pt>
                <c:pt idx="11">
                  <c:v>3</c:v>
                </c:pt>
                <c:pt idx="15">
                  <c:v>1</c:v>
                </c:pt>
              </c:numCache>
            </c:numRef>
          </c:val>
          <c:extLst>
            <c:ext xmlns:c16="http://schemas.microsoft.com/office/drawing/2014/chart" uri="{C3380CC4-5D6E-409C-BE32-E72D297353CC}">
              <c16:uniqueId val="{0000000A-908F-4DD5-B324-9417D3AFDCE9}"/>
            </c:ext>
          </c:extLst>
        </c:ser>
        <c:ser>
          <c:idx val="11"/>
          <c:order val="11"/>
          <c:tx>
            <c:strRef>
              <c:f>Sheet1!$M$3:$M$4</c:f>
              <c:strCache>
                <c:ptCount val="1"/>
                <c:pt idx="0">
                  <c:v>Naltrexone-Inj Script</c:v>
                </c:pt>
              </c:strCache>
            </c:strRef>
          </c:tx>
          <c:spPr>
            <a:gradFill rotWithShape="1">
              <a:gsLst>
                <a:gs pos="0">
                  <a:schemeClr val="accent6">
                    <a:lumMod val="60000"/>
                    <a:shade val="51000"/>
                    <a:satMod val="130000"/>
                  </a:schemeClr>
                </a:gs>
                <a:gs pos="80000">
                  <a:schemeClr val="accent6">
                    <a:lumMod val="60000"/>
                    <a:shade val="93000"/>
                    <a:satMod val="130000"/>
                  </a:schemeClr>
                </a:gs>
                <a:gs pos="100000">
                  <a:schemeClr val="accent6">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Sheet1!$A$5:$A$21</c:f>
              <c:strCache>
                <c:ptCount val="16"/>
                <c:pt idx="0">
                  <c:v>Acacia</c:v>
                </c:pt>
                <c:pt idx="1">
                  <c:v>Betances</c:v>
                </c:pt>
                <c:pt idx="2">
                  <c:v>Callen-Lorde</c:v>
                </c:pt>
                <c:pt idx="3">
                  <c:v>Cerebral Palsy of North Country</c:v>
                </c:pt>
                <c:pt idx="4">
                  <c:v>Cornerstone</c:v>
                </c:pt>
                <c:pt idx="5">
                  <c:v>East Hill Family Medical, Inc</c:v>
                </c:pt>
                <c:pt idx="6">
                  <c:v>Family Health </c:v>
                </c:pt>
                <c:pt idx="7">
                  <c:v>Finger Lakes </c:v>
                </c:pt>
                <c:pt idx="8">
                  <c:v>Health Care Choices</c:v>
                </c:pt>
                <c:pt idx="9">
                  <c:v>Mosaic Health</c:v>
                </c:pt>
                <c:pt idx="10">
                  <c:v>Neighborhood Buffalo</c:v>
                </c:pt>
                <c:pt idx="11">
                  <c:v>NOCHSI</c:v>
                </c:pt>
                <c:pt idx="12">
                  <c:v>Settlement </c:v>
                </c:pt>
                <c:pt idx="13">
                  <c:v>Trillium</c:v>
                </c:pt>
                <c:pt idx="14">
                  <c:v>UPC-Souther</c:v>
                </c:pt>
                <c:pt idx="15">
                  <c:v>Urban </c:v>
                </c:pt>
              </c:strCache>
            </c:strRef>
          </c:cat>
          <c:val>
            <c:numRef>
              <c:f>Sheet1!$M$5:$M$21</c:f>
              <c:numCache>
                <c:formatCode>General</c:formatCode>
                <c:ptCount val="16"/>
                <c:pt idx="0">
                  <c:v>1</c:v>
                </c:pt>
                <c:pt idx="5">
                  <c:v>1</c:v>
                </c:pt>
                <c:pt idx="6">
                  <c:v>1</c:v>
                </c:pt>
                <c:pt idx="7">
                  <c:v>1</c:v>
                </c:pt>
              </c:numCache>
            </c:numRef>
          </c:val>
          <c:extLst>
            <c:ext xmlns:c16="http://schemas.microsoft.com/office/drawing/2014/chart" uri="{C3380CC4-5D6E-409C-BE32-E72D297353CC}">
              <c16:uniqueId val="{0000000B-908F-4DD5-B324-9417D3AFDCE9}"/>
            </c:ext>
          </c:extLst>
        </c:ser>
        <c:ser>
          <c:idx val="12"/>
          <c:order val="12"/>
          <c:tx>
            <c:strRef>
              <c:f>Sheet1!$N$3:$N$4</c:f>
              <c:strCache>
                <c:ptCount val="1"/>
                <c:pt idx="0">
                  <c:v>Opioid and Benzo</c:v>
                </c:pt>
              </c:strCache>
            </c:strRef>
          </c:tx>
          <c:spPr>
            <a:gradFill rotWithShape="1">
              <a:gsLst>
                <a:gs pos="0">
                  <a:schemeClr val="accent1">
                    <a:lumMod val="80000"/>
                    <a:lumOff val="20000"/>
                    <a:shade val="51000"/>
                    <a:satMod val="130000"/>
                  </a:schemeClr>
                </a:gs>
                <a:gs pos="80000">
                  <a:schemeClr val="accent1">
                    <a:lumMod val="80000"/>
                    <a:lumOff val="20000"/>
                    <a:shade val="93000"/>
                    <a:satMod val="130000"/>
                  </a:schemeClr>
                </a:gs>
                <a:gs pos="100000">
                  <a:schemeClr val="accent1">
                    <a:lumMod val="80000"/>
                    <a:lumOff val="2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Sheet1!$A$5:$A$21</c:f>
              <c:strCache>
                <c:ptCount val="16"/>
                <c:pt idx="0">
                  <c:v>Acacia</c:v>
                </c:pt>
                <c:pt idx="1">
                  <c:v>Betances</c:v>
                </c:pt>
                <c:pt idx="2">
                  <c:v>Callen-Lorde</c:v>
                </c:pt>
                <c:pt idx="3">
                  <c:v>Cerebral Palsy of North Country</c:v>
                </c:pt>
                <c:pt idx="4">
                  <c:v>Cornerstone</c:v>
                </c:pt>
                <c:pt idx="5">
                  <c:v>East Hill Family Medical, Inc</c:v>
                </c:pt>
                <c:pt idx="6">
                  <c:v>Family Health </c:v>
                </c:pt>
                <c:pt idx="7">
                  <c:v>Finger Lakes </c:v>
                </c:pt>
                <c:pt idx="8">
                  <c:v>Health Care Choices</c:v>
                </c:pt>
                <c:pt idx="9">
                  <c:v>Mosaic Health</c:v>
                </c:pt>
                <c:pt idx="10">
                  <c:v>Neighborhood Buffalo</c:v>
                </c:pt>
                <c:pt idx="11">
                  <c:v>NOCHSI</c:v>
                </c:pt>
                <c:pt idx="12">
                  <c:v>Settlement </c:v>
                </c:pt>
                <c:pt idx="13">
                  <c:v>Trillium</c:v>
                </c:pt>
                <c:pt idx="14">
                  <c:v>UPC-Souther</c:v>
                </c:pt>
                <c:pt idx="15">
                  <c:v>Urban </c:v>
                </c:pt>
              </c:strCache>
            </c:strRef>
          </c:cat>
          <c:val>
            <c:numRef>
              <c:f>Sheet1!$N$5:$N$21</c:f>
              <c:numCache>
                <c:formatCode>General</c:formatCode>
                <c:ptCount val="16"/>
                <c:pt idx="2">
                  <c:v>1</c:v>
                </c:pt>
                <c:pt idx="7">
                  <c:v>1</c:v>
                </c:pt>
                <c:pt idx="12">
                  <c:v>1</c:v>
                </c:pt>
                <c:pt idx="13">
                  <c:v>1</c:v>
                </c:pt>
              </c:numCache>
            </c:numRef>
          </c:val>
          <c:extLst>
            <c:ext xmlns:c16="http://schemas.microsoft.com/office/drawing/2014/chart" uri="{C3380CC4-5D6E-409C-BE32-E72D297353CC}">
              <c16:uniqueId val="{0000000C-908F-4DD5-B324-9417D3AFDCE9}"/>
            </c:ext>
          </c:extLst>
        </c:ser>
        <c:ser>
          <c:idx val="13"/>
          <c:order val="13"/>
          <c:tx>
            <c:strRef>
              <c:f>Sheet1!$O$3:$O$4</c:f>
              <c:strCache>
                <c:ptCount val="1"/>
                <c:pt idx="0">
                  <c:v>Opioid on Med List</c:v>
                </c:pt>
              </c:strCache>
            </c:strRef>
          </c:tx>
          <c:spPr>
            <a:gradFill rotWithShape="1">
              <a:gsLst>
                <a:gs pos="0">
                  <a:schemeClr val="accent2">
                    <a:lumMod val="80000"/>
                    <a:lumOff val="20000"/>
                    <a:shade val="51000"/>
                    <a:satMod val="130000"/>
                  </a:schemeClr>
                </a:gs>
                <a:gs pos="80000">
                  <a:schemeClr val="accent2">
                    <a:lumMod val="80000"/>
                    <a:lumOff val="20000"/>
                    <a:shade val="93000"/>
                    <a:satMod val="130000"/>
                  </a:schemeClr>
                </a:gs>
                <a:gs pos="100000">
                  <a:schemeClr val="accent2">
                    <a:lumMod val="80000"/>
                    <a:lumOff val="2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Sheet1!$A$5:$A$21</c:f>
              <c:strCache>
                <c:ptCount val="16"/>
                <c:pt idx="0">
                  <c:v>Acacia</c:v>
                </c:pt>
                <c:pt idx="1">
                  <c:v>Betances</c:v>
                </c:pt>
                <c:pt idx="2">
                  <c:v>Callen-Lorde</c:v>
                </c:pt>
                <c:pt idx="3">
                  <c:v>Cerebral Palsy of North Country</c:v>
                </c:pt>
                <c:pt idx="4">
                  <c:v>Cornerstone</c:v>
                </c:pt>
                <c:pt idx="5">
                  <c:v>East Hill Family Medical, Inc</c:v>
                </c:pt>
                <c:pt idx="6">
                  <c:v>Family Health </c:v>
                </c:pt>
                <c:pt idx="7">
                  <c:v>Finger Lakes </c:v>
                </c:pt>
                <c:pt idx="8">
                  <c:v>Health Care Choices</c:v>
                </c:pt>
                <c:pt idx="9">
                  <c:v>Mosaic Health</c:v>
                </c:pt>
                <c:pt idx="10">
                  <c:v>Neighborhood Buffalo</c:v>
                </c:pt>
                <c:pt idx="11">
                  <c:v>NOCHSI</c:v>
                </c:pt>
                <c:pt idx="12">
                  <c:v>Settlement </c:v>
                </c:pt>
                <c:pt idx="13">
                  <c:v>Trillium</c:v>
                </c:pt>
                <c:pt idx="14">
                  <c:v>UPC-Souther</c:v>
                </c:pt>
                <c:pt idx="15">
                  <c:v>Urban </c:v>
                </c:pt>
              </c:strCache>
            </c:strRef>
          </c:cat>
          <c:val>
            <c:numRef>
              <c:f>Sheet1!$O$5:$O$21</c:f>
              <c:numCache>
                <c:formatCode>General</c:formatCode>
                <c:ptCount val="16"/>
                <c:pt idx="2">
                  <c:v>1</c:v>
                </c:pt>
                <c:pt idx="10">
                  <c:v>1</c:v>
                </c:pt>
                <c:pt idx="12">
                  <c:v>2</c:v>
                </c:pt>
              </c:numCache>
            </c:numRef>
          </c:val>
          <c:extLst>
            <c:ext xmlns:c16="http://schemas.microsoft.com/office/drawing/2014/chart" uri="{C3380CC4-5D6E-409C-BE32-E72D297353CC}">
              <c16:uniqueId val="{0000000D-908F-4DD5-B324-9417D3AFDCE9}"/>
            </c:ext>
          </c:extLst>
        </c:ser>
        <c:ser>
          <c:idx val="14"/>
          <c:order val="14"/>
          <c:tx>
            <c:strRef>
              <c:f>Sheet1!$P$3:$P$4</c:f>
              <c:strCache>
                <c:ptCount val="1"/>
                <c:pt idx="0">
                  <c:v>OUD Rx</c:v>
                </c:pt>
              </c:strCache>
            </c:strRef>
          </c:tx>
          <c:spPr>
            <a:gradFill rotWithShape="1">
              <a:gsLst>
                <a:gs pos="0">
                  <a:schemeClr val="accent3">
                    <a:lumMod val="80000"/>
                    <a:lumOff val="20000"/>
                    <a:shade val="51000"/>
                    <a:satMod val="130000"/>
                  </a:schemeClr>
                </a:gs>
                <a:gs pos="80000">
                  <a:schemeClr val="accent3">
                    <a:lumMod val="80000"/>
                    <a:lumOff val="20000"/>
                    <a:shade val="93000"/>
                    <a:satMod val="130000"/>
                  </a:schemeClr>
                </a:gs>
                <a:gs pos="100000">
                  <a:schemeClr val="accent3">
                    <a:lumMod val="80000"/>
                    <a:lumOff val="2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Sheet1!$A$5:$A$21</c:f>
              <c:strCache>
                <c:ptCount val="16"/>
                <c:pt idx="0">
                  <c:v>Acacia</c:v>
                </c:pt>
                <c:pt idx="1">
                  <c:v>Betances</c:v>
                </c:pt>
                <c:pt idx="2">
                  <c:v>Callen-Lorde</c:v>
                </c:pt>
                <c:pt idx="3">
                  <c:v>Cerebral Palsy of North Country</c:v>
                </c:pt>
                <c:pt idx="4">
                  <c:v>Cornerstone</c:v>
                </c:pt>
                <c:pt idx="5">
                  <c:v>East Hill Family Medical, Inc</c:v>
                </c:pt>
                <c:pt idx="6">
                  <c:v>Family Health </c:v>
                </c:pt>
                <c:pt idx="7">
                  <c:v>Finger Lakes </c:v>
                </c:pt>
                <c:pt idx="8">
                  <c:v>Health Care Choices</c:v>
                </c:pt>
                <c:pt idx="9">
                  <c:v>Mosaic Health</c:v>
                </c:pt>
                <c:pt idx="10">
                  <c:v>Neighborhood Buffalo</c:v>
                </c:pt>
                <c:pt idx="11">
                  <c:v>NOCHSI</c:v>
                </c:pt>
                <c:pt idx="12">
                  <c:v>Settlement </c:v>
                </c:pt>
                <c:pt idx="13">
                  <c:v>Trillium</c:v>
                </c:pt>
                <c:pt idx="14">
                  <c:v>UPC-Souther</c:v>
                </c:pt>
                <c:pt idx="15">
                  <c:v>Urban </c:v>
                </c:pt>
              </c:strCache>
            </c:strRef>
          </c:cat>
          <c:val>
            <c:numRef>
              <c:f>Sheet1!$P$5:$P$21</c:f>
              <c:numCache>
                <c:formatCode>General</c:formatCode>
                <c:ptCount val="16"/>
                <c:pt idx="0">
                  <c:v>1</c:v>
                </c:pt>
                <c:pt idx="2">
                  <c:v>2</c:v>
                </c:pt>
                <c:pt idx="4">
                  <c:v>3</c:v>
                </c:pt>
                <c:pt idx="7">
                  <c:v>2</c:v>
                </c:pt>
                <c:pt idx="8">
                  <c:v>1</c:v>
                </c:pt>
                <c:pt idx="9">
                  <c:v>1</c:v>
                </c:pt>
                <c:pt idx="15">
                  <c:v>3</c:v>
                </c:pt>
              </c:numCache>
            </c:numRef>
          </c:val>
          <c:extLst>
            <c:ext xmlns:c16="http://schemas.microsoft.com/office/drawing/2014/chart" uri="{C3380CC4-5D6E-409C-BE32-E72D297353CC}">
              <c16:uniqueId val="{0000000E-908F-4DD5-B324-9417D3AFDCE9}"/>
            </c:ext>
          </c:extLst>
        </c:ser>
        <c:ser>
          <c:idx val="15"/>
          <c:order val="15"/>
          <c:tx>
            <c:strRef>
              <c:f>Sheet1!$Q$3:$Q$4</c:f>
              <c:strCache>
                <c:ptCount val="1"/>
                <c:pt idx="0">
                  <c:v>Unhealthy Alcohol: SBIRT (NQF 2152)</c:v>
                </c:pt>
              </c:strCache>
            </c:strRef>
          </c:tx>
          <c:spPr>
            <a:gradFill rotWithShape="1">
              <a:gsLst>
                <a:gs pos="0">
                  <a:schemeClr val="accent4">
                    <a:lumMod val="80000"/>
                    <a:lumOff val="20000"/>
                    <a:shade val="51000"/>
                    <a:satMod val="130000"/>
                  </a:schemeClr>
                </a:gs>
                <a:gs pos="80000">
                  <a:schemeClr val="accent4">
                    <a:lumMod val="80000"/>
                    <a:lumOff val="20000"/>
                    <a:shade val="93000"/>
                    <a:satMod val="130000"/>
                  </a:schemeClr>
                </a:gs>
                <a:gs pos="100000">
                  <a:schemeClr val="accent4">
                    <a:lumMod val="80000"/>
                    <a:lumOff val="2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Sheet1!$A$5:$A$21</c:f>
              <c:strCache>
                <c:ptCount val="16"/>
                <c:pt idx="0">
                  <c:v>Acacia</c:v>
                </c:pt>
                <c:pt idx="1">
                  <c:v>Betances</c:v>
                </c:pt>
                <c:pt idx="2">
                  <c:v>Callen-Lorde</c:v>
                </c:pt>
                <c:pt idx="3">
                  <c:v>Cerebral Palsy of North Country</c:v>
                </c:pt>
                <c:pt idx="4">
                  <c:v>Cornerstone</c:v>
                </c:pt>
                <c:pt idx="5">
                  <c:v>East Hill Family Medical, Inc</c:v>
                </c:pt>
                <c:pt idx="6">
                  <c:v>Family Health </c:v>
                </c:pt>
                <c:pt idx="7">
                  <c:v>Finger Lakes </c:v>
                </c:pt>
                <c:pt idx="8">
                  <c:v>Health Care Choices</c:v>
                </c:pt>
                <c:pt idx="9">
                  <c:v>Mosaic Health</c:v>
                </c:pt>
                <c:pt idx="10">
                  <c:v>Neighborhood Buffalo</c:v>
                </c:pt>
                <c:pt idx="11">
                  <c:v>NOCHSI</c:v>
                </c:pt>
                <c:pt idx="12">
                  <c:v>Settlement </c:v>
                </c:pt>
                <c:pt idx="13">
                  <c:v>Trillium</c:v>
                </c:pt>
                <c:pt idx="14">
                  <c:v>UPC-Souther</c:v>
                </c:pt>
                <c:pt idx="15">
                  <c:v>Urban </c:v>
                </c:pt>
              </c:strCache>
            </c:strRef>
          </c:cat>
          <c:val>
            <c:numRef>
              <c:f>Sheet1!$Q$5:$Q$21</c:f>
              <c:numCache>
                <c:formatCode>General</c:formatCode>
                <c:ptCount val="16"/>
                <c:pt idx="2">
                  <c:v>1</c:v>
                </c:pt>
                <c:pt idx="4">
                  <c:v>4</c:v>
                </c:pt>
                <c:pt idx="7">
                  <c:v>1</c:v>
                </c:pt>
              </c:numCache>
            </c:numRef>
          </c:val>
          <c:extLst>
            <c:ext xmlns:c16="http://schemas.microsoft.com/office/drawing/2014/chart" uri="{C3380CC4-5D6E-409C-BE32-E72D297353CC}">
              <c16:uniqueId val="{0000000F-908F-4DD5-B324-9417D3AFDCE9}"/>
            </c:ext>
          </c:extLst>
        </c:ser>
        <c:ser>
          <c:idx val="16"/>
          <c:order val="16"/>
          <c:tx>
            <c:strRef>
              <c:f>Sheet1!$R$3:$R$4</c:f>
              <c:strCache>
                <c:ptCount val="1"/>
                <c:pt idx="0">
                  <c:v>Unhealthy Alcohol: Screening (NQF 2152)</c:v>
                </c:pt>
              </c:strCache>
            </c:strRef>
          </c:tx>
          <c:spPr>
            <a:gradFill rotWithShape="1">
              <a:gsLst>
                <a:gs pos="0">
                  <a:schemeClr val="accent5">
                    <a:lumMod val="80000"/>
                    <a:lumOff val="20000"/>
                    <a:shade val="51000"/>
                    <a:satMod val="130000"/>
                  </a:schemeClr>
                </a:gs>
                <a:gs pos="80000">
                  <a:schemeClr val="accent5">
                    <a:lumMod val="80000"/>
                    <a:lumOff val="20000"/>
                    <a:shade val="93000"/>
                    <a:satMod val="130000"/>
                  </a:schemeClr>
                </a:gs>
                <a:gs pos="100000">
                  <a:schemeClr val="accent5">
                    <a:lumMod val="80000"/>
                    <a:lumOff val="2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Sheet1!$A$5:$A$21</c:f>
              <c:strCache>
                <c:ptCount val="16"/>
                <c:pt idx="0">
                  <c:v>Acacia</c:v>
                </c:pt>
                <c:pt idx="1">
                  <c:v>Betances</c:v>
                </c:pt>
                <c:pt idx="2">
                  <c:v>Callen-Lorde</c:v>
                </c:pt>
                <c:pt idx="3">
                  <c:v>Cerebral Palsy of North Country</c:v>
                </c:pt>
                <c:pt idx="4">
                  <c:v>Cornerstone</c:v>
                </c:pt>
                <c:pt idx="5">
                  <c:v>East Hill Family Medical, Inc</c:v>
                </c:pt>
                <c:pt idx="6">
                  <c:v>Family Health </c:v>
                </c:pt>
                <c:pt idx="7">
                  <c:v>Finger Lakes </c:v>
                </c:pt>
                <c:pt idx="8">
                  <c:v>Health Care Choices</c:v>
                </c:pt>
                <c:pt idx="9">
                  <c:v>Mosaic Health</c:v>
                </c:pt>
                <c:pt idx="10">
                  <c:v>Neighborhood Buffalo</c:v>
                </c:pt>
                <c:pt idx="11">
                  <c:v>NOCHSI</c:v>
                </c:pt>
                <c:pt idx="12">
                  <c:v>Settlement </c:v>
                </c:pt>
                <c:pt idx="13">
                  <c:v>Trillium</c:v>
                </c:pt>
                <c:pt idx="14">
                  <c:v>UPC-Souther</c:v>
                </c:pt>
                <c:pt idx="15">
                  <c:v>Urban </c:v>
                </c:pt>
              </c:strCache>
            </c:strRef>
          </c:cat>
          <c:val>
            <c:numRef>
              <c:f>Sheet1!$R$5:$R$21</c:f>
              <c:numCache>
                <c:formatCode>General</c:formatCode>
                <c:ptCount val="16"/>
                <c:pt idx="2">
                  <c:v>1</c:v>
                </c:pt>
                <c:pt idx="8">
                  <c:v>4</c:v>
                </c:pt>
                <c:pt idx="9">
                  <c:v>3</c:v>
                </c:pt>
              </c:numCache>
            </c:numRef>
          </c:val>
          <c:extLst>
            <c:ext xmlns:c16="http://schemas.microsoft.com/office/drawing/2014/chart" uri="{C3380CC4-5D6E-409C-BE32-E72D297353CC}">
              <c16:uniqueId val="{00000010-908F-4DD5-B324-9417D3AFDCE9}"/>
            </c:ext>
          </c:extLst>
        </c:ser>
        <c:dLbls>
          <c:dLblPos val="outEnd"/>
          <c:showLegendKey val="0"/>
          <c:showVal val="1"/>
          <c:showCatName val="0"/>
          <c:showSerName val="0"/>
          <c:showPercent val="0"/>
          <c:showBubbleSize val="0"/>
        </c:dLbls>
        <c:gapWidth val="100"/>
        <c:overlap val="-24"/>
        <c:axId val="999461392"/>
        <c:axId val="844037424"/>
      </c:barChart>
      <c:catAx>
        <c:axId val="99946139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844037424"/>
        <c:crosses val="autoZero"/>
        <c:auto val="1"/>
        <c:lblAlgn val="ctr"/>
        <c:lblOffset val="100"/>
        <c:noMultiLvlLbl val="0"/>
      </c:catAx>
      <c:valAx>
        <c:axId val="844037424"/>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999461392"/>
        <c:crosses val="autoZero"/>
        <c:crossBetween val="between"/>
      </c:valAx>
      <c:spPr>
        <a:noFill/>
        <a:ln>
          <a:noFill/>
        </a:ln>
        <a:effectLst/>
      </c:spPr>
    </c:plotArea>
    <c:legend>
      <c:legendPos val="r"/>
      <c:layout>
        <c:manualLayout>
          <c:xMode val="edge"/>
          <c:yMode val="edge"/>
          <c:x val="0.80030858836945917"/>
          <c:y val="4.2183357733549635E-2"/>
          <c:w val="0.19376987203024493"/>
          <c:h val="0.9109154697371371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AA499F-B405-0043-B373-8997CE666EA2}" type="doc">
      <dgm:prSet loTypeId="urn:microsoft.com/office/officeart/2005/8/layout/hList1" loCatId="" qsTypeId="urn:microsoft.com/office/officeart/2005/8/quickstyle/simple1" qsCatId="simple" csTypeId="urn:microsoft.com/office/officeart/2005/8/colors/colorful1" csCatId="colorful" phldr="1"/>
      <dgm:spPr/>
      <dgm:t>
        <a:bodyPr/>
        <a:lstStyle/>
        <a:p>
          <a:endParaRPr lang="en-US"/>
        </a:p>
      </dgm:t>
    </dgm:pt>
    <dgm:pt modelId="{0D00284A-0F1F-884A-96C0-985BF4D095C6}">
      <dgm:prSet phldrT="[Text]"/>
      <dgm:spPr/>
      <dgm:t>
        <a:bodyPr/>
        <a:lstStyle/>
        <a:p>
          <a:r>
            <a:rPr lang="en-US" b="1"/>
            <a:t>Alcohol Use Disorder Treatment (AUD)</a:t>
          </a:r>
        </a:p>
      </dgm:t>
    </dgm:pt>
    <dgm:pt modelId="{9CDE1D9F-F85F-8644-BA01-907698CFB4D8}" type="parTrans" cxnId="{5330DF49-983A-5946-9E0D-F62C3D110167}">
      <dgm:prSet/>
      <dgm:spPr/>
      <dgm:t>
        <a:bodyPr/>
        <a:lstStyle/>
        <a:p>
          <a:endParaRPr lang="en-US"/>
        </a:p>
      </dgm:t>
    </dgm:pt>
    <dgm:pt modelId="{484E1284-FE8A-7B47-A0E5-68255AC216AD}" type="sibTrans" cxnId="{5330DF49-983A-5946-9E0D-F62C3D110167}">
      <dgm:prSet/>
      <dgm:spPr/>
      <dgm:t>
        <a:bodyPr/>
        <a:lstStyle/>
        <a:p>
          <a:endParaRPr lang="en-US"/>
        </a:p>
      </dgm:t>
    </dgm:pt>
    <dgm:pt modelId="{1F2546EB-AEDE-4543-B330-FE064AE41F65}">
      <dgm:prSet phldrT="[Text]"/>
      <dgm:spPr>
        <a:solidFill>
          <a:schemeClr val="bg2">
            <a:alpha val="90000"/>
          </a:schemeClr>
        </a:solidFill>
        <a:ln>
          <a:solidFill>
            <a:schemeClr val="bg2">
              <a:alpha val="90000"/>
            </a:schemeClr>
          </a:solidFill>
        </a:ln>
      </dgm:spPr>
      <dgm:t>
        <a:bodyPr/>
        <a:lstStyle/>
        <a:p>
          <a:pPr>
            <a:buFont typeface="Arial" panose="020B0604020202020204" pitchFamily="34" charset="0"/>
            <a:buNone/>
          </a:pPr>
          <a:r>
            <a:rPr lang="en-US"/>
            <a:t>Patients with an active medication for alcohol use disorder (AUD) during the reporting period.</a:t>
          </a:r>
        </a:p>
      </dgm:t>
    </dgm:pt>
    <dgm:pt modelId="{D5C33F4B-86C6-FF4A-A85E-77B893381E64}" type="parTrans" cxnId="{D65ED109-D0EB-014A-84C3-513A78EBB549}">
      <dgm:prSet/>
      <dgm:spPr/>
      <dgm:t>
        <a:bodyPr/>
        <a:lstStyle/>
        <a:p>
          <a:endParaRPr lang="en-US"/>
        </a:p>
      </dgm:t>
    </dgm:pt>
    <dgm:pt modelId="{B8FCC119-FDBF-8945-AB23-E445CFC25795}" type="sibTrans" cxnId="{D65ED109-D0EB-014A-84C3-513A78EBB549}">
      <dgm:prSet/>
      <dgm:spPr/>
      <dgm:t>
        <a:bodyPr/>
        <a:lstStyle/>
        <a:p>
          <a:endParaRPr lang="en-US"/>
        </a:p>
      </dgm:t>
    </dgm:pt>
    <dgm:pt modelId="{B3AAF013-7FD9-B042-B8A4-02AF9D3C59F1}">
      <dgm:prSet phldrT="[Text]"/>
      <dgm:spPr>
        <a:solidFill>
          <a:schemeClr val="accent2"/>
        </a:solidFill>
        <a:ln>
          <a:solidFill>
            <a:schemeClr val="accent2"/>
          </a:solidFill>
        </a:ln>
      </dgm:spPr>
      <dgm:t>
        <a:bodyPr/>
        <a:lstStyle/>
        <a:p>
          <a:r>
            <a:rPr lang="en-US" b="1"/>
            <a:t>Opioid Use Disorder Treatment (OUD)</a:t>
          </a:r>
        </a:p>
      </dgm:t>
    </dgm:pt>
    <dgm:pt modelId="{C1C22680-BB9A-C242-848A-5FF259795760}" type="parTrans" cxnId="{CE53C567-1B3C-B04C-A335-DD216796F7CB}">
      <dgm:prSet/>
      <dgm:spPr/>
      <dgm:t>
        <a:bodyPr/>
        <a:lstStyle/>
        <a:p>
          <a:endParaRPr lang="en-US"/>
        </a:p>
      </dgm:t>
    </dgm:pt>
    <dgm:pt modelId="{D8EFD748-6836-B541-87E2-DA5E1CEEB2ED}" type="sibTrans" cxnId="{CE53C567-1B3C-B04C-A335-DD216796F7CB}">
      <dgm:prSet/>
      <dgm:spPr/>
      <dgm:t>
        <a:bodyPr/>
        <a:lstStyle/>
        <a:p>
          <a:endParaRPr lang="en-US"/>
        </a:p>
      </dgm:t>
    </dgm:pt>
    <dgm:pt modelId="{ED489F8E-38CA-D248-B81F-BCE39F9632DD}">
      <dgm:prSet phldrT="[Text]"/>
      <dgm:spPr>
        <a:solidFill>
          <a:schemeClr val="bg2">
            <a:alpha val="89804"/>
          </a:schemeClr>
        </a:solidFill>
        <a:ln>
          <a:solidFill>
            <a:schemeClr val="bg2">
              <a:alpha val="90000"/>
            </a:schemeClr>
          </a:solidFill>
        </a:ln>
      </dgm:spPr>
      <dgm:t>
        <a:bodyPr/>
        <a:lstStyle/>
        <a:p>
          <a:pPr>
            <a:buFont typeface="Wingdings" pitchFamily="2" charset="2"/>
            <a:buNone/>
          </a:pPr>
          <a:r>
            <a:rPr lang="en-US"/>
            <a:t>Patients with an active medication for opioid use disorder (OUD) during the reporting period.</a:t>
          </a:r>
        </a:p>
      </dgm:t>
    </dgm:pt>
    <dgm:pt modelId="{BC59FA05-9B41-1B43-978C-884D9388CAC6}" type="parTrans" cxnId="{D46E0CA1-2404-A443-A45F-407BDF73ECB2}">
      <dgm:prSet/>
      <dgm:spPr/>
      <dgm:t>
        <a:bodyPr/>
        <a:lstStyle/>
        <a:p>
          <a:endParaRPr lang="en-US"/>
        </a:p>
      </dgm:t>
    </dgm:pt>
    <dgm:pt modelId="{73255C64-856D-0641-BC4D-4A1BFC90DFA1}" type="sibTrans" cxnId="{D46E0CA1-2404-A443-A45F-407BDF73ECB2}">
      <dgm:prSet/>
      <dgm:spPr/>
      <dgm:t>
        <a:bodyPr/>
        <a:lstStyle/>
        <a:p>
          <a:endParaRPr lang="en-US"/>
        </a:p>
      </dgm:t>
    </dgm:pt>
    <dgm:pt modelId="{57686C79-0BB0-3B43-9162-21B650E10508}">
      <dgm:prSet phldrT="[Text]"/>
      <dgm:spPr>
        <a:solidFill>
          <a:schemeClr val="accent2"/>
        </a:solidFill>
        <a:ln>
          <a:solidFill>
            <a:schemeClr val="accent2"/>
          </a:solidFill>
        </a:ln>
      </dgm:spPr>
      <dgm:t>
        <a:bodyPr/>
        <a:lstStyle/>
        <a:p>
          <a:r>
            <a:rPr lang="en-US" b="1"/>
            <a:t>Buprenorphine </a:t>
          </a:r>
          <a:br>
            <a:rPr lang="en-US" b="1"/>
          </a:br>
          <a:r>
            <a:rPr lang="en-US" b="1"/>
            <a:t>Prescription</a:t>
          </a:r>
        </a:p>
      </dgm:t>
    </dgm:pt>
    <dgm:pt modelId="{DF7243E3-B734-4B46-859F-4A524A5EEE92}" type="parTrans" cxnId="{703BBF81-34FA-CA40-9D21-1D767302ADAB}">
      <dgm:prSet/>
      <dgm:spPr/>
      <dgm:t>
        <a:bodyPr/>
        <a:lstStyle/>
        <a:p>
          <a:endParaRPr lang="en-US"/>
        </a:p>
      </dgm:t>
    </dgm:pt>
    <dgm:pt modelId="{5F53B623-20F0-FB49-AAA7-5F05C1A0352D}" type="sibTrans" cxnId="{703BBF81-34FA-CA40-9D21-1D767302ADAB}">
      <dgm:prSet/>
      <dgm:spPr/>
      <dgm:t>
        <a:bodyPr/>
        <a:lstStyle/>
        <a:p>
          <a:endParaRPr lang="en-US"/>
        </a:p>
      </dgm:t>
    </dgm:pt>
    <dgm:pt modelId="{335EBBC9-2E21-4441-A70D-91A10674ACE9}">
      <dgm:prSet phldrT="[Text]"/>
      <dgm:spPr>
        <a:solidFill>
          <a:schemeClr val="bg2">
            <a:alpha val="90000"/>
          </a:schemeClr>
        </a:solidFill>
        <a:ln>
          <a:solidFill>
            <a:schemeClr val="bg2">
              <a:alpha val="90000"/>
            </a:schemeClr>
          </a:solidFill>
        </a:ln>
      </dgm:spPr>
      <dgm:t>
        <a:bodyPr/>
        <a:lstStyle/>
        <a:p>
          <a:pPr>
            <a:buFont typeface="Wingdings" pitchFamily="2" charset="2"/>
            <a:buNone/>
          </a:pPr>
          <a:r>
            <a:rPr lang="en-US"/>
            <a:t>Patients with at least one active Buprenorphine medication during the reporting period.</a:t>
          </a:r>
        </a:p>
      </dgm:t>
    </dgm:pt>
    <dgm:pt modelId="{C5864B9C-FD62-D448-B7AC-DCFBA0C45F2C}" type="parTrans" cxnId="{CA71C493-E041-4A48-917D-A014300210B2}">
      <dgm:prSet/>
      <dgm:spPr/>
      <dgm:t>
        <a:bodyPr/>
        <a:lstStyle/>
        <a:p>
          <a:endParaRPr lang="en-US"/>
        </a:p>
      </dgm:t>
    </dgm:pt>
    <dgm:pt modelId="{24106332-1E2C-BC43-8A2A-8E631128A68A}" type="sibTrans" cxnId="{CA71C493-E041-4A48-917D-A014300210B2}">
      <dgm:prSet/>
      <dgm:spPr/>
      <dgm:t>
        <a:bodyPr/>
        <a:lstStyle/>
        <a:p>
          <a:endParaRPr lang="en-US"/>
        </a:p>
      </dgm:t>
    </dgm:pt>
    <dgm:pt modelId="{1FC6FD44-C61F-E74E-B1E9-DCE22FF10ECB}" type="pres">
      <dgm:prSet presAssocID="{AFAA499F-B405-0043-B373-8997CE666EA2}" presName="Name0" presStyleCnt="0">
        <dgm:presLayoutVars>
          <dgm:dir/>
          <dgm:animLvl val="lvl"/>
          <dgm:resizeHandles val="exact"/>
        </dgm:presLayoutVars>
      </dgm:prSet>
      <dgm:spPr/>
    </dgm:pt>
    <dgm:pt modelId="{5E2CA136-0038-8147-9B87-168AE6AF2B14}" type="pres">
      <dgm:prSet presAssocID="{0D00284A-0F1F-884A-96C0-985BF4D095C6}" presName="composite" presStyleCnt="0"/>
      <dgm:spPr/>
    </dgm:pt>
    <dgm:pt modelId="{9A4D6F87-3945-0048-8E50-D1ACF4F1636C}" type="pres">
      <dgm:prSet presAssocID="{0D00284A-0F1F-884A-96C0-985BF4D095C6}" presName="parTx" presStyleLbl="alignNode1" presStyleIdx="0" presStyleCnt="3">
        <dgm:presLayoutVars>
          <dgm:chMax val="0"/>
          <dgm:chPref val="0"/>
          <dgm:bulletEnabled val="1"/>
        </dgm:presLayoutVars>
      </dgm:prSet>
      <dgm:spPr>
        <a:prstGeom prst="round2SameRect">
          <a:avLst/>
        </a:prstGeom>
      </dgm:spPr>
    </dgm:pt>
    <dgm:pt modelId="{5F7C43C6-A076-984A-BEE5-C930424E9226}" type="pres">
      <dgm:prSet presAssocID="{0D00284A-0F1F-884A-96C0-985BF4D095C6}" presName="desTx" presStyleLbl="alignAccFollowNode1" presStyleIdx="0" presStyleCnt="3">
        <dgm:presLayoutVars>
          <dgm:bulletEnabled val="1"/>
        </dgm:presLayoutVars>
      </dgm:prSet>
      <dgm:spPr/>
    </dgm:pt>
    <dgm:pt modelId="{49BAE9F5-ACBD-0748-A162-8F1B96F3192C}" type="pres">
      <dgm:prSet presAssocID="{484E1284-FE8A-7B47-A0E5-68255AC216AD}" presName="space" presStyleCnt="0"/>
      <dgm:spPr/>
    </dgm:pt>
    <dgm:pt modelId="{4336425E-D038-744C-9CA7-153FE1A89308}" type="pres">
      <dgm:prSet presAssocID="{B3AAF013-7FD9-B042-B8A4-02AF9D3C59F1}" presName="composite" presStyleCnt="0"/>
      <dgm:spPr/>
    </dgm:pt>
    <dgm:pt modelId="{E071A6B7-D0AD-7247-9ACE-C916CDCF6630}" type="pres">
      <dgm:prSet presAssocID="{B3AAF013-7FD9-B042-B8A4-02AF9D3C59F1}" presName="parTx" presStyleLbl="alignNode1" presStyleIdx="1" presStyleCnt="3">
        <dgm:presLayoutVars>
          <dgm:chMax val="0"/>
          <dgm:chPref val="0"/>
          <dgm:bulletEnabled val="1"/>
        </dgm:presLayoutVars>
      </dgm:prSet>
      <dgm:spPr>
        <a:prstGeom prst="round2SameRect">
          <a:avLst/>
        </a:prstGeom>
      </dgm:spPr>
    </dgm:pt>
    <dgm:pt modelId="{C7C9C648-9A3D-8F47-BE65-A61B7EF6D119}" type="pres">
      <dgm:prSet presAssocID="{B3AAF013-7FD9-B042-B8A4-02AF9D3C59F1}" presName="desTx" presStyleLbl="alignAccFollowNode1" presStyleIdx="1" presStyleCnt="3">
        <dgm:presLayoutVars>
          <dgm:bulletEnabled val="1"/>
        </dgm:presLayoutVars>
      </dgm:prSet>
      <dgm:spPr/>
    </dgm:pt>
    <dgm:pt modelId="{D691AB6F-6444-3E40-B3CE-8B6F8921784E}" type="pres">
      <dgm:prSet presAssocID="{D8EFD748-6836-B541-87E2-DA5E1CEEB2ED}" presName="space" presStyleCnt="0"/>
      <dgm:spPr/>
    </dgm:pt>
    <dgm:pt modelId="{DC595A2D-553C-1B4E-A087-7483485D82AE}" type="pres">
      <dgm:prSet presAssocID="{57686C79-0BB0-3B43-9162-21B650E10508}" presName="composite" presStyleCnt="0"/>
      <dgm:spPr/>
    </dgm:pt>
    <dgm:pt modelId="{3C9133B0-2AAE-E842-A0E0-093A04B9FA64}" type="pres">
      <dgm:prSet presAssocID="{57686C79-0BB0-3B43-9162-21B650E10508}" presName="parTx" presStyleLbl="alignNode1" presStyleIdx="2" presStyleCnt="3">
        <dgm:presLayoutVars>
          <dgm:chMax val="0"/>
          <dgm:chPref val="0"/>
          <dgm:bulletEnabled val="1"/>
        </dgm:presLayoutVars>
      </dgm:prSet>
      <dgm:spPr>
        <a:prstGeom prst="round2SameRect">
          <a:avLst/>
        </a:prstGeom>
      </dgm:spPr>
    </dgm:pt>
    <dgm:pt modelId="{75057B73-72C9-FE42-864E-19C89F4611B3}" type="pres">
      <dgm:prSet presAssocID="{57686C79-0BB0-3B43-9162-21B650E10508}" presName="desTx" presStyleLbl="alignAccFollowNode1" presStyleIdx="2" presStyleCnt="3">
        <dgm:presLayoutVars>
          <dgm:bulletEnabled val="1"/>
        </dgm:presLayoutVars>
      </dgm:prSet>
      <dgm:spPr/>
    </dgm:pt>
  </dgm:ptLst>
  <dgm:cxnLst>
    <dgm:cxn modelId="{BD94B802-3B70-3A41-B5B1-BFB15C7BC7E3}" type="presOf" srcId="{1F2546EB-AEDE-4543-B330-FE064AE41F65}" destId="{5F7C43C6-A076-984A-BEE5-C930424E9226}" srcOrd="0" destOrd="0" presId="urn:microsoft.com/office/officeart/2005/8/layout/hList1"/>
    <dgm:cxn modelId="{D65ED109-D0EB-014A-84C3-513A78EBB549}" srcId="{0D00284A-0F1F-884A-96C0-985BF4D095C6}" destId="{1F2546EB-AEDE-4543-B330-FE064AE41F65}" srcOrd="0" destOrd="0" parTransId="{D5C33F4B-86C6-FF4A-A85E-77B893381E64}" sibTransId="{B8FCC119-FDBF-8945-AB23-E445CFC25795}"/>
    <dgm:cxn modelId="{69BF013F-A5F7-8542-B0CF-3C8BB330D7FB}" type="presOf" srcId="{AFAA499F-B405-0043-B373-8997CE666EA2}" destId="{1FC6FD44-C61F-E74E-B1E9-DCE22FF10ECB}" srcOrd="0" destOrd="0" presId="urn:microsoft.com/office/officeart/2005/8/layout/hList1"/>
    <dgm:cxn modelId="{0985A663-BEB9-2E45-8B57-E798D2BAE0E8}" type="presOf" srcId="{57686C79-0BB0-3B43-9162-21B650E10508}" destId="{3C9133B0-2AAE-E842-A0E0-093A04B9FA64}" srcOrd="0" destOrd="0" presId="urn:microsoft.com/office/officeart/2005/8/layout/hList1"/>
    <dgm:cxn modelId="{CE53C567-1B3C-B04C-A335-DD216796F7CB}" srcId="{AFAA499F-B405-0043-B373-8997CE666EA2}" destId="{B3AAF013-7FD9-B042-B8A4-02AF9D3C59F1}" srcOrd="1" destOrd="0" parTransId="{C1C22680-BB9A-C242-848A-5FF259795760}" sibTransId="{D8EFD748-6836-B541-87E2-DA5E1CEEB2ED}"/>
    <dgm:cxn modelId="{5330DF49-983A-5946-9E0D-F62C3D110167}" srcId="{AFAA499F-B405-0043-B373-8997CE666EA2}" destId="{0D00284A-0F1F-884A-96C0-985BF4D095C6}" srcOrd="0" destOrd="0" parTransId="{9CDE1D9F-F85F-8644-BA01-907698CFB4D8}" sibTransId="{484E1284-FE8A-7B47-A0E5-68255AC216AD}"/>
    <dgm:cxn modelId="{56B8C57B-25BA-8946-9381-10A310597CBE}" type="presOf" srcId="{335EBBC9-2E21-4441-A70D-91A10674ACE9}" destId="{75057B73-72C9-FE42-864E-19C89F4611B3}" srcOrd="0" destOrd="0" presId="urn:microsoft.com/office/officeart/2005/8/layout/hList1"/>
    <dgm:cxn modelId="{703BBF81-34FA-CA40-9D21-1D767302ADAB}" srcId="{AFAA499F-B405-0043-B373-8997CE666EA2}" destId="{57686C79-0BB0-3B43-9162-21B650E10508}" srcOrd="2" destOrd="0" parTransId="{DF7243E3-B734-4B46-859F-4A524A5EEE92}" sibTransId="{5F53B623-20F0-FB49-AAA7-5F05C1A0352D}"/>
    <dgm:cxn modelId="{CA71C493-E041-4A48-917D-A014300210B2}" srcId="{57686C79-0BB0-3B43-9162-21B650E10508}" destId="{335EBBC9-2E21-4441-A70D-91A10674ACE9}" srcOrd="0" destOrd="0" parTransId="{C5864B9C-FD62-D448-B7AC-DCFBA0C45F2C}" sibTransId="{24106332-1E2C-BC43-8A2A-8E631128A68A}"/>
    <dgm:cxn modelId="{7418BE9F-29F6-BF4C-BA59-8F8353635335}" type="presOf" srcId="{0D00284A-0F1F-884A-96C0-985BF4D095C6}" destId="{9A4D6F87-3945-0048-8E50-D1ACF4F1636C}" srcOrd="0" destOrd="0" presId="urn:microsoft.com/office/officeart/2005/8/layout/hList1"/>
    <dgm:cxn modelId="{D46E0CA1-2404-A443-A45F-407BDF73ECB2}" srcId="{B3AAF013-7FD9-B042-B8A4-02AF9D3C59F1}" destId="{ED489F8E-38CA-D248-B81F-BCE39F9632DD}" srcOrd="0" destOrd="0" parTransId="{BC59FA05-9B41-1B43-978C-884D9388CAC6}" sibTransId="{73255C64-856D-0641-BC4D-4A1BFC90DFA1}"/>
    <dgm:cxn modelId="{3DB2B6C1-4417-8149-A335-1C33F402B646}" type="presOf" srcId="{ED489F8E-38CA-D248-B81F-BCE39F9632DD}" destId="{C7C9C648-9A3D-8F47-BE65-A61B7EF6D119}" srcOrd="0" destOrd="0" presId="urn:microsoft.com/office/officeart/2005/8/layout/hList1"/>
    <dgm:cxn modelId="{D0B987FE-37A4-634C-88A9-DB60720042E6}" type="presOf" srcId="{B3AAF013-7FD9-B042-B8A4-02AF9D3C59F1}" destId="{E071A6B7-D0AD-7247-9ACE-C916CDCF6630}" srcOrd="0" destOrd="0" presId="urn:microsoft.com/office/officeart/2005/8/layout/hList1"/>
    <dgm:cxn modelId="{C70A68A5-F5C9-064D-9E10-735AED81E666}" type="presParOf" srcId="{1FC6FD44-C61F-E74E-B1E9-DCE22FF10ECB}" destId="{5E2CA136-0038-8147-9B87-168AE6AF2B14}" srcOrd="0" destOrd="0" presId="urn:microsoft.com/office/officeart/2005/8/layout/hList1"/>
    <dgm:cxn modelId="{1953FD73-E176-584A-AD02-EA262169E56E}" type="presParOf" srcId="{5E2CA136-0038-8147-9B87-168AE6AF2B14}" destId="{9A4D6F87-3945-0048-8E50-D1ACF4F1636C}" srcOrd="0" destOrd="0" presId="urn:microsoft.com/office/officeart/2005/8/layout/hList1"/>
    <dgm:cxn modelId="{16B1E49C-D3BD-6D4B-A25B-9DACBABCD691}" type="presParOf" srcId="{5E2CA136-0038-8147-9B87-168AE6AF2B14}" destId="{5F7C43C6-A076-984A-BEE5-C930424E9226}" srcOrd="1" destOrd="0" presId="urn:microsoft.com/office/officeart/2005/8/layout/hList1"/>
    <dgm:cxn modelId="{BD598EA2-4C63-1A4A-8DDC-C2F0FDD27DA6}" type="presParOf" srcId="{1FC6FD44-C61F-E74E-B1E9-DCE22FF10ECB}" destId="{49BAE9F5-ACBD-0748-A162-8F1B96F3192C}" srcOrd="1" destOrd="0" presId="urn:microsoft.com/office/officeart/2005/8/layout/hList1"/>
    <dgm:cxn modelId="{AFDCEBF5-C55E-C848-93AA-CE928EC85B7B}" type="presParOf" srcId="{1FC6FD44-C61F-E74E-B1E9-DCE22FF10ECB}" destId="{4336425E-D038-744C-9CA7-153FE1A89308}" srcOrd="2" destOrd="0" presId="urn:microsoft.com/office/officeart/2005/8/layout/hList1"/>
    <dgm:cxn modelId="{7C9CD599-004E-3042-9BAE-72CB81339497}" type="presParOf" srcId="{4336425E-D038-744C-9CA7-153FE1A89308}" destId="{E071A6B7-D0AD-7247-9ACE-C916CDCF6630}" srcOrd="0" destOrd="0" presId="urn:microsoft.com/office/officeart/2005/8/layout/hList1"/>
    <dgm:cxn modelId="{025C673D-6BFD-1345-BE05-0E1BD261D002}" type="presParOf" srcId="{4336425E-D038-744C-9CA7-153FE1A89308}" destId="{C7C9C648-9A3D-8F47-BE65-A61B7EF6D119}" srcOrd="1" destOrd="0" presId="urn:microsoft.com/office/officeart/2005/8/layout/hList1"/>
    <dgm:cxn modelId="{CB0493C8-C10C-1A4D-AA86-A011791CEB6C}" type="presParOf" srcId="{1FC6FD44-C61F-E74E-B1E9-DCE22FF10ECB}" destId="{D691AB6F-6444-3E40-B3CE-8B6F8921784E}" srcOrd="3" destOrd="0" presId="urn:microsoft.com/office/officeart/2005/8/layout/hList1"/>
    <dgm:cxn modelId="{4AE241AA-3E0C-5846-BED5-DF9B0FEDFEF3}" type="presParOf" srcId="{1FC6FD44-C61F-E74E-B1E9-DCE22FF10ECB}" destId="{DC595A2D-553C-1B4E-A087-7483485D82AE}" srcOrd="4" destOrd="0" presId="urn:microsoft.com/office/officeart/2005/8/layout/hList1"/>
    <dgm:cxn modelId="{9971BEC3-17CF-8E4C-9359-1A44D6C7E5E6}" type="presParOf" srcId="{DC595A2D-553C-1B4E-A087-7483485D82AE}" destId="{3C9133B0-2AAE-E842-A0E0-093A04B9FA64}" srcOrd="0" destOrd="0" presId="urn:microsoft.com/office/officeart/2005/8/layout/hList1"/>
    <dgm:cxn modelId="{21C88E71-FC02-2B4D-9E3E-A78A24CE660A}" type="presParOf" srcId="{DC595A2D-553C-1B4E-A087-7483485D82AE}" destId="{75057B73-72C9-FE42-864E-19C89F4611B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AA499F-B405-0043-B373-8997CE666EA2}" type="doc">
      <dgm:prSet loTypeId="urn:microsoft.com/office/officeart/2005/8/layout/hList1" loCatId="" qsTypeId="urn:microsoft.com/office/officeart/2005/8/quickstyle/simple1" qsCatId="simple" csTypeId="urn:microsoft.com/office/officeart/2005/8/colors/colorful1" csCatId="colorful" phldr="1"/>
      <dgm:spPr/>
      <dgm:t>
        <a:bodyPr/>
        <a:lstStyle/>
        <a:p>
          <a:endParaRPr lang="en-US"/>
        </a:p>
      </dgm:t>
    </dgm:pt>
    <dgm:pt modelId="{0D00284A-0F1F-884A-96C0-985BF4D095C6}">
      <dgm:prSet phldrT="[Text]" custT="1"/>
      <dgm:spPr>
        <a:solidFill>
          <a:schemeClr val="accent2"/>
        </a:solidFill>
        <a:ln>
          <a:noFill/>
        </a:ln>
      </dgm:spPr>
      <dgm:t>
        <a:bodyPr/>
        <a:lstStyle/>
        <a:p>
          <a:r>
            <a:rPr lang="en-US" sz="2100" b="1"/>
            <a:t>Naltrexone-Injectable </a:t>
          </a:r>
          <a:br>
            <a:rPr lang="en-US" sz="2100" b="1"/>
          </a:br>
          <a:r>
            <a:rPr lang="en-US" sz="2100" b="1"/>
            <a:t>Prescription</a:t>
          </a:r>
        </a:p>
      </dgm:t>
    </dgm:pt>
    <dgm:pt modelId="{9CDE1D9F-F85F-8644-BA01-907698CFB4D8}" type="parTrans" cxnId="{5330DF49-983A-5946-9E0D-F62C3D110167}">
      <dgm:prSet/>
      <dgm:spPr/>
      <dgm:t>
        <a:bodyPr/>
        <a:lstStyle/>
        <a:p>
          <a:endParaRPr lang="en-US"/>
        </a:p>
      </dgm:t>
    </dgm:pt>
    <dgm:pt modelId="{484E1284-FE8A-7B47-A0E5-68255AC216AD}" type="sibTrans" cxnId="{5330DF49-983A-5946-9E0D-F62C3D110167}">
      <dgm:prSet/>
      <dgm:spPr/>
      <dgm:t>
        <a:bodyPr/>
        <a:lstStyle/>
        <a:p>
          <a:endParaRPr lang="en-US"/>
        </a:p>
      </dgm:t>
    </dgm:pt>
    <dgm:pt modelId="{1F2546EB-AEDE-4543-B330-FE064AE41F65}">
      <dgm:prSet phldrT="[Text]" custT="1"/>
      <dgm:spPr>
        <a:solidFill>
          <a:schemeClr val="bg2">
            <a:alpha val="90000"/>
          </a:schemeClr>
        </a:solidFill>
        <a:ln>
          <a:solidFill>
            <a:schemeClr val="bg2">
              <a:alpha val="90000"/>
            </a:schemeClr>
          </a:solidFill>
        </a:ln>
      </dgm:spPr>
      <dgm:t>
        <a:bodyPr/>
        <a:lstStyle/>
        <a:p>
          <a:pPr>
            <a:buFont typeface="Wingdings" pitchFamily="2" charset="2"/>
            <a:buNone/>
          </a:pPr>
          <a:r>
            <a:rPr lang="en-US" sz="2000"/>
            <a:t>Patients with at least one </a:t>
          </a:r>
          <a:br>
            <a:rPr lang="en-US" sz="2000"/>
          </a:br>
          <a:r>
            <a:rPr lang="en-US" sz="2000"/>
            <a:t>active Naltrexone-Injectable medication provided during </a:t>
          </a:r>
          <a:br>
            <a:rPr lang="en-US" sz="2000"/>
          </a:br>
          <a:r>
            <a:rPr lang="en-US" sz="2000"/>
            <a:t>the reporting period.</a:t>
          </a:r>
        </a:p>
      </dgm:t>
    </dgm:pt>
    <dgm:pt modelId="{D5C33F4B-86C6-FF4A-A85E-77B893381E64}" type="parTrans" cxnId="{D65ED109-D0EB-014A-84C3-513A78EBB549}">
      <dgm:prSet/>
      <dgm:spPr/>
      <dgm:t>
        <a:bodyPr/>
        <a:lstStyle/>
        <a:p>
          <a:endParaRPr lang="en-US"/>
        </a:p>
      </dgm:t>
    </dgm:pt>
    <dgm:pt modelId="{B8FCC119-FDBF-8945-AB23-E445CFC25795}" type="sibTrans" cxnId="{D65ED109-D0EB-014A-84C3-513A78EBB549}">
      <dgm:prSet/>
      <dgm:spPr/>
      <dgm:t>
        <a:bodyPr/>
        <a:lstStyle/>
        <a:p>
          <a:endParaRPr lang="en-US"/>
        </a:p>
      </dgm:t>
    </dgm:pt>
    <dgm:pt modelId="{B3AAF013-7FD9-B042-B8A4-02AF9D3C59F1}">
      <dgm:prSet phldrT="[Text]" custT="1"/>
      <dgm:spPr>
        <a:solidFill>
          <a:schemeClr val="accent2"/>
        </a:solidFill>
        <a:ln>
          <a:noFill/>
        </a:ln>
      </dgm:spPr>
      <dgm:t>
        <a:bodyPr/>
        <a:lstStyle/>
        <a:p>
          <a:r>
            <a:rPr lang="en-US" sz="2100" b="1"/>
            <a:t>Controlled Substance </a:t>
          </a:r>
          <a:br>
            <a:rPr lang="en-US" sz="2100" b="1"/>
          </a:br>
          <a:r>
            <a:rPr lang="en-US" sz="2100" b="1"/>
            <a:t>Agreement (CNMP)*</a:t>
          </a:r>
        </a:p>
      </dgm:t>
    </dgm:pt>
    <dgm:pt modelId="{C1C22680-BB9A-C242-848A-5FF259795760}" type="parTrans" cxnId="{CE53C567-1B3C-B04C-A335-DD216796F7CB}">
      <dgm:prSet/>
      <dgm:spPr/>
      <dgm:t>
        <a:bodyPr/>
        <a:lstStyle/>
        <a:p>
          <a:endParaRPr lang="en-US"/>
        </a:p>
      </dgm:t>
    </dgm:pt>
    <dgm:pt modelId="{D8EFD748-6836-B541-87E2-DA5E1CEEB2ED}" type="sibTrans" cxnId="{CE53C567-1B3C-B04C-A335-DD216796F7CB}">
      <dgm:prSet/>
      <dgm:spPr/>
      <dgm:t>
        <a:bodyPr/>
        <a:lstStyle/>
        <a:p>
          <a:endParaRPr lang="en-US"/>
        </a:p>
      </dgm:t>
    </dgm:pt>
    <dgm:pt modelId="{ED489F8E-38CA-D248-B81F-BCE39F9632DD}">
      <dgm:prSet phldrT="[Text]" custT="1"/>
      <dgm:spPr>
        <a:solidFill>
          <a:schemeClr val="bg2">
            <a:alpha val="90000"/>
          </a:schemeClr>
        </a:solidFill>
        <a:ln>
          <a:solidFill>
            <a:schemeClr val="bg2">
              <a:alpha val="90000"/>
            </a:schemeClr>
          </a:solidFill>
        </a:ln>
      </dgm:spPr>
      <dgm:t>
        <a:bodyPr/>
        <a:lstStyle/>
        <a:p>
          <a:pPr>
            <a:buFont typeface="Wingdings" pitchFamily="2" charset="2"/>
            <a:buNone/>
          </a:pPr>
          <a:r>
            <a:rPr lang="en-US" sz="2000"/>
            <a:t>Patients with CNMP who have signed a controlled substance agreement in the last 12 months.</a:t>
          </a:r>
        </a:p>
      </dgm:t>
    </dgm:pt>
    <dgm:pt modelId="{BC59FA05-9B41-1B43-978C-884D9388CAC6}" type="parTrans" cxnId="{D46E0CA1-2404-A443-A45F-407BDF73ECB2}">
      <dgm:prSet/>
      <dgm:spPr/>
      <dgm:t>
        <a:bodyPr/>
        <a:lstStyle/>
        <a:p>
          <a:endParaRPr lang="en-US"/>
        </a:p>
      </dgm:t>
    </dgm:pt>
    <dgm:pt modelId="{73255C64-856D-0641-BC4D-4A1BFC90DFA1}" type="sibTrans" cxnId="{D46E0CA1-2404-A443-A45F-407BDF73ECB2}">
      <dgm:prSet/>
      <dgm:spPr/>
      <dgm:t>
        <a:bodyPr/>
        <a:lstStyle/>
        <a:p>
          <a:endParaRPr lang="en-US"/>
        </a:p>
      </dgm:t>
    </dgm:pt>
    <dgm:pt modelId="{1FC6FD44-C61F-E74E-B1E9-DCE22FF10ECB}" type="pres">
      <dgm:prSet presAssocID="{AFAA499F-B405-0043-B373-8997CE666EA2}" presName="Name0" presStyleCnt="0">
        <dgm:presLayoutVars>
          <dgm:dir/>
          <dgm:animLvl val="lvl"/>
          <dgm:resizeHandles val="exact"/>
        </dgm:presLayoutVars>
      </dgm:prSet>
      <dgm:spPr/>
    </dgm:pt>
    <dgm:pt modelId="{5E2CA136-0038-8147-9B87-168AE6AF2B14}" type="pres">
      <dgm:prSet presAssocID="{0D00284A-0F1F-884A-96C0-985BF4D095C6}" presName="composite" presStyleCnt="0"/>
      <dgm:spPr/>
    </dgm:pt>
    <dgm:pt modelId="{9A4D6F87-3945-0048-8E50-D1ACF4F1636C}" type="pres">
      <dgm:prSet presAssocID="{0D00284A-0F1F-884A-96C0-985BF4D095C6}" presName="parTx" presStyleLbl="alignNode1" presStyleIdx="0" presStyleCnt="2">
        <dgm:presLayoutVars>
          <dgm:chMax val="0"/>
          <dgm:chPref val="0"/>
          <dgm:bulletEnabled val="1"/>
        </dgm:presLayoutVars>
      </dgm:prSet>
      <dgm:spPr>
        <a:prstGeom prst="round2SameRect">
          <a:avLst/>
        </a:prstGeom>
      </dgm:spPr>
    </dgm:pt>
    <dgm:pt modelId="{5F7C43C6-A076-984A-BEE5-C930424E9226}" type="pres">
      <dgm:prSet presAssocID="{0D00284A-0F1F-884A-96C0-985BF4D095C6}" presName="desTx" presStyleLbl="alignAccFollowNode1" presStyleIdx="0" presStyleCnt="2">
        <dgm:presLayoutVars>
          <dgm:bulletEnabled val="1"/>
        </dgm:presLayoutVars>
      </dgm:prSet>
      <dgm:spPr/>
    </dgm:pt>
    <dgm:pt modelId="{49BAE9F5-ACBD-0748-A162-8F1B96F3192C}" type="pres">
      <dgm:prSet presAssocID="{484E1284-FE8A-7B47-A0E5-68255AC216AD}" presName="space" presStyleCnt="0"/>
      <dgm:spPr/>
    </dgm:pt>
    <dgm:pt modelId="{4336425E-D038-744C-9CA7-153FE1A89308}" type="pres">
      <dgm:prSet presAssocID="{B3AAF013-7FD9-B042-B8A4-02AF9D3C59F1}" presName="composite" presStyleCnt="0"/>
      <dgm:spPr/>
    </dgm:pt>
    <dgm:pt modelId="{E071A6B7-D0AD-7247-9ACE-C916CDCF6630}" type="pres">
      <dgm:prSet presAssocID="{B3AAF013-7FD9-B042-B8A4-02AF9D3C59F1}" presName="parTx" presStyleLbl="alignNode1" presStyleIdx="1" presStyleCnt="2">
        <dgm:presLayoutVars>
          <dgm:chMax val="0"/>
          <dgm:chPref val="0"/>
          <dgm:bulletEnabled val="1"/>
        </dgm:presLayoutVars>
      </dgm:prSet>
      <dgm:spPr>
        <a:prstGeom prst="round2SameRect">
          <a:avLst/>
        </a:prstGeom>
      </dgm:spPr>
    </dgm:pt>
    <dgm:pt modelId="{C7C9C648-9A3D-8F47-BE65-A61B7EF6D119}" type="pres">
      <dgm:prSet presAssocID="{B3AAF013-7FD9-B042-B8A4-02AF9D3C59F1}" presName="desTx" presStyleLbl="alignAccFollowNode1" presStyleIdx="1" presStyleCnt="2">
        <dgm:presLayoutVars>
          <dgm:bulletEnabled val="1"/>
        </dgm:presLayoutVars>
      </dgm:prSet>
      <dgm:spPr/>
    </dgm:pt>
  </dgm:ptLst>
  <dgm:cxnLst>
    <dgm:cxn modelId="{BD94B802-3B70-3A41-B5B1-BFB15C7BC7E3}" type="presOf" srcId="{1F2546EB-AEDE-4543-B330-FE064AE41F65}" destId="{5F7C43C6-A076-984A-BEE5-C930424E9226}" srcOrd="0" destOrd="0" presId="urn:microsoft.com/office/officeart/2005/8/layout/hList1"/>
    <dgm:cxn modelId="{D65ED109-D0EB-014A-84C3-513A78EBB549}" srcId="{0D00284A-0F1F-884A-96C0-985BF4D095C6}" destId="{1F2546EB-AEDE-4543-B330-FE064AE41F65}" srcOrd="0" destOrd="0" parTransId="{D5C33F4B-86C6-FF4A-A85E-77B893381E64}" sibTransId="{B8FCC119-FDBF-8945-AB23-E445CFC25795}"/>
    <dgm:cxn modelId="{69BF013F-A5F7-8542-B0CF-3C8BB330D7FB}" type="presOf" srcId="{AFAA499F-B405-0043-B373-8997CE666EA2}" destId="{1FC6FD44-C61F-E74E-B1E9-DCE22FF10ECB}" srcOrd="0" destOrd="0" presId="urn:microsoft.com/office/officeart/2005/8/layout/hList1"/>
    <dgm:cxn modelId="{CE53C567-1B3C-B04C-A335-DD216796F7CB}" srcId="{AFAA499F-B405-0043-B373-8997CE666EA2}" destId="{B3AAF013-7FD9-B042-B8A4-02AF9D3C59F1}" srcOrd="1" destOrd="0" parTransId="{C1C22680-BB9A-C242-848A-5FF259795760}" sibTransId="{D8EFD748-6836-B541-87E2-DA5E1CEEB2ED}"/>
    <dgm:cxn modelId="{5330DF49-983A-5946-9E0D-F62C3D110167}" srcId="{AFAA499F-B405-0043-B373-8997CE666EA2}" destId="{0D00284A-0F1F-884A-96C0-985BF4D095C6}" srcOrd="0" destOrd="0" parTransId="{9CDE1D9F-F85F-8644-BA01-907698CFB4D8}" sibTransId="{484E1284-FE8A-7B47-A0E5-68255AC216AD}"/>
    <dgm:cxn modelId="{7418BE9F-29F6-BF4C-BA59-8F8353635335}" type="presOf" srcId="{0D00284A-0F1F-884A-96C0-985BF4D095C6}" destId="{9A4D6F87-3945-0048-8E50-D1ACF4F1636C}" srcOrd="0" destOrd="0" presId="urn:microsoft.com/office/officeart/2005/8/layout/hList1"/>
    <dgm:cxn modelId="{D46E0CA1-2404-A443-A45F-407BDF73ECB2}" srcId="{B3AAF013-7FD9-B042-B8A4-02AF9D3C59F1}" destId="{ED489F8E-38CA-D248-B81F-BCE39F9632DD}" srcOrd="0" destOrd="0" parTransId="{BC59FA05-9B41-1B43-978C-884D9388CAC6}" sibTransId="{73255C64-856D-0641-BC4D-4A1BFC90DFA1}"/>
    <dgm:cxn modelId="{3DB2B6C1-4417-8149-A335-1C33F402B646}" type="presOf" srcId="{ED489F8E-38CA-D248-B81F-BCE39F9632DD}" destId="{C7C9C648-9A3D-8F47-BE65-A61B7EF6D119}" srcOrd="0" destOrd="0" presId="urn:microsoft.com/office/officeart/2005/8/layout/hList1"/>
    <dgm:cxn modelId="{D0B987FE-37A4-634C-88A9-DB60720042E6}" type="presOf" srcId="{B3AAF013-7FD9-B042-B8A4-02AF9D3C59F1}" destId="{E071A6B7-D0AD-7247-9ACE-C916CDCF6630}" srcOrd="0" destOrd="0" presId="urn:microsoft.com/office/officeart/2005/8/layout/hList1"/>
    <dgm:cxn modelId="{C70A68A5-F5C9-064D-9E10-735AED81E666}" type="presParOf" srcId="{1FC6FD44-C61F-E74E-B1E9-DCE22FF10ECB}" destId="{5E2CA136-0038-8147-9B87-168AE6AF2B14}" srcOrd="0" destOrd="0" presId="urn:microsoft.com/office/officeart/2005/8/layout/hList1"/>
    <dgm:cxn modelId="{1953FD73-E176-584A-AD02-EA262169E56E}" type="presParOf" srcId="{5E2CA136-0038-8147-9B87-168AE6AF2B14}" destId="{9A4D6F87-3945-0048-8E50-D1ACF4F1636C}" srcOrd="0" destOrd="0" presId="urn:microsoft.com/office/officeart/2005/8/layout/hList1"/>
    <dgm:cxn modelId="{16B1E49C-D3BD-6D4B-A25B-9DACBABCD691}" type="presParOf" srcId="{5E2CA136-0038-8147-9B87-168AE6AF2B14}" destId="{5F7C43C6-A076-984A-BEE5-C930424E9226}" srcOrd="1" destOrd="0" presId="urn:microsoft.com/office/officeart/2005/8/layout/hList1"/>
    <dgm:cxn modelId="{BD598EA2-4C63-1A4A-8DDC-C2F0FDD27DA6}" type="presParOf" srcId="{1FC6FD44-C61F-E74E-B1E9-DCE22FF10ECB}" destId="{49BAE9F5-ACBD-0748-A162-8F1B96F3192C}" srcOrd="1" destOrd="0" presId="urn:microsoft.com/office/officeart/2005/8/layout/hList1"/>
    <dgm:cxn modelId="{AFDCEBF5-C55E-C848-93AA-CE928EC85B7B}" type="presParOf" srcId="{1FC6FD44-C61F-E74E-B1E9-DCE22FF10ECB}" destId="{4336425E-D038-744C-9CA7-153FE1A89308}" srcOrd="2" destOrd="0" presId="urn:microsoft.com/office/officeart/2005/8/layout/hList1"/>
    <dgm:cxn modelId="{7C9CD599-004E-3042-9BAE-72CB81339497}" type="presParOf" srcId="{4336425E-D038-744C-9CA7-153FE1A89308}" destId="{E071A6B7-D0AD-7247-9ACE-C916CDCF6630}" srcOrd="0" destOrd="0" presId="urn:microsoft.com/office/officeart/2005/8/layout/hList1"/>
    <dgm:cxn modelId="{025C673D-6BFD-1345-BE05-0E1BD261D002}" type="presParOf" srcId="{4336425E-D038-744C-9CA7-153FE1A89308}" destId="{C7C9C648-9A3D-8F47-BE65-A61B7EF6D119}"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6F87-3945-0048-8E50-D1ACF4F1636C}">
      <dsp:nvSpPr>
        <dsp:cNvPr id="0" name=""/>
        <dsp:cNvSpPr/>
      </dsp:nvSpPr>
      <dsp:spPr>
        <a:xfrm>
          <a:off x="3571" y="44958"/>
          <a:ext cx="3482578" cy="780257"/>
        </a:xfrm>
        <a:prstGeom prst="round2Same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a:t>Alcohol Use Disorder Treatment (AUD)</a:t>
          </a:r>
        </a:p>
      </dsp:txBody>
      <dsp:txXfrm>
        <a:off x="41660" y="83047"/>
        <a:ext cx="3406400" cy="742168"/>
      </dsp:txXfrm>
    </dsp:sp>
    <dsp:sp modelId="{5F7C43C6-A076-984A-BEE5-C930424E9226}">
      <dsp:nvSpPr>
        <dsp:cNvPr id="0" name=""/>
        <dsp:cNvSpPr/>
      </dsp:nvSpPr>
      <dsp:spPr>
        <a:xfrm>
          <a:off x="3571" y="825216"/>
          <a:ext cx="3482578" cy="1399950"/>
        </a:xfrm>
        <a:prstGeom prst="rect">
          <a:avLst/>
        </a:prstGeom>
        <a:solidFill>
          <a:schemeClr val="bg2">
            <a:alpha val="90000"/>
          </a:schemeClr>
        </a:solidFill>
        <a:ln w="25400" cap="flat" cmpd="sng" algn="ctr">
          <a:solidFill>
            <a:schemeClr val="bg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None/>
          </a:pPr>
          <a:r>
            <a:rPr lang="en-US" sz="2000" kern="1200"/>
            <a:t>Patients with an active medication for alcohol use disorder (AUD) during the reporting period.</a:t>
          </a:r>
        </a:p>
      </dsp:txBody>
      <dsp:txXfrm>
        <a:off x="3571" y="825216"/>
        <a:ext cx="3482578" cy="1399950"/>
      </dsp:txXfrm>
    </dsp:sp>
    <dsp:sp modelId="{E071A6B7-D0AD-7247-9ACE-C916CDCF6630}">
      <dsp:nvSpPr>
        <dsp:cNvPr id="0" name=""/>
        <dsp:cNvSpPr/>
      </dsp:nvSpPr>
      <dsp:spPr>
        <a:xfrm>
          <a:off x="3973710" y="44958"/>
          <a:ext cx="3482578" cy="780257"/>
        </a:xfrm>
        <a:prstGeom prst="round2SameRect">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a:t>Opioid Use Disorder Treatment (OUD)</a:t>
          </a:r>
        </a:p>
      </dsp:txBody>
      <dsp:txXfrm>
        <a:off x="4011799" y="83047"/>
        <a:ext cx="3406400" cy="742168"/>
      </dsp:txXfrm>
    </dsp:sp>
    <dsp:sp modelId="{C7C9C648-9A3D-8F47-BE65-A61B7EF6D119}">
      <dsp:nvSpPr>
        <dsp:cNvPr id="0" name=""/>
        <dsp:cNvSpPr/>
      </dsp:nvSpPr>
      <dsp:spPr>
        <a:xfrm>
          <a:off x="3973710" y="825216"/>
          <a:ext cx="3482578" cy="1399950"/>
        </a:xfrm>
        <a:prstGeom prst="rect">
          <a:avLst/>
        </a:prstGeom>
        <a:solidFill>
          <a:schemeClr val="bg2">
            <a:alpha val="89804"/>
          </a:schemeClr>
        </a:solidFill>
        <a:ln w="25400" cap="flat" cmpd="sng" algn="ctr">
          <a:solidFill>
            <a:schemeClr val="bg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Wingdings" pitchFamily="2" charset="2"/>
            <a:buNone/>
          </a:pPr>
          <a:r>
            <a:rPr lang="en-US" sz="2000" kern="1200"/>
            <a:t>Patients with an active medication for opioid use disorder (OUD) during the reporting period.</a:t>
          </a:r>
        </a:p>
      </dsp:txBody>
      <dsp:txXfrm>
        <a:off x="3973710" y="825216"/>
        <a:ext cx="3482578" cy="1399950"/>
      </dsp:txXfrm>
    </dsp:sp>
    <dsp:sp modelId="{3C9133B0-2AAE-E842-A0E0-093A04B9FA64}">
      <dsp:nvSpPr>
        <dsp:cNvPr id="0" name=""/>
        <dsp:cNvSpPr/>
      </dsp:nvSpPr>
      <dsp:spPr>
        <a:xfrm>
          <a:off x="7943850" y="44958"/>
          <a:ext cx="3482578" cy="780257"/>
        </a:xfrm>
        <a:prstGeom prst="round2SameRect">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a:t>Buprenorphine </a:t>
          </a:r>
          <a:br>
            <a:rPr lang="en-US" sz="2000" b="1" kern="1200"/>
          </a:br>
          <a:r>
            <a:rPr lang="en-US" sz="2000" b="1" kern="1200"/>
            <a:t>Prescription</a:t>
          </a:r>
        </a:p>
      </dsp:txBody>
      <dsp:txXfrm>
        <a:off x="7981939" y="83047"/>
        <a:ext cx="3406400" cy="742168"/>
      </dsp:txXfrm>
    </dsp:sp>
    <dsp:sp modelId="{75057B73-72C9-FE42-864E-19C89F4611B3}">
      <dsp:nvSpPr>
        <dsp:cNvPr id="0" name=""/>
        <dsp:cNvSpPr/>
      </dsp:nvSpPr>
      <dsp:spPr>
        <a:xfrm>
          <a:off x="7943850" y="825216"/>
          <a:ext cx="3482578" cy="1399950"/>
        </a:xfrm>
        <a:prstGeom prst="rect">
          <a:avLst/>
        </a:prstGeom>
        <a:solidFill>
          <a:schemeClr val="bg2">
            <a:alpha val="90000"/>
          </a:schemeClr>
        </a:solidFill>
        <a:ln w="25400" cap="flat" cmpd="sng" algn="ctr">
          <a:solidFill>
            <a:schemeClr val="bg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Wingdings" pitchFamily="2" charset="2"/>
            <a:buNone/>
          </a:pPr>
          <a:r>
            <a:rPr lang="en-US" sz="2000" kern="1200"/>
            <a:t>Patients with at least one active Buprenorphine medication during the reporting period.</a:t>
          </a:r>
        </a:p>
      </dsp:txBody>
      <dsp:txXfrm>
        <a:off x="7943850" y="825216"/>
        <a:ext cx="3482578" cy="13999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6F87-3945-0048-8E50-D1ACF4F1636C}">
      <dsp:nvSpPr>
        <dsp:cNvPr id="0" name=""/>
        <dsp:cNvSpPr/>
      </dsp:nvSpPr>
      <dsp:spPr>
        <a:xfrm>
          <a:off x="40" y="4061"/>
          <a:ext cx="3907572" cy="864000"/>
        </a:xfrm>
        <a:prstGeom prst="round2SameRect">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a:t>Naltrexone-Injectable </a:t>
          </a:r>
          <a:br>
            <a:rPr lang="en-US" sz="2100" b="1" kern="1200"/>
          </a:br>
          <a:r>
            <a:rPr lang="en-US" sz="2100" b="1" kern="1200"/>
            <a:t>Prescription</a:t>
          </a:r>
        </a:p>
      </dsp:txBody>
      <dsp:txXfrm>
        <a:off x="42217" y="46238"/>
        <a:ext cx="3823218" cy="821823"/>
      </dsp:txXfrm>
    </dsp:sp>
    <dsp:sp modelId="{5F7C43C6-A076-984A-BEE5-C930424E9226}">
      <dsp:nvSpPr>
        <dsp:cNvPr id="0" name=""/>
        <dsp:cNvSpPr/>
      </dsp:nvSpPr>
      <dsp:spPr>
        <a:xfrm>
          <a:off x="40" y="868061"/>
          <a:ext cx="3907572" cy="1399950"/>
        </a:xfrm>
        <a:prstGeom prst="rect">
          <a:avLst/>
        </a:prstGeom>
        <a:solidFill>
          <a:schemeClr val="bg2">
            <a:alpha val="90000"/>
          </a:schemeClr>
        </a:solidFill>
        <a:ln w="25400" cap="flat" cmpd="sng" algn="ctr">
          <a:solidFill>
            <a:schemeClr val="bg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Wingdings" pitchFamily="2" charset="2"/>
            <a:buNone/>
          </a:pPr>
          <a:r>
            <a:rPr lang="en-US" sz="2000" kern="1200"/>
            <a:t>Patients with at least one </a:t>
          </a:r>
          <a:br>
            <a:rPr lang="en-US" sz="2000" kern="1200"/>
          </a:br>
          <a:r>
            <a:rPr lang="en-US" sz="2000" kern="1200"/>
            <a:t>active Naltrexone-Injectable medication provided during </a:t>
          </a:r>
          <a:br>
            <a:rPr lang="en-US" sz="2000" kern="1200"/>
          </a:br>
          <a:r>
            <a:rPr lang="en-US" sz="2000" kern="1200"/>
            <a:t>the reporting period.</a:t>
          </a:r>
        </a:p>
      </dsp:txBody>
      <dsp:txXfrm>
        <a:off x="40" y="868061"/>
        <a:ext cx="3907572" cy="1399950"/>
      </dsp:txXfrm>
    </dsp:sp>
    <dsp:sp modelId="{E071A6B7-D0AD-7247-9ACE-C916CDCF6630}">
      <dsp:nvSpPr>
        <dsp:cNvPr id="0" name=""/>
        <dsp:cNvSpPr/>
      </dsp:nvSpPr>
      <dsp:spPr>
        <a:xfrm>
          <a:off x="4454673" y="4061"/>
          <a:ext cx="3907572" cy="864000"/>
        </a:xfrm>
        <a:prstGeom prst="round2SameRect">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a:t>Controlled Substance </a:t>
          </a:r>
          <a:br>
            <a:rPr lang="en-US" sz="2100" b="1" kern="1200"/>
          </a:br>
          <a:r>
            <a:rPr lang="en-US" sz="2100" b="1" kern="1200"/>
            <a:t>Agreement (CNMP)*</a:t>
          </a:r>
        </a:p>
      </dsp:txBody>
      <dsp:txXfrm>
        <a:off x="4496850" y="46238"/>
        <a:ext cx="3823218" cy="821823"/>
      </dsp:txXfrm>
    </dsp:sp>
    <dsp:sp modelId="{C7C9C648-9A3D-8F47-BE65-A61B7EF6D119}">
      <dsp:nvSpPr>
        <dsp:cNvPr id="0" name=""/>
        <dsp:cNvSpPr/>
      </dsp:nvSpPr>
      <dsp:spPr>
        <a:xfrm>
          <a:off x="4454673" y="868061"/>
          <a:ext cx="3907572" cy="1399950"/>
        </a:xfrm>
        <a:prstGeom prst="rect">
          <a:avLst/>
        </a:prstGeom>
        <a:solidFill>
          <a:schemeClr val="bg2">
            <a:alpha val="90000"/>
          </a:schemeClr>
        </a:solidFill>
        <a:ln w="25400" cap="flat" cmpd="sng" algn="ctr">
          <a:solidFill>
            <a:schemeClr val="bg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Wingdings" pitchFamily="2" charset="2"/>
            <a:buNone/>
          </a:pPr>
          <a:r>
            <a:rPr lang="en-US" sz="2000" kern="1200"/>
            <a:t>Patients with CNMP who have signed a controlled substance agreement in the last 12 months.</a:t>
          </a:r>
        </a:p>
      </dsp:txBody>
      <dsp:txXfrm>
        <a:off x="4454673" y="868061"/>
        <a:ext cx="3907572" cy="139995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14B36D-8580-0247-84EB-C3A8035D53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0272C39-9FFB-7C4A-B8A7-94D0C97272F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45C9D3-0339-9246-A097-16CB3393B2A8}" type="datetimeFigureOut">
              <a:rPr lang="en-US" smtClean="0"/>
              <a:t>6/25/2025</a:t>
            </a:fld>
            <a:endParaRPr lang="en-US"/>
          </a:p>
        </p:txBody>
      </p:sp>
      <p:sp>
        <p:nvSpPr>
          <p:cNvPr id="4" name="Footer Placeholder 3">
            <a:extLst>
              <a:ext uri="{FF2B5EF4-FFF2-40B4-BE49-F238E27FC236}">
                <a16:creationId xmlns:a16="http://schemas.microsoft.com/office/drawing/2014/main" id="{C50759B1-1025-C848-88DD-35F82AC3F0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325929B-326B-F141-91CD-21F732C79A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ABDF7C-BECB-7147-8576-715F6DD3977F}" type="slidenum">
              <a:rPr lang="en-US" smtClean="0"/>
              <a:t>‹#›</a:t>
            </a:fld>
            <a:endParaRPr lang="en-US"/>
          </a:p>
        </p:txBody>
      </p:sp>
    </p:spTree>
    <p:extLst>
      <p:ext uri="{BB962C8B-B14F-4D97-AF65-F5344CB8AC3E}">
        <p14:creationId xmlns:p14="http://schemas.microsoft.com/office/powerpoint/2010/main" val="4281004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2FAD57-AB68-7647-90EC-0A88C5B3CBCE}" type="datetimeFigureOut">
              <a:rPr lang="en-US" smtClean="0"/>
              <a:t>6/25/2025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C6D37F-3E31-2F4A-B472-AE22D5E968E1}" type="slidenum">
              <a:rPr lang="en-US" smtClean="0"/>
              <a:t>‹#›</a:t>
            </a:fld>
            <a:endParaRPr lang="en-US"/>
          </a:p>
        </p:txBody>
      </p:sp>
    </p:spTree>
    <p:extLst>
      <p:ext uri="{BB962C8B-B14F-4D97-AF65-F5344CB8AC3E}">
        <p14:creationId xmlns:p14="http://schemas.microsoft.com/office/powerpoint/2010/main" val="1991353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C6D37F-3E31-2F4A-B472-AE22D5E968E1}" type="slidenum">
              <a:rPr lang="en-US" smtClean="0"/>
              <a:t>2</a:t>
            </a:fld>
            <a:endParaRPr lang="en-US"/>
          </a:p>
        </p:txBody>
      </p:sp>
    </p:spTree>
    <p:extLst>
      <p:ext uri="{BB962C8B-B14F-4D97-AF65-F5344CB8AC3E}">
        <p14:creationId xmlns:p14="http://schemas.microsoft.com/office/powerpoint/2010/main" val="112002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Dirty Data</a:t>
            </a:r>
          </a:p>
        </p:txBody>
      </p:sp>
      <p:sp>
        <p:nvSpPr>
          <p:cNvPr id="4" name="Slide Number Placeholder 3"/>
          <p:cNvSpPr>
            <a:spLocks noGrp="1"/>
          </p:cNvSpPr>
          <p:nvPr>
            <p:ph type="sldNum" sz="quarter" idx="10"/>
          </p:nvPr>
        </p:nvSpPr>
        <p:spPr/>
        <p:txBody>
          <a:bodyPr/>
          <a:lstStyle/>
          <a:p>
            <a:fld id="{B5C6D37F-3E31-2F4A-B472-AE22D5E968E1}" type="slidenum">
              <a:rPr lang="en-US" smtClean="0"/>
              <a:t>20</a:t>
            </a:fld>
            <a:endParaRPr lang="en-US"/>
          </a:p>
        </p:txBody>
      </p:sp>
    </p:spTree>
    <p:extLst>
      <p:ext uri="{BB962C8B-B14F-4D97-AF65-F5344CB8AC3E}">
        <p14:creationId xmlns:p14="http://schemas.microsoft.com/office/powerpoint/2010/main" val="3483211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C6D37F-3E31-2F4A-B472-AE22D5E968E1}" type="slidenum">
              <a:rPr lang="en-US" smtClean="0"/>
              <a:t>22</a:t>
            </a:fld>
            <a:endParaRPr lang="en-US"/>
          </a:p>
        </p:txBody>
      </p:sp>
    </p:spTree>
    <p:extLst>
      <p:ext uri="{BB962C8B-B14F-4D97-AF65-F5344CB8AC3E}">
        <p14:creationId xmlns:p14="http://schemas.microsoft.com/office/powerpoint/2010/main" val="2465599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Locum providers, urgent care</a:t>
            </a:r>
          </a:p>
          <a:p>
            <a:r>
              <a:rPr lang="en-US"/>
              <a:t>Understanding how the data is used.</a:t>
            </a:r>
          </a:p>
        </p:txBody>
      </p:sp>
      <p:sp>
        <p:nvSpPr>
          <p:cNvPr id="4" name="Slide Number Placeholder 3"/>
          <p:cNvSpPr>
            <a:spLocks noGrp="1"/>
          </p:cNvSpPr>
          <p:nvPr>
            <p:ph type="sldNum" sz="quarter" idx="10"/>
          </p:nvPr>
        </p:nvSpPr>
        <p:spPr/>
        <p:txBody>
          <a:bodyPr/>
          <a:lstStyle/>
          <a:p>
            <a:fld id="{B5C6D37F-3E31-2F4A-B472-AE22D5E968E1}" type="slidenum">
              <a:rPr lang="en-US" smtClean="0"/>
              <a:t>23</a:t>
            </a:fld>
            <a:endParaRPr lang="en-US"/>
          </a:p>
        </p:txBody>
      </p:sp>
    </p:spTree>
    <p:extLst>
      <p:ext uri="{BB962C8B-B14F-4D97-AF65-F5344CB8AC3E}">
        <p14:creationId xmlns:p14="http://schemas.microsoft.com/office/powerpoint/2010/main" val="1436622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Locum providers, urgent care</a:t>
            </a:r>
          </a:p>
          <a:p>
            <a:r>
              <a:rPr lang="en-US"/>
              <a:t>Understanding how the data is used.</a:t>
            </a:r>
          </a:p>
        </p:txBody>
      </p:sp>
      <p:sp>
        <p:nvSpPr>
          <p:cNvPr id="4" name="Slide Number Placeholder 3"/>
          <p:cNvSpPr>
            <a:spLocks noGrp="1"/>
          </p:cNvSpPr>
          <p:nvPr>
            <p:ph type="sldNum" sz="quarter" idx="10"/>
          </p:nvPr>
        </p:nvSpPr>
        <p:spPr/>
        <p:txBody>
          <a:bodyPr/>
          <a:lstStyle/>
          <a:p>
            <a:fld id="{B5C6D37F-3E31-2F4A-B472-AE22D5E968E1}" type="slidenum">
              <a:rPr lang="en-US" smtClean="0"/>
              <a:t>24</a:t>
            </a:fld>
            <a:endParaRPr lang="en-US"/>
          </a:p>
        </p:txBody>
      </p:sp>
    </p:spTree>
    <p:extLst>
      <p:ext uri="{BB962C8B-B14F-4D97-AF65-F5344CB8AC3E}">
        <p14:creationId xmlns:p14="http://schemas.microsoft.com/office/powerpoint/2010/main" val="3546477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C6D37F-3E31-2F4A-B472-AE22D5E968E1}" type="slidenum">
              <a:rPr lang="en-US" smtClean="0"/>
              <a:t>25</a:t>
            </a:fld>
            <a:endParaRPr lang="en-US"/>
          </a:p>
        </p:txBody>
      </p:sp>
    </p:spTree>
    <p:extLst>
      <p:ext uri="{BB962C8B-B14F-4D97-AF65-F5344CB8AC3E}">
        <p14:creationId xmlns:p14="http://schemas.microsoft.com/office/powerpoint/2010/main" val="2140703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Locum providers, urgent care</a:t>
            </a:r>
          </a:p>
          <a:p>
            <a:r>
              <a:rPr lang="en-US"/>
              <a:t>Understanding how the data is used.</a:t>
            </a:r>
          </a:p>
        </p:txBody>
      </p:sp>
      <p:sp>
        <p:nvSpPr>
          <p:cNvPr id="4" name="Slide Number Placeholder 3"/>
          <p:cNvSpPr>
            <a:spLocks noGrp="1"/>
          </p:cNvSpPr>
          <p:nvPr>
            <p:ph type="sldNum" sz="quarter" idx="10"/>
          </p:nvPr>
        </p:nvSpPr>
        <p:spPr/>
        <p:txBody>
          <a:bodyPr/>
          <a:lstStyle/>
          <a:p>
            <a:fld id="{B5C6D37F-3E31-2F4A-B472-AE22D5E968E1}" type="slidenum">
              <a:rPr lang="en-US" smtClean="0"/>
              <a:t>26</a:t>
            </a:fld>
            <a:endParaRPr lang="en-US"/>
          </a:p>
        </p:txBody>
      </p:sp>
    </p:spTree>
    <p:extLst>
      <p:ext uri="{BB962C8B-B14F-4D97-AF65-F5344CB8AC3E}">
        <p14:creationId xmlns:p14="http://schemas.microsoft.com/office/powerpoint/2010/main" val="502754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mn-lt"/>
                <a:ea typeface="+mn-ea"/>
                <a:cs typeface="+mn-cs"/>
              </a:rPr>
              <a:t>one big registry or smaller more specific registry - STI/Infect dx vs BH screening and f/u; safety - drug screen and controlled substance agreement</a:t>
            </a:r>
          </a:p>
        </p:txBody>
      </p:sp>
      <p:sp>
        <p:nvSpPr>
          <p:cNvPr id="4" name="Slide Number Placeholder 3"/>
          <p:cNvSpPr>
            <a:spLocks noGrp="1"/>
          </p:cNvSpPr>
          <p:nvPr>
            <p:ph type="sldNum" sz="quarter" idx="10"/>
          </p:nvPr>
        </p:nvSpPr>
        <p:spPr/>
        <p:txBody>
          <a:bodyPr/>
          <a:lstStyle/>
          <a:p>
            <a:fld id="{B5C6D37F-3E31-2F4A-B472-AE22D5E968E1}" type="slidenum">
              <a:rPr lang="en-US" smtClean="0"/>
              <a:t>27</a:t>
            </a:fld>
            <a:endParaRPr lang="en-US"/>
          </a:p>
        </p:txBody>
      </p:sp>
    </p:spTree>
    <p:extLst>
      <p:ext uri="{BB962C8B-B14F-4D97-AF65-F5344CB8AC3E}">
        <p14:creationId xmlns:p14="http://schemas.microsoft.com/office/powerpoint/2010/main" val="2027466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C6D37F-3E31-2F4A-B472-AE22D5E968E1}" type="slidenum">
              <a:rPr lang="en-US" smtClean="0"/>
              <a:t>28</a:t>
            </a:fld>
            <a:endParaRPr lang="en-US"/>
          </a:p>
        </p:txBody>
      </p:sp>
    </p:spTree>
    <p:extLst>
      <p:ext uri="{BB962C8B-B14F-4D97-AF65-F5344CB8AC3E}">
        <p14:creationId xmlns:p14="http://schemas.microsoft.com/office/powerpoint/2010/main" val="935589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C6D37F-3E31-2F4A-B472-AE22D5E968E1}" type="slidenum">
              <a:rPr lang="en-US" smtClean="0"/>
              <a:t>29</a:t>
            </a:fld>
            <a:endParaRPr lang="en-US"/>
          </a:p>
        </p:txBody>
      </p:sp>
    </p:spTree>
    <p:extLst>
      <p:ext uri="{BB962C8B-B14F-4D97-AF65-F5344CB8AC3E}">
        <p14:creationId xmlns:p14="http://schemas.microsoft.com/office/powerpoint/2010/main" val="3007765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C6D37F-3E31-2F4A-B472-AE22D5E968E1}" type="slidenum">
              <a:rPr lang="en-US" smtClean="0"/>
              <a:t>32</a:t>
            </a:fld>
            <a:endParaRPr lang="en-US"/>
          </a:p>
        </p:txBody>
      </p:sp>
    </p:spTree>
    <p:extLst>
      <p:ext uri="{BB962C8B-B14F-4D97-AF65-F5344CB8AC3E}">
        <p14:creationId xmlns:p14="http://schemas.microsoft.com/office/powerpoint/2010/main" val="595186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5752" y="4272730"/>
            <a:ext cx="5486400" cy="4441999"/>
          </a:xfrm>
        </p:spPr>
        <p:txBody>
          <a:bodyPr/>
          <a:lstStyle/>
          <a:p>
            <a:r>
              <a:rPr lang="en-US"/>
              <a:t>Good Afternoon, my name is Ava Rose and I work within the Quality, Technology and Initiatives department at CHCANYS.  On the line with me is LuAnn </a:t>
            </a:r>
            <a:r>
              <a:rPr lang="en-US" err="1"/>
              <a:t>Kimker</a:t>
            </a:r>
            <a:r>
              <a:rPr lang="en-US"/>
              <a:t>, Director of Clinical Innovation at </a:t>
            </a:r>
            <a:r>
              <a:rPr lang="en-US" err="1"/>
              <a:t>Azara</a:t>
            </a:r>
            <a:r>
              <a:rPr lang="en-US"/>
              <a:t> Healthcare.   Welcome and thank you for joining us for this 2 part webinar series on the CPCI SUDs module.  </a:t>
            </a:r>
          </a:p>
          <a:p>
            <a:r>
              <a:rPr lang="en-US"/>
              <a:t>Health center patients are complex and present with a multitude of needs, demanding a coordinated response on the part of the care team.  Those needs can be, for example, of a medical nature, can be behavioral in origin or socially determined.  More often than not patients’ needs are a combination of all three and more.  The CHCANYS QTI department continues to explore promising practices and data analytics tools health center staff can use, to help respond to patients’ complex needs in a manner that is integrative – leveraging the skills of providers, behavioral health clinicians, dental folk, nursing etc.  A component of the bench strength that NYS FQHCs have in this area is access to the functionality and tools contained in the Center for Primary Care Informatics.   I am excited to be working with LuAnn to provide you with insight on how the CPCI SUDs module can be used to identify patients at risk for substance use, track and manage SUDs patients and assess the impact of treatment with patients with active substance use issues such as opioids.   We will cover this today.  Next week, during part two of this webinar series, health centers using the SUDs module will present their practices and discuss how they leverage these CPCI tools to underpin their SUDs workflows.</a:t>
            </a:r>
          </a:p>
          <a:p>
            <a:r>
              <a:rPr lang="en-US"/>
              <a:t>Lastly, please pose questions when asked and provide feedback on what you hear,  I am working with LuAnn to develop a user tool to accompany this series and want to ensure that it reflects your real-life concerns and observations about the module – to create a truly actionable document.  LuAnn and I are also working together to offer some remote technical assistance to health centers who have the module.  I will talk more about this next week.  Now I will hand over to LuAnn.</a:t>
            </a:r>
          </a:p>
          <a:p>
            <a:endParaRPr lang="en-US"/>
          </a:p>
        </p:txBody>
      </p:sp>
      <p:sp>
        <p:nvSpPr>
          <p:cNvPr id="4" name="Slide Number Placeholder 3"/>
          <p:cNvSpPr>
            <a:spLocks noGrp="1"/>
          </p:cNvSpPr>
          <p:nvPr>
            <p:ph type="sldNum" sz="quarter" idx="5"/>
          </p:nvPr>
        </p:nvSpPr>
        <p:spPr/>
        <p:txBody>
          <a:bodyPr/>
          <a:lstStyle/>
          <a:p>
            <a:fld id="{B5C6D37F-3E31-2F4A-B472-AE22D5E968E1}" type="slidenum">
              <a:rPr lang="en-US" smtClean="0"/>
              <a:t>3</a:t>
            </a:fld>
            <a:endParaRPr lang="en-US"/>
          </a:p>
        </p:txBody>
      </p:sp>
    </p:spTree>
    <p:extLst>
      <p:ext uri="{BB962C8B-B14F-4D97-AF65-F5344CB8AC3E}">
        <p14:creationId xmlns:p14="http://schemas.microsoft.com/office/powerpoint/2010/main" val="808232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C6D37F-3E31-2F4A-B472-AE22D5E968E1}" type="slidenum">
              <a:rPr lang="en-US" smtClean="0"/>
              <a:t>33</a:t>
            </a:fld>
            <a:endParaRPr lang="en-US"/>
          </a:p>
        </p:txBody>
      </p:sp>
    </p:spTree>
    <p:extLst>
      <p:ext uri="{BB962C8B-B14F-4D97-AF65-F5344CB8AC3E}">
        <p14:creationId xmlns:p14="http://schemas.microsoft.com/office/powerpoint/2010/main" val="3847354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C6D37F-3E31-2F4A-B472-AE22D5E968E1}" type="slidenum">
              <a:rPr lang="en-US" smtClean="0"/>
              <a:t>34</a:t>
            </a:fld>
            <a:endParaRPr lang="en-US"/>
          </a:p>
        </p:txBody>
      </p:sp>
    </p:spTree>
    <p:extLst>
      <p:ext uri="{BB962C8B-B14F-4D97-AF65-F5344CB8AC3E}">
        <p14:creationId xmlns:p14="http://schemas.microsoft.com/office/powerpoint/2010/main" val="1438909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1200"/>
              </a:spcAft>
            </a:pPr>
            <a:r>
              <a:rPr lang="en-US" sz="1200">
                <a:ea typeface="Times New Roman" panose="02020603050405020304" pitchFamily="18" charset="0"/>
                <a:cs typeface="Times New Roman" panose="02020603050405020304" pitchFamily="18" charset="0"/>
              </a:rPr>
              <a:t>Measure Description: </a:t>
            </a:r>
            <a:r>
              <a:rPr lang="en-US" sz="1200" b="1" i="1">
                <a:ea typeface="Times New Roman" panose="02020603050405020304" pitchFamily="18" charset="0"/>
                <a:cs typeface="Times New Roman" panose="02020603050405020304" pitchFamily="18" charset="0"/>
              </a:rPr>
              <a:t>Percentage of adults 18-64 years of age with pharmacotherapy   for opioid use disorder (OUD) who have at least 180 days of continuous treatment</a:t>
            </a:r>
            <a:endParaRPr lang="en-US" sz="1200" b="1" i="1">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C6D37F-3E31-2F4A-B472-AE22D5E96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224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Release 23.0 New Pharmacotherapy Measure for CHCANYS (2)</a:t>
            </a:r>
          </a:p>
          <a:p>
            <a:r>
              <a:rPr lang="en-US" sz="1200" b="1" i="0" kern="1200">
                <a:solidFill>
                  <a:schemeClr val="tx1"/>
                </a:solidFill>
                <a:effectLst/>
                <a:latin typeface="+mn-lt"/>
                <a:ea typeface="+mn-ea"/>
                <a:cs typeface="+mn-cs"/>
              </a:rPr>
              <a:t>Initiation of Pharmacotherapy Upon New Episode of Opioid Dependence (18+ Years and 13-17 years)</a:t>
            </a:r>
            <a:endParaRPr lang="en-US"/>
          </a:p>
        </p:txBody>
      </p:sp>
      <p:sp>
        <p:nvSpPr>
          <p:cNvPr id="4" name="Slide Number Placeholder 3"/>
          <p:cNvSpPr>
            <a:spLocks noGrp="1"/>
          </p:cNvSpPr>
          <p:nvPr>
            <p:ph type="sldNum" sz="quarter" idx="10"/>
          </p:nvPr>
        </p:nvSpPr>
        <p:spPr/>
        <p:txBody>
          <a:bodyPr/>
          <a:lstStyle/>
          <a:p>
            <a:fld id="{B5C6D37F-3E31-2F4A-B472-AE22D5E968E1}" type="slidenum">
              <a:rPr lang="en-US" smtClean="0"/>
              <a:t>42</a:t>
            </a:fld>
            <a:endParaRPr lang="en-US"/>
          </a:p>
        </p:txBody>
      </p:sp>
    </p:spTree>
    <p:extLst>
      <p:ext uri="{BB962C8B-B14F-4D97-AF65-F5344CB8AC3E}">
        <p14:creationId xmlns:p14="http://schemas.microsoft.com/office/powerpoint/2010/main" val="1716670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C6D37F-3E31-2F4A-B472-AE22D5E968E1}" type="slidenum">
              <a:rPr lang="en-US" smtClean="0"/>
              <a:t>45</a:t>
            </a:fld>
            <a:endParaRPr lang="en-US"/>
          </a:p>
        </p:txBody>
      </p:sp>
    </p:spTree>
    <p:extLst>
      <p:ext uri="{BB962C8B-B14F-4D97-AF65-F5344CB8AC3E}">
        <p14:creationId xmlns:p14="http://schemas.microsoft.com/office/powerpoint/2010/main" val="4084794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C6D37F-3E31-2F4A-B472-AE22D5E968E1}" type="slidenum">
              <a:rPr lang="en-US" smtClean="0"/>
              <a:t>46</a:t>
            </a:fld>
            <a:endParaRPr lang="en-US"/>
          </a:p>
        </p:txBody>
      </p:sp>
    </p:spTree>
    <p:extLst>
      <p:ext uri="{BB962C8B-B14F-4D97-AF65-F5344CB8AC3E}">
        <p14:creationId xmlns:p14="http://schemas.microsoft.com/office/powerpoint/2010/main" val="1737205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C6D37F-3E31-2F4A-B472-AE22D5E968E1}" type="slidenum">
              <a:rPr lang="en-US" smtClean="0"/>
              <a:t>47</a:t>
            </a:fld>
            <a:endParaRPr lang="en-US"/>
          </a:p>
        </p:txBody>
      </p:sp>
    </p:spTree>
    <p:extLst>
      <p:ext uri="{BB962C8B-B14F-4D97-AF65-F5344CB8AC3E}">
        <p14:creationId xmlns:p14="http://schemas.microsoft.com/office/powerpoint/2010/main" val="150126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C6D37F-3E31-2F4A-B472-AE22D5E968E1}" type="slidenum">
              <a:rPr lang="en-US" smtClean="0"/>
              <a:t>4</a:t>
            </a:fld>
            <a:endParaRPr lang="en-US"/>
          </a:p>
        </p:txBody>
      </p:sp>
    </p:spTree>
    <p:extLst>
      <p:ext uri="{BB962C8B-B14F-4D97-AF65-F5344CB8AC3E}">
        <p14:creationId xmlns:p14="http://schemas.microsoft.com/office/powerpoint/2010/main" val="3118043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C6D37F-3E31-2F4A-B472-AE22D5E968E1}" type="slidenum">
              <a:rPr lang="en-US" smtClean="0"/>
              <a:t>5</a:t>
            </a:fld>
            <a:endParaRPr lang="en-US"/>
          </a:p>
        </p:txBody>
      </p:sp>
    </p:spTree>
    <p:extLst>
      <p:ext uri="{BB962C8B-B14F-4D97-AF65-F5344CB8AC3E}">
        <p14:creationId xmlns:p14="http://schemas.microsoft.com/office/powerpoint/2010/main" val="2312764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C6D37F-3E31-2F4A-B472-AE22D5E968E1}" type="slidenum">
              <a:rPr lang="en-US" smtClean="0"/>
              <a:t>6</a:t>
            </a:fld>
            <a:endParaRPr lang="en-US"/>
          </a:p>
        </p:txBody>
      </p:sp>
    </p:spTree>
    <p:extLst>
      <p:ext uri="{BB962C8B-B14F-4D97-AF65-F5344CB8AC3E}">
        <p14:creationId xmlns:p14="http://schemas.microsoft.com/office/powerpoint/2010/main" val="2689990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C6D37F-3E31-2F4A-B472-AE22D5E968E1}" type="slidenum">
              <a:rPr lang="en-US" smtClean="0"/>
              <a:t>7</a:t>
            </a:fld>
            <a:endParaRPr lang="en-US"/>
          </a:p>
        </p:txBody>
      </p:sp>
    </p:spTree>
    <p:extLst>
      <p:ext uri="{BB962C8B-B14F-4D97-AF65-F5344CB8AC3E}">
        <p14:creationId xmlns:p14="http://schemas.microsoft.com/office/powerpoint/2010/main" val="2910292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C6D37F-3E31-2F4A-B472-AE22D5E968E1}" type="slidenum">
              <a:rPr lang="en-US" smtClean="0"/>
              <a:t>9</a:t>
            </a:fld>
            <a:endParaRPr lang="en-US"/>
          </a:p>
        </p:txBody>
      </p:sp>
    </p:spTree>
    <p:extLst>
      <p:ext uri="{BB962C8B-B14F-4D97-AF65-F5344CB8AC3E}">
        <p14:creationId xmlns:p14="http://schemas.microsoft.com/office/powerpoint/2010/main" val="2687614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Challenged with how to integrate the treatment of patients with substance use disorders into your primary care practice? </a:t>
            </a:r>
            <a:endParaRPr lang="en-US" b="1"/>
          </a:p>
          <a:p>
            <a:r>
              <a:rPr lang="en-US" b="1" i="1"/>
              <a:t>     Overwhelmed with reporting requirements that need to be done manually?</a:t>
            </a:r>
            <a:endParaRPr lang="en-US" b="1"/>
          </a:p>
          <a:p>
            <a:r>
              <a:rPr lang="en-US" b="1" i="1"/>
              <a:t>         Want to improve the treatment and management of patients with chronic pain? </a:t>
            </a:r>
            <a:endParaRPr lang="en-US" b="1"/>
          </a:p>
          <a:p>
            <a:r>
              <a:rPr lang="en-US" b="1" i="1"/>
              <a:t>               Tired of double documentation and managing your OBOT program in Excel? </a:t>
            </a:r>
            <a:endParaRPr lang="en-US" b="1"/>
          </a:p>
          <a:p>
            <a:r>
              <a:rPr lang="en-US" b="1" i="1"/>
              <a:t>                    Want to understand opioid prescribing practices better? </a:t>
            </a:r>
            <a:endParaRPr lang="en-US" b="1"/>
          </a:p>
          <a:p>
            <a:endParaRPr lang="en-US"/>
          </a:p>
        </p:txBody>
      </p:sp>
      <p:sp>
        <p:nvSpPr>
          <p:cNvPr id="4" name="Slide Number Placeholder 3"/>
          <p:cNvSpPr>
            <a:spLocks noGrp="1"/>
          </p:cNvSpPr>
          <p:nvPr>
            <p:ph type="sldNum" sz="quarter" idx="5"/>
          </p:nvPr>
        </p:nvSpPr>
        <p:spPr/>
        <p:txBody>
          <a:bodyPr/>
          <a:lstStyle/>
          <a:p>
            <a:fld id="{B5C6D37F-3E31-2F4A-B472-AE22D5E968E1}" type="slidenum">
              <a:rPr lang="en-US" smtClean="0"/>
              <a:t>12</a:t>
            </a:fld>
            <a:endParaRPr lang="en-US"/>
          </a:p>
        </p:txBody>
      </p:sp>
    </p:spTree>
    <p:extLst>
      <p:ext uri="{BB962C8B-B14F-4D97-AF65-F5344CB8AC3E}">
        <p14:creationId xmlns:p14="http://schemas.microsoft.com/office/powerpoint/2010/main" val="732418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CNMP dx w/o stop date or with controlled substance agreement; start date of opioid does it have an end date</a:t>
            </a:r>
          </a:p>
          <a:p>
            <a:endParaRPr lang="en-US"/>
          </a:p>
        </p:txBody>
      </p:sp>
      <p:sp>
        <p:nvSpPr>
          <p:cNvPr id="4" name="Slide Number Placeholder 3"/>
          <p:cNvSpPr>
            <a:spLocks noGrp="1"/>
          </p:cNvSpPr>
          <p:nvPr>
            <p:ph type="sldNum" sz="quarter" idx="5"/>
          </p:nvPr>
        </p:nvSpPr>
        <p:spPr/>
        <p:txBody>
          <a:bodyPr/>
          <a:lstStyle/>
          <a:p>
            <a:fld id="{B5C6D37F-3E31-2F4A-B472-AE22D5E968E1}" type="slidenum">
              <a:rPr lang="en-US" smtClean="0"/>
              <a:t>19</a:t>
            </a:fld>
            <a:endParaRPr lang="en-US"/>
          </a:p>
        </p:txBody>
      </p:sp>
    </p:spTree>
    <p:extLst>
      <p:ext uri="{BB962C8B-B14F-4D97-AF65-F5344CB8AC3E}">
        <p14:creationId xmlns:p14="http://schemas.microsoft.com/office/powerpoint/2010/main" val="3080521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mpany Overview">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78196"/>
            <a:ext cx="10363200" cy="637484"/>
          </a:xfrm>
        </p:spPr>
        <p:txBody>
          <a:bodyPr anchor="b" anchorCtr="0">
            <a:noAutofit/>
          </a:bodyPr>
          <a:lstStyle>
            <a:lvl1pPr algn="ctr">
              <a:defRPr sz="2400">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0" y="3702092"/>
            <a:ext cx="10363200" cy="683195"/>
          </a:xfrm>
        </p:spPr>
        <p:txBody>
          <a:bodyPr>
            <a:noAutofit/>
          </a:bodyPr>
          <a:lstStyle>
            <a:lvl1pPr marL="0" indent="0" algn="ctr">
              <a:spcBef>
                <a:spcPts val="600"/>
              </a:spcBef>
              <a:buNone/>
              <a:defRPr sz="36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icture 7" descr="azara-healthcare-logo-300.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6806" y="816021"/>
            <a:ext cx="3390900" cy="1378966"/>
          </a:xfrm>
          <a:prstGeom prst="rect">
            <a:avLst/>
          </a:prstGeom>
        </p:spPr>
      </p:pic>
      <p:cxnSp>
        <p:nvCxnSpPr>
          <p:cNvPr id="13" name="Straight Connector 12"/>
          <p:cNvCxnSpPr>
            <a:cxnSpLocks/>
          </p:cNvCxnSpPr>
          <p:nvPr/>
        </p:nvCxnSpPr>
        <p:spPr>
          <a:xfrm flipH="1">
            <a:off x="3438144" y="3294126"/>
            <a:ext cx="530352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8"/>
          <p:cNvSpPr>
            <a:spLocks noGrp="1"/>
          </p:cNvSpPr>
          <p:nvPr>
            <p:ph type="body" sz="quarter" idx="10"/>
          </p:nvPr>
        </p:nvSpPr>
        <p:spPr>
          <a:xfrm>
            <a:off x="4274820" y="5455403"/>
            <a:ext cx="7463110" cy="836909"/>
          </a:xfrm>
        </p:spPr>
        <p:txBody>
          <a:bodyPr>
            <a:noAutofit/>
          </a:bodyPr>
          <a:lstStyle>
            <a:lvl1pPr marL="0" indent="0" algn="r">
              <a:spcBef>
                <a:spcPts val="600"/>
              </a:spcBef>
              <a:buNone/>
              <a:defRPr sz="2000">
                <a:solidFill>
                  <a:schemeClr val="tx2"/>
                </a:solidFill>
              </a:defRPr>
            </a:lvl1pPr>
          </a:lstStyle>
          <a:p>
            <a:pPr lvl="0"/>
            <a:r>
              <a:rPr lang="en-US"/>
              <a:t>Edit Master text styles</a:t>
            </a:r>
          </a:p>
        </p:txBody>
      </p:sp>
      <p:sp>
        <p:nvSpPr>
          <p:cNvPr id="11" name="Slide Number Placeholder 4">
            <a:extLst>
              <a:ext uri="{FF2B5EF4-FFF2-40B4-BE49-F238E27FC236}">
                <a16:creationId xmlns:a16="http://schemas.microsoft.com/office/drawing/2014/main" id="{7412CE67-FF6A-9445-B880-2225BA917AC5}"/>
              </a:ext>
            </a:extLst>
          </p:cNvPr>
          <p:cNvSpPr>
            <a:spLocks noGrp="1"/>
          </p:cNvSpPr>
          <p:nvPr>
            <p:ph type="sldNum" sz="quarter" idx="4"/>
          </p:nvPr>
        </p:nvSpPr>
        <p:spPr>
          <a:xfrm>
            <a:off x="11503152" y="6409944"/>
            <a:ext cx="469557" cy="273088"/>
          </a:xfrm>
          <a:prstGeom prst="rect">
            <a:avLst/>
          </a:prstGeom>
        </p:spPr>
        <p:txBody>
          <a:bodyPr vert="horz" lIns="91440" tIns="45720" rIns="91440" bIns="45720" rtlCol="0" anchor="ctr"/>
          <a:lstStyle>
            <a:lvl1pPr algn="ctr">
              <a:defRPr sz="1100">
                <a:solidFill>
                  <a:schemeClr val="bg1">
                    <a:alpha val="0"/>
                  </a:schemeClr>
                </a:solidFill>
              </a:defRPr>
            </a:lvl1pPr>
          </a:lstStyle>
          <a:p>
            <a:fld id="{4755BDFB-4C68-5F4C-ABA9-59E137D488F9}" type="slidenum">
              <a:rPr lang="en-US" smtClean="0"/>
              <a:pPr/>
              <a:t>‹#›</a:t>
            </a:fld>
            <a:endParaRPr lang="en-US"/>
          </a:p>
        </p:txBody>
      </p:sp>
      <p:sp>
        <p:nvSpPr>
          <p:cNvPr id="12" name="Footer Placeholder 5">
            <a:extLst>
              <a:ext uri="{FF2B5EF4-FFF2-40B4-BE49-F238E27FC236}">
                <a16:creationId xmlns:a16="http://schemas.microsoft.com/office/drawing/2014/main" id="{43C1D535-82FA-954A-8BA6-5DD62B74552E}"/>
              </a:ext>
            </a:extLst>
          </p:cNvPr>
          <p:cNvSpPr>
            <a:spLocks noGrp="1"/>
          </p:cNvSpPr>
          <p:nvPr>
            <p:ph type="ftr" sz="quarter" idx="3"/>
          </p:nvPr>
        </p:nvSpPr>
        <p:spPr>
          <a:xfrm>
            <a:off x="914400" y="6421171"/>
            <a:ext cx="5582832" cy="265020"/>
          </a:xfrm>
          <a:prstGeom prst="rect">
            <a:avLst/>
          </a:prstGeom>
        </p:spPr>
        <p:txBody>
          <a:bodyPr vert="horz" lIns="91440" tIns="45720" rIns="91440" bIns="45720" rtlCol="0" anchor="ctr"/>
          <a:lstStyle>
            <a:lvl1pPr algn="l">
              <a:defRPr sz="1100">
                <a:solidFill>
                  <a:schemeClr val="bg1">
                    <a:alpha val="0"/>
                  </a:schemeClr>
                </a:solidFill>
              </a:defRPr>
            </a:lvl1pPr>
          </a:lstStyle>
          <a:p>
            <a:r>
              <a:rPr lang="en-US"/>
              <a:t>azarahealthcare.com</a:t>
            </a:r>
          </a:p>
        </p:txBody>
      </p:sp>
      <p:pic>
        <p:nvPicPr>
          <p:cNvPr id="9" name="Picture 8" descr="azara-healthcare-logo-300.png">
            <a:extLst>
              <a:ext uri="{FF2B5EF4-FFF2-40B4-BE49-F238E27FC236}">
                <a16:creationId xmlns:a16="http://schemas.microsoft.com/office/drawing/2014/main" id="{A9E81F18-874A-2445-BAA6-84B6DF2ABE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96806" y="816021"/>
            <a:ext cx="3390900" cy="1378966"/>
          </a:xfrm>
          <a:prstGeom prst="rect">
            <a:avLst/>
          </a:prstGeom>
        </p:spPr>
      </p:pic>
      <p:cxnSp>
        <p:nvCxnSpPr>
          <p:cNvPr id="10" name="Straight Connector 9">
            <a:extLst>
              <a:ext uri="{FF2B5EF4-FFF2-40B4-BE49-F238E27FC236}">
                <a16:creationId xmlns:a16="http://schemas.microsoft.com/office/drawing/2014/main" id="{97F7F325-96FC-D142-856F-E2A64121D582}"/>
              </a:ext>
            </a:extLst>
          </p:cNvPr>
          <p:cNvCxnSpPr>
            <a:cxnSpLocks/>
          </p:cNvCxnSpPr>
          <p:nvPr userDrawn="1"/>
        </p:nvCxnSpPr>
        <p:spPr>
          <a:xfrm flipH="1">
            <a:off x="3438144" y="3294126"/>
            <a:ext cx="530352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7219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Main Numbers - No Log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8059AE9-E10F-5F4C-A60E-3DB821B57D6A}"/>
              </a:ext>
            </a:extLst>
          </p:cNvPr>
          <p:cNvSpPr/>
          <p:nvPr userDrawn="1"/>
        </p:nvSpPr>
        <p:spPr>
          <a:xfrm>
            <a:off x="9424088" y="1"/>
            <a:ext cx="2767913" cy="8031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p:txBody>
          <a:bodyPr/>
          <a:lstStyle>
            <a:lvl1pPr marL="401638" indent="-401638">
              <a:buFont typeface="+mj-lt"/>
              <a:buAutoNum type="arabicPeriod"/>
              <a:tabLst/>
              <a:defRPr>
                <a:solidFill>
                  <a:schemeClr val="tx1"/>
                </a:solidFill>
              </a:defRPr>
            </a:lvl1pPr>
            <a:lvl2pPr marL="858838" indent="-401638">
              <a:spcBef>
                <a:spcPts val="600"/>
              </a:spcBef>
              <a:buFont typeface="+mj-lt"/>
              <a:buAutoNum type="alphaLcPeriod"/>
              <a:tabLst/>
              <a:defRPr>
                <a:solidFill>
                  <a:schemeClr val="tx1"/>
                </a:solidFill>
              </a:defRPr>
            </a:lvl2pPr>
            <a:lvl3pPr marL="1203325" indent="-288925">
              <a:spcBef>
                <a:spcPts val="600"/>
              </a:spcBef>
              <a:buFont typeface="+mj-lt"/>
              <a:buAutoNum type="romanLcPeriod"/>
              <a:tabLst/>
              <a:defRPr>
                <a:solidFill>
                  <a:schemeClr val="tx1"/>
                </a:solidFill>
              </a:defRPr>
            </a:lvl3pPr>
            <a:lvl4pPr marL="1660525" indent="-288925">
              <a:spcBef>
                <a:spcPts val="600"/>
              </a:spcBef>
              <a:buFont typeface="+mj-lt"/>
              <a:buAutoNum type="alphaLcPeriod"/>
              <a:tabLst/>
              <a:defRPr>
                <a:solidFill>
                  <a:schemeClr val="tx1"/>
                </a:solidFill>
              </a:defRPr>
            </a:lvl4pPr>
            <a:lvl5pPr marL="2116138" indent="-287338">
              <a:spcBef>
                <a:spcPts val="600"/>
              </a:spcBef>
              <a:buFont typeface="+mj-lt"/>
              <a:buAutoNum type="romanLcPeriod"/>
              <a:tabLs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a:off x="9424088" y="1"/>
            <a:ext cx="2767913" cy="8031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347472" y="256032"/>
            <a:ext cx="11161776" cy="629007"/>
          </a:xfrm>
        </p:spPr>
        <p:txBody>
          <a:bodyPr/>
          <a:lstStyle>
            <a:lvl1pPr>
              <a:defRPr>
                <a:solidFill>
                  <a:schemeClr val="tx2"/>
                </a:solidFill>
              </a:defRPr>
            </a:lvl1pPr>
          </a:lstStyle>
          <a:p>
            <a:r>
              <a:rPr lang="en-US"/>
              <a:t>Click to edit Master title style</a:t>
            </a:r>
          </a:p>
        </p:txBody>
      </p:sp>
      <p:sp>
        <p:nvSpPr>
          <p:cNvPr id="7" name="Slide Number Placeholder 4">
            <a:extLst>
              <a:ext uri="{FF2B5EF4-FFF2-40B4-BE49-F238E27FC236}">
                <a16:creationId xmlns:a16="http://schemas.microsoft.com/office/drawing/2014/main" id="{BE9C06D6-FC2A-0D40-95B3-3F939DBBA625}"/>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11" name="Footer Placeholder 5">
            <a:extLst>
              <a:ext uri="{FF2B5EF4-FFF2-40B4-BE49-F238E27FC236}">
                <a16:creationId xmlns:a16="http://schemas.microsoft.com/office/drawing/2014/main" id="{45AC37D4-5E18-A64E-9D1B-C71E4DCABEB7}"/>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a:t>azarahealthcare.com</a:t>
            </a:r>
          </a:p>
        </p:txBody>
      </p:sp>
    </p:spTree>
    <p:extLst>
      <p:ext uri="{BB962C8B-B14F-4D97-AF65-F5344CB8AC3E}">
        <p14:creationId xmlns:p14="http://schemas.microsoft.com/office/powerpoint/2010/main" val="263630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Main Numbers w Bullets - No Log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8059AE9-E10F-5F4C-A60E-3DB821B57D6A}"/>
              </a:ext>
            </a:extLst>
          </p:cNvPr>
          <p:cNvSpPr/>
          <p:nvPr userDrawn="1"/>
        </p:nvSpPr>
        <p:spPr>
          <a:xfrm>
            <a:off x="9424088" y="1"/>
            <a:ext cx="2767913" cy="8031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p:txBody>
          <a:bodyPr/>
          <a:lstStyle>
            <a:lvl1pPr marL="401638" indent="-401638">
              <a:buFont typeface="+mj-lt"/>
              <a:buAutoNum type="arabicPeriod"/>
              <a:tabLst/>
              <a:defRPr>
                <a:solidFill>
                  <a:schemeClr val="tx1"/>
                </a:solidFill>
              </a:defRPr>
            </a:lvl1pPr>
            <a:lvl2pPr marL="744538" indent="-287338">
              <a:spcBef>
                <a:spcPts val="600"/>
              </a:spcBef>
              <a:buFont typeface="Wingdings" pitchFamily="2" charset="2"/>
              <a:buChar char="§"/>
              <a:tabLst/>
              <a:defRPr>
                <a:solidFill>
                  <a:schemeClr val="tx1"/>
                </a:solidFill>
              </a:defRPr>
            </a:lvl2pPr>
            <a:lvl3pPr marL="1208088" indent="-293688">
              <a:spcBef>
                <a:spcPts val="600"/>
              </a:spcBef>
              <a:buFont typeface="Wingdings" pitchFamily="2" charset="2"/>
              <a:buChar char="§"/>
              <a:tabLst/>
              <a:defRPr>
                <a:solidFill>
                  <a:schemeClr val="tx1"/>
                </a:solidFill>
              </a:defRPr>
            </a:lvl3pPr>
            <a:lvl4pPr marL="1660525" indent="-288925">
              <a:spcBef>
                <a:spcPts val="600"/>
              </a:spcBef>
              <a:buFont typeface="Wingdings" pitchFamily="2" charset="2"/>
              <a:buChar char="§"/>
              <a:tabLst/>
              <a:defRPr>
                <a:solidFill>
                  <a:schemeClr val="tx1"/>
                </a:solidFill>
              </a:defRPr>
            </a:lvl4pPr>
            <a:lvl5pPr marL="2116138" indent="-287338">
              <a:spcBef>
                <a:spcPts val="600"/>
              </a:spcBef>
              <a:buFont typeface="Wingdings" pitchFamily="2" charset="2"/>
              <a:buChar char="§"/>
              <a:tabLs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a:off x="9424088" y="1"/>
            <a:ext cx="2767913" cy="8031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347472" y="256032"/>
            <a:ext cx="11161776" cy="629007"/>
          </a:xfrm>
        </p:spPr>
        <p:txBody>
          <a:bodyPr/>
          <a:lstStyle>
            <a:lvl1pPr>
              <a:defRPr>
                <a:solidFill>
                  <a:schemeClr val="tx2"/>
                </a:solidFill>
              </a:defRPr>
            </a:lvl1pPr>
          </a:lstStyle>
          <a:p>
            <a:r>
              <a:rPr lang="en-US"/>
              <a:t>Click to edit Master title style</a:t>
            </a:r>
          </a:p>
        </p:txBody>
      </p:sp>
      <p:sp>
        <p:nvSpPr>
          <p:cNvPr id="7" name="Slide Number Placeholder 4">
            <a:extLst>
              <a:ext uri="{FF2B5EF4-FFF2-40B4-BE49-F238E27FC236}">
                <a16:creationId xmlns:a16="http://schemas.microsoft.com/office/drawing/2014/main" id="{BE9C06D6-FC2A-0D40-95B3-3F939DBBA625}"/>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11" name="Footer Placeholder 5">
            <a:extLst>
              <a:ext uri="{FF2B5EF4-FFF2-40B4-BE49-F238E27FC236}">
                <a16:creationId xmlns:a16="http://schemas.microsoft.com/office/drawing/2014/main" id="{45AC37D4-5E18-A64E-9D1B-C71E4DCABEB7}"/>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a:t>azarahealthcare.com</a:t>
            </a:r>
          </a:p>
        </p:txBody>
      </p:sp>
    </p:spTree>
    <p:extLst>
      <p:ext uri="{BB962C8B-B14F-4D97-AF65-F5344CB8AC3E}">
        <p14:creationId xmlns:p14="http://schemas.microsoft.com/office/powerpoint/2010/main" val="947429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 y="790833"/>
            <a:ext cx="12192001" cy="296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Slide Number Placeholder 4">
            <a:extLst>
              <a:ext uri="{FF2B5EF4-FFF2-40B4-BE49-F238E27FC236}">
                <a16:creationId xmlns:a16="http://schemas.microsoft.com/office/drawing/2014/main" id="{C13F4673-9ED9-624E-805A-80504B9F2DB7}"/>
              </a:ext>
            </a:extLst>
          </p:cNvPr>
          <p:cNvSpPr>
            <a:spLocks noGrp="1"/>
          </p:cNvSpPr>
          <p:nvPr>
            <p:ph type="sldNum" sz="quarter" idx="4"/>
          </p:nvPr>
        </p:nvSpPr>
        <p:spPr>
          <a:xfrm>
            <a:off x="11503152" y="6409944"/>
            <a:ext cx="469557" cy="273088"/>
          </a:xfrm>
          <a:prstGeom prst="rect">
            <a:avLst/>
          </a:prstGeom>
        </p:spPr>
        <p:txBody>
          <a:bodyPr vert="horz" lIns="91440" tIns="45720" rIns="91440" bIns="45720" rtlCol="0" anchor="ctr"/>
          <a:lstStyle>
            <a:lvl1pPr algn="ctr">
              <a:defRPr sz="1100">
                <a:solidFill>
                  <a:schemeClr val="bg1">
                    <a:alpha val="0"/>
                  </a:schemeClr>
                </a:solidFill>
              </a:defRPr>
            </a:lvl1pPr>
          </a:lstStyle>
          <a:p>
            <a:fld id="{4755BDFB-4C68-5F4C-ABA9-59E137D488F9}" type="slidenum">
              <a:rPr lang="en-US" smtClean="0"/>
              <a:pPr/>
              <a:t>‹#›</a:t>
            </a:fld>
            <a:endParaRPr lang="en-US"/>
          </a:p>
        </p:txBody>
      </p:sp>
      <p:sp>
        <p:nvSpPr>
          <p:cNvPr id="8" name="Footer Placeholder 5">
            <a:extLst>
              <a:ext uri="{FF2B5EF4-FFF2-40B4-BE49-F238E27FC236}">
                <a16:creationId xmlns:a16="http://schemas.microsoft.com/office/drawing/2014/main" id="{8F68C20C-4479-2B48-B58F-7160B8F836CC}"/>
              </a:ext>
            </a:extLst>
          </p:cNvPr>
          <p:cNvSpPr>
            <a:spLocks noGrp="1"/>
          </p:cNvSpPr>
          <p:nvPr>
            <p:ph type="ftr" sz="quarter" idx="3"/>
          </p:nvPr>
        </p:nvSpPr>
        <p:spPr>
          <a:xfrm>
            <a:off x="609600" y="6421171"/>
            <a:ext cx="5582832" cy="265020"/>
          </a:xfrm>
          <a:prstGeom prst="rect">
            <a:avLst/>
          </a:prstGeom>
        </p:spPr>
        <p:txBody>
          <a:bodyPr vert="horz" lIns="91440" tIns="45720" rIns="91440" bIns="45720" rtlCol="0" anchor="ctr"/>
          <a:lstStyle>
            <a:lvl1pPr algn="l">
              <a:defRPr sz="1100">
                <a:solidFill>
                  <a:schemeClr val="bg1">
                    <a:alpha val="0"/>
                  </a:schemeClr>
                </a:solidFill>
              </a:defRPr>
            </a:lvl1pPr>
          </a:lstStyle>
          <a:p>
            <a:r>
              <a:rPr lang="en-US"/>
              <a:t>azarahealthcare.com</a:t>
            </a:r>
          </a:p>
        </p:txBody>
      </p:sp>
      <p:sp>
        <p:nvSpPr>
          <p:cNvPr id="9" name="TextBox 8">
            <a:extLst>
              <a:ext uri="{FF2B5EF4-FFF2-40B4-BE49-F238E27FC236}">
                <a16:creationId xmlns:a16="http://schemas.microsoft.com/office/drawing/2014/main" id="{50485DF7-28A0-D844-AD18-4361FCB2BFE0}"/>
              </a:ext>
            </a:extLst>
          </p:cNvPr>
          <p:cNvSpPr txBox="1"/>
          <p:nvPr userDrawn="1"/>
        </p:nvSpPr>
        <p:spPr>
          <a:xfrm>
            <a:off x="1175657" y="2030408"/>
            <a:ext cx="9840687" cy="830997"/>
          </a:xfrm>
          <a:prstGeom prst="rect">
            <a:avLst/>
          </a:prstGeom>
          <a:noFill/>
        </p:spPr>
        <p:txBody>
          <a:bodyPr wrap="square" rtlCol="0">
            <a:spAutoFit/>
          </a:bodyPr>
          <a:lstStyle/>
          <a:p>
            <a:pPr algn="ctr"/>
            <a:r>
              <a:rPr lang="en-US" sz="4800">
                <a:solidFill>
                  <a:schemeClr val="tx2"/>
                </a:solidFill>
              </a:rPr>
              <a:t>Questions?</a:t>
            </a:r>
          </a:p>
        </p:txBody>
      </p:sp>
    </p:spTree>
    <p:extLst>
      <p:ext uri="{BB962C8B-B14F-4D97-AF65-F5344CB8AC3E}">
        <p14:creationId xmlns:p14="http://schemas.microsoft.com/office/powerpoint/2010/main" val="1550176430"/>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2"/>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no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8" name="Slide Number Placeholder 4">
            <a:extLst>
              <a:ext uri="{FF2B5EF4-FFF2-40B4-BE49-F238E27FC236}">
                <a16:creationId xmlns:a16="http://schemas.microsoft.com/office/drawing/2014/main" id="{EF73B226-122D-6544-8511-DE57149052D3}"/>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9" name="Footer Placeholder 5">
            <a:extLst>
              <a:ext uri="{FF2B5EF4-FFF2-40B4-BE49-F238E27FC236}">
                <a16:creationId xmlns:a16="http://schemas.microsoft.com/office/drawing/2014/main" id="{669A8741-B315-6E48-9C6A-3B4A86F232B6}"/>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a:t>azarahealthcare.com</a:t>
            </a:r>
          </a:p>
        </p:txBody>
      </p:sp>
    </p:spTree>
    <p:extLst>
      <p:ext uri="{BB962C8B-B14F-4D97-AF65-F5344CB8AC3E}">
        <p14:creationId xmlns:p14="http://schemas.microsoft.com/office/powerpoint/2010/main" val="1067696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47472" y="256032"/>
            <a:ext cx="9180841" cy="629007"/>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347472" y="1435608"/>
            <a:ext cx="5586984" cy="4810209"/>
          </a:xfrm>
        </p:spPr>
        <p:txBody>
          <a:bodyPr/>
          <a:lstStyle>
            <a:lvl1pPr>
              <a:spcBef>
                <a:spcPts val="800"/>
              </a:spcBef>
              <a:defRPr sz="2800">
                <a:solidFill>
                  <a:schemeClr val="tx1"/>
                </a:solidFill>
              </a:defRPr>
            </a:lvl1pPr>
            <a:lvl2pPr>
              <a:defRPr sz="2400">
                <a:solidFill>
                  <a:schemeClr val="tx1"/>
                </a:solidFill>
              </a:defRPr>
            </a:lvl2pPr>
            <a:lvl3pPr>
              <a:defRPr sz="2200">
                <a:solidFill>
                  <a:schemeClr val="tx1"/>
                </a:solidFill>
              </a:defRPr>
            </a:lvl3pPr>
            <a:lvl4pPr>
              <a:defRPr sz="20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2424" y="1435608"/>
            <a:ext cx="5586984" cy="4810209"/>
          </a:xfrm>
        </p:spPr>
        <p:txBody>
          <a:bodyPr/>
          <a:lstStyle>
            <a:lvl1pPr>
              <a:spcBef>
                <a:spcPts val="800"/>
              </a:spcBef>
              <a:defRPr sz="2800">
                <a:solidFill>
                  <a:schemeClr val="tx1"/>
                </a:solidFill>
              </a:defRPr>
            </a:lvl1pPr>
            <a:lvl2pPr>
              <a:defRPr sz="2400">
                <a:solidFill>
                  <a:schemeClr val="tx1"/>
                </a:solidFill>
              </a:defRPr>
            </a:lvl2pPr>
            <a:lvl3pPr>
              <a:defRPr sz="2200">
                <a:solidFill>
                  <a:schemeClr val="tx1"/>
                </a:solidFill>
              </a:defRPr>
            </a:lvl3pPr>
            <a:lvl4pPr>
              <a:defRPr sz="20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a:extLst>
              <a:ext uri="{FF2B5EF4-FFF2-40B4-BE49-F238E27FC236}">
                <a16:creationId xmlns:a16="http://schemas.microsoft.com/office/drawing/2014/main" id="{AED9A920-C44A-2E4B-96A4-9762953A5511}"/>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10" name="Footer Placeholder 5">
            <a:extLst>
              <a:ext uri="{FF2B5EF4-FFF2-40B4-BE49-F238E27FC236}">
                <a16:creationId xmlns:a16="http://schemas.microsoft.com/office/drawing/2014/main" id="{B41CC463-06C2-B546-96E8-0F911AC1861E}"/>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a:t>azarahealthcare.com</a:t>
            </a:r>
          </a:p>
        </p:txBody>
      </p:sp>
    </p:spTree>
    <p:extLst>
      <p:ext uri="{BB962C8B-B14F-4D97-AF65-F5344CB8AC3E}">
        <p14:creationId xmlns:p14="http://schemas.microsoft.com/office/powerpoint/2010/main" val="2606105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7471" y="256032"/>
            <a:ext cx="9180841" cy="629007"/>
          </a:xfrm>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347472" y="1298448"/>
            <a:ext cx="5660136" cy="639762"/>
          </a:xfrm>
        </p:spPr>
        <p:txBody>
          <a:bodyPr anchor="b"/>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47472" y="1938210"/>
            <a:ext cx="5660136" cy="4276610"/>
          </a:xfrm>
        </p:spPr>
        <p:txBody>
          <a:bodyPr/>
          <a:lstStyle>
            <a:lvl1pPr>
              <a:defRPr sz="2800">
                <a:solidFill>
                  <a:schemeClr val="tx1"/>
                </a:solidFill>
              </a:defRPr>
            </a:lvl1pPr>
            <a:lvl2pPr>
              <a:defRPr sz="2400">
                <a:solidFill>
                  <a:schemeClr val="tx1"/>
                </a:solidFill>
              </a:defRPr>
            </a:lvl2pPr>
            <a:lvl3pPr>
              <a:defRPr sz="2200">
                <a:solidFill>
                  <a:schemeClr val="tx1"/>
                </a:solidFill>
              </a:defRPr>
            </a:lvl3pPr>
            <a:lvl4pPr>
              <a:defRPr sz="2000">
                <a:solidFill>
                  <a:schemeClr val="tx1"/>
                </a:solidFill>
              </a:defRPr>
            </a:lvl4pPr>
            <a:lvl5pPr>
              <a:defRPr sz="18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27657" y="1298448"/>
            <a:ext cx="5660136" cy="639762"/>
          </a:xfrm>
        </p:spPr>
        <p:txBody>
          <a:bodyPr anchor="b"/>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27657" y="1938210"/>
            <a:ext cx="5660136" cy="4276610"/>
          </a:xfrm>
        </p:spPr>
        <p:txBody>
          <a:bodyPr/>
          <a:lstStyle>
            <a:lvl1pPr>
              <a:defRPr sz="2800">
                <a:solidFill>
                  <a:schemeClr val="tx1"/>
                </a:solidFill>
              </a:defRPr>
            </a:lvl1pPr>
            <a:lvl2pPr>
              <a:defRPr sz="2400">
                <a:solidFill>
                  <a:schemeClr val="tx1"/>
                </a:solidFill>
              </a:defRPr>
            </a:lvl2pPr>
            <a:lvl3pPr>
              <a:defRPr sz="2200">
                <a:solidFill>
                  <a:schemeClr val="tx1"/>
                </a:solidFill>
              </a:defRPr>
            </a:lvl3pPr>
            <a:lvl4pPr>
              <a:defRPr sz="2000">
                <a:solidFill>
                  <a:schemeClr val="tx1"/>
                </a:solidFill>
              </a:defRPr>
            </a:lvl4pPr>
            <a:lvl5pPr>
              <a:defRPr sz="18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A449A47F-36E0-0C4E-A941-7F776870CCB6}"/>
              </a:ext>
            </a:extLst>
          </p:cNvPr>
          <p:cNvSpPr>
            <a:spLocks noGrp="1"/>
          </p:cNvSpPr>
          <p:nvPr>
            <p:ph type="sldNum" sz="quarter" idx="10"/>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11" name="Footer Placeholder 5">
            <a:extLst>
              <a:ext uri="{FF2B5EF4-FFF2-40B4-BE49-F238E27FC236}">
                <a16:creationId xmlns:a16="http://schemas.microsoft.com/office/drawing/2014/main" id="{12BAFE4D-0083-6A40-BBB2-FAC7086E5160}"/>
              </a:ext>
            </a:extLst>
          </p:cNvPr>
          <p:cNvSpPr>
            <a:spLocks noGrp="1"/>
          </p:cNvSpPr>
          <p:nvPr>
            <p:ph type="ftr" sz="quarter" idx="11"/>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a:t>azarahealthcare.com</a:t>
            </a:r>
          </a:p>
        </p:txBody>
      </p:sp>
    </p:spTree>
    <p:extLst>
      <p:ext uri="{BB962C8B-B14F-4D97-AF65-F5344CB8AC3E}">
        <p14:creationId xmlns:p14="http://schemas.microsoft.com/office/powerpoint/2010/main" val="4074363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7472" y="256032"/>
            <a:ext cx="9144000" cy="629007"/>
          </a:xfrm>
        </p:spPr>
        <p:txBody>
          <a:bodyPr/>
          <a:lstStyle>
            <a:lvl1pPr>
              <a:defRPr>
                <a:solidFill>
                  <a:schemeClr val="tx2"/>
                </a:solidFill>
              </a:defRPr>
            </a:lvl1pPr>
          </a:lstStyle>
          <a:p>
            <a:r>
              <a:rPr lang="en-US"/>
              <a:t>Click to edit Master title style</a:t>
            </a:r>
          </a:p>
        </p:txBody>
      </p:sp>
      <p:sp>
        <p:nvSpPr>
          <p:cNvPr id="7" name="Slide Number Placeholder 4">
            <a:extLst>
              <a:ext uri="{FF2B5EF4-FFF2-40B4-BE49-F238E27FC236}">
                <a16:creationId xmlns:a16="http://schemas.microsoft.com/office/drawing/2014/main" id="{CE6E2088-2408-8444-ACC3-1E2826C92544}"/>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8" name="Footer Placeholder 5">
            <a:extLst>
              <a:ext uri="{FF2B5EF4-FFF2-40B4-BE49-F238E27FC236}">
                <a16:creationId xmlns:a16="http://schemas.microsoft.com/office/drawing/2014/main" id="{8D5D0D36-E937-C74E-9691-484BF06A1152}"/>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a:t>azarahealthcare.com</a:t>
            </a:r>
          </a:p>
        </p:txBody>
      </p:sp>
    </p:spTree>
    <p:extLst>
      <p:ext uri="{BB962C8B-B14F-4D97-AF65-F5344CB8AC3E}">
        <p14:creationId xmlns:p14="http://schemas.microsoft.com/office/powerpoint/2010/main" val="1027258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 No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AB165D-F76F-6A41-B7E1-6136AA823BC4}"/>
              </a:ext>
            </a:extLst>
          </p:cNvPr>
          <p:cNvSpPr/>
          <p:nvPr userDrawn="1"/>
        </p:nvSpPr>
        <p:spPr>
          <a:xfrm>
            <a:off x="9424088" y="1"/>
            <a:ext cx="2767913" cy="14457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p:nvSpPr>
        <p:spPr>
          <a:xfrm>
            <a:off x="9424088" y="1"/>
            <a:ext cx="2767913" cy="14457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347472" y="256032"/>
            <a:ext cx="11164824" cy="629007"/>
          </a:xfrm>
        </p:spPr>
        <p:txBody>
          <a:bodyPr/>
          <a:lstStyle>
            <a:lvl1pPr>
              <a:defRPr>
                <a:solidFill>
                  <a:schemeClr val="tx2"/>
                </a:solidFill>
              </a:defRPr>
            </a:lvl1pPr>
          </a:lstStyle>
          <a:p>
            <a:r>
              <a:rPr lang="en-US"/>
              <a:t>Click to edit Master title style</a:t>
            </a:r>
          </a:p>
        </p:txBody>
      </p:sp>
      <p:sp>
        <p:nvSpPr>
          <p:cNvPr id="7" name="Slide Number Placeholder 4">
            <a:extLst>
              <a:ext uri="{FF2B5EF4-FFF2-40B4-BE49-F238E27FC236}">
                <a16:creationId xmlns:a16="http://schemas.microsoft.com/office/drawing/2014/main" id="{FF2E8EE1-A9F7-D943-B7B0-39A0CB64247E}"/>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10" name="Footer Placeholder 5">
            <a:extLst>
              <a:ext uri="{FF2B5EF4-FFF2-40B4-BE49-F238E27FC236}">
                <a16:creationId xmlns:a16="http://schemas.microsoft.com/office/drawing/2014/main" id="{76CE44CB-7BC2-624C-8D8D-1C8F9ACD7000}"/>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a:t>azarahealthcare.com</a:t>
            </a:r>
          </a:p>
        </p:txBody>
      </p:sp>
    </p:spTree>
    <p:extLst>
      <p:ext uri="{BB962C8B-B14F-4D97-AF65-F5344CB8AC3E}">
        <p14:creationId xmlns:p14="http://schemas.microsoft.com/office/powerpoint/2010/main" val="892565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47472" y="256032"/>
            <a:ext cx="9144000" cy="629007"/>
          </a:xfrm>
        </p:spPr>
        <p:txBody>
          <a:bodyPr/>
          <a:lstStyle>
            <a:lvl1pPr>
              <a:defRPr>
                <a:solidFill>
                  <a:schemeClr val="tx2"/>
                </a:solidFill>
              </a:defRPr>
            </a:lvl1pPr>
          </a:lstStyle>
          <a:p>
            <a:r>
              <a:rPr lang="en-US"/>
              <a:t>Click to edit Master title style</a:t>
            </a:r>
          </a:p>
        </p:txBody>
      </p:sp>
      <p:sp>
        <p:nvSpPr>
          <p:cNvPr id="7" name="Slide Number Placeholder 4">
            <a:extLst>
              <a:ext uri="{FF2B5EF4-FFF2-40B4-BE49-F238E27FC236}">
                <a16:creationId xmlns:a16="http://schemas.microsoft.com/office/drawing/2014/main" id="{CE6E2088-2408-8444-ACC3-1E2826C92544}"/>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8" name="Footer Placeholder 5">
            <a:extLst>
              <a:ext uri="{FF2B5EF4-FFF2-40B4-BE49-F238E27FC236}">
                <a16:creationId xmlns:a16="http://schemas.microsoft.com/office/drawing/2014/main" id="{8D5D0D36-E937-C74E-9691-484BF06A1152}"/>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a:t>azarahealthcare.com</a:t>
            </a:r>
          </a:p>
        </p:txBody>
      </p:sp>
      <p:sp>
        <p:nvSpPr>
          <p:cNvPr id="9" name="Text Placeholder 11">
            <a:extLst>
              <a:ext uri="{FF2B5EF4-FFF2-40B4-BE49-F238E27FC236}">
                <a16:creationId xmlns:a16="http://schemas.microsoft.com/office/drawing/2014/main" id="{14C32FEA-7D48-5C48-BC06-E5FE9D2AE354}"/>
              </a:ext>
            </a:extLst>
          </p:cNvPr>
          <p:cNvSpPr>
            <a:spLocks noGrp="1"/>
          </p:cNvSpPr>
          <p:nvPr>
            <p:ph type="body" sz="quarter" idx="11"/>
          </p:nvPr>
        </p:nvSpPr>
        <p:spPr>
          <a:xfrm>
            <a:off x="1035729" y="4472728"/>
            <a:ext cx="10120542" cy="543156"/>
          </a:xfrm>
        </p:spPr>
        <p:txBody>
          <a:bodyPr>
            <a:no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6" name="Text Placeholder 9">
            <a:extLst>
              <a:ext uri="{FF2B5EF4-FFF2-40B4-BE49-F238E27FC236}">
                <a16:creationId xmlns:a16="http://schemas.microsoft.com/office/drawing/2014/main" id="{DC62E9FA-D776-714C-ACB5-2C06472DC928}"/>
              </a:ext>
            </a:extLst>
          </p:cNvPr>
          <p:cNvSpPr>
            <a:spLocks noGrp="1"/>
          </p:cNvSpPr>
          <p:nvPr>
            <p:ph type="body" sz="quarter" idx="10"/>
          </p:nvPr>
        </p:nvSpPr>
        <p:spPr>
          <a:xfrm>
            <a:off x="1035728" y="2513075"/>
            <a:ext cx="10120543" cy="1722410"/>
          </a:xfrm>
        </p:spPr>
        <p:txBody>
          <a:bodyPr>
            <a:noAutofit/>
          </a:bodyPr>
          <a:lstStyle>
            <a:lvl1pPr marL="0" indent="0" algn="ctr">
              <a:buNone/>
              <a:defRPr sz="400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727797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onfidenti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184366" y="1366610"/>
            <a:ext cx="9840687" cy="629007"/>
          </a:xfrm>
        </p:spPr>
        <p:txBody>
          <a:bodyPr/>
          <a:lstStyle>
            <a:lvl1pPr algn="ctr">
              <a:defRPr>
                <a:solidFill>
                  <a:schemeClr val="tx2"/>
                </a:solidFill>
              </a:defRPr>
            </a:lvl1pPr>
          </a:lstStyle>
          <a:p>
            <a:r>
              <a:rPr lang="en-US"/>
              <a:t>Click to edit Master title style</a:t>
            </a:r>
          </a:p>
        </p:txBody>
      </p:sp>
      <p:sp>
        <p:nvSpPr>
          <p:cNvPr id="9" name="Text Placeholder 8"/>
          <p:cNvSpPr>
            <a:spLocks noGrp="1"/>
          </p:cNvSpPr>
          <p:nvPr>
            <p:ph type="body" sz="quarter" idx="10"/>
          </p:nvPr>
        </p:nvSpPr>
        <p:spPr>
          <a:xfrm>
            <a:off x="1184365" y="2237778"/>
            <a:ext cx="9840687" cy="2154872"/>
          </a:xfrm>
        </p:spPr>
        <p:txBody>
          <a:bodyPr>
            <a:noAutofit/>
          </a:bodyPr>
          <a:lstStyle>
            <a:lvl1pPr marL="0" indent="0" algn="ctr">
              <a:buNone/>
              <a:defRPr sz="24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7" name="Slide Number Placeholder 4">
            <a:extLst>
              <a:ext uri="{FF2B5EF4-FFF2-40B4-BE49-F238E27FC236}">
                <a16:creationId xmlns:a16="http://schemas.microsoft.com/office/drawing/2014/main" id="{3FD31771-D9A6-C346-AC44-8A37D39CD15D}"/>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alpha val="0"/>
                  </a:schemeClr>
                </a:solidFill>
              </a:defRPr>
            </a:lvl1pPr>
          </a:lstStyle>
          <a:p>
            <a:fld id="{4755BDFB-4C68-5F4C-ABA9-59E137D488F9}" type="slidenum">
              <a:rPr lang="en-US" smtClean="0"/>
              <a:pPr/>
              <a:t>‹#›</a:t>
            </a:fld>
            <a:endParaRPr lang="en-US"/>
          </a:p>
        </p:txBody>
      </p:sp>
      <p:sp>
        <p:nvSpPr>
          <p:cNvPr id="8" name="Footer Placeholder 5">
            <a:extLst>
              <a:ext uri="{FF2B5EF4-FFF2-40B4-BE49-F238E27FC236}">
                <a16:creationId xmlns:a16="http://schemas.microsoft.com/office/drawing/2014/main" id="{87DD385E-A6BE-4745-815E-EBBC58DA9E5C}"/>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alpha val="0"/>
                  </a:schemeClr>
                </a:solidFill>
              </a:defRPr>
            </a:lvl1pPr>
          </a:lstStyle>
          <a:p>
            <a:r>
              <a:rPr lang="en-US"/>
              <a:t>azarahealthcare.com</a:t>
            </a:r>
          </a:p>
        </p:txBody>
      </p:sp>
    </p:spTree>
    <p:extLst>
      <p:ext uri="{BB962C8B-B14F-4D97-AF65-F5344CB8AC3E}">
        <p14:creationId xmlns:p14="http://schemas.microsoft.com/office/powerpoint/2010/main" val="194009701"/>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T Company Overview">
    <p:bg>
      <p:bgPr>
        <a:solidFill>
          <a:schemeClr val="bg1"/>
        </a:solidFill>
        <a:effectLst/>
      </p:bgPr>
    </p:bg>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4CC29B44-C0F9-D042-8593-8A9E53A0861F}"/>
              </a:ext>
            </a:extLst>
          </p:cNvPr>
          <p:cNvSpPr>
            <a:spLocks noGrp="1"/>
          </p:cNvSpPr>
          <p:nvPr>
            <p:ph type="sldNum" sz="quarter" idx="4"/>
          </p:nvPr>
        </p:nvSpPr>
        <p:spPr>
          <a:xfrm>
            <a:off x="11503152" y="6409944"/>
            <a:ext cx="469557" cy="273088"/>
          </a:xfrm>
          <a:prstGeom prst="rect">
            <a:avLst/>
          </a:prstGeom>
        </p:spPr>
        <p:txBody>
          <a:bodyPr vert="horz" lIns="91440" tIns="45720" rIns="91440" bIns="45720" rtlCol="0" anchor="ctr"/>
          <a:lstStyle>
            <a:lvl1pPr algn="ctr">
              <a:defRPr sz="1100">
                <a:solidFill>
                  <a:schemeClr val="bg1">
                    <a:alpha val="0"/>
                  </a:schemeClr>
                </a:solidFill>
              </a:defRPr>
            </a:lvl1pPr>
          </a:lstStyle>
          <a:p>
            <a:fld id="{4755BDFB-4C68-5F4C-ABA9-59E137D488F9}" type="slidenum">
              <a:rPr lang="en-US" smtClean="0"/>
              <a:pPr/>
              <a:t>‹#›</a:t>
            </a:fld>
            <a:endParaRPr lang="en-US"/>
          </a:p>
        </p:txBody>
      </p:sp>
      <p:sp>
        <p:nvSpPr>
          <p:cNvPr id="11" name="Footer Placeholder 5">
            <a:extLst>
              <a:ext uri="{FF2B5EF4-FFF2-40B4-BE49-F238E27FC236}">
                <a16:creationId xmlns:a16="http://schemas.microsoft.com/office/drawing/2014/main" id="{D378F013-4226-EB4B-BC9B-454A80ABD403}"/>
              </a:ext>
            </a:extLst>
          </p:cNvPr>
          <p:cNvSpPr>
            <a:spLocks noGrp="1"/>
          </p:cNvSpPr>
          <p:nvPr>
            <p:ph type="ftr" sz="quarter" idx="3"/>
          </p:nvPr>
        </p:nvSpPr>
        <p:spPr>
          <a:xfrm>
            <a:off x="914400" y="6421171"/>
            <a:ext cx="5582832" cy="265020"/>
          </a:xfrm>
          <a:prstGeom prst="rect">
            <a:avLst/>
          </a:prstGeom>
        </p:spPr>
        <p:txBody>
          <a:bodyPr vert="horz" lIns="91440" tIns="45720" rIns="91440" bIns="45720" rtlCol="0" anchor="ctr"/>
          <a:lstStyle>
            <a:lvl1pPr algn="l">
              <a:defRPr sz="1100">
                <a:solidFill>
                  <a:schemeClr val="bg1">
                    <a:alpha val="0"/>
                  </a:schemeClr>
                </a:solidFill>
              </a:defRPr>
            </a:lvl1pPr>
          </a:lstStyle>
          <a:p>
            <a:r>
              <a:rPr lang="en-US"/>
              <a:t>azarahealthcare.com</a:t>
            </a:r>
          </a:p>
        </p:txBody>
      </p:sp>
      <p:sp>
        <p:nvSpPr>
          <p:cNvPr id="17" name="Title 1">
            <a:extLst>
              <a:ext uri="{FF2B5EF4-FFF2-40B4-BE49-F238E27FC236}">
                <a16:creationId xmlns:a16="http://schemas.microsoft.com/office/drawing/2014/main" id="{243C447E-DC69-FD44-9061-29A9393032F6}"/>
              </a:ext>
            </a:extLst>
          </p:cNvPr>
          <p:cNvSpPr>
            <a:spLocks noGrp="1"/>
          </p:cNvSpPr>
          <p:nvPr>
            <p:ph type="title"/>
          </p:nvPr>
        </p:nvSpPr>
        <p:spPr>
          <a:xfrm>
            <a:off x="831851" y="1289957"/>
            <a:ext cx="10515600" cy="2259248"/>
          </a:xfrm>
        </p:spPr>
        <p:txBody>
          <a:bodyPr anchor="b"/>
          <a:lstStyle>
            <a:lvl1pPr>
              <a:defRPr sz="4500"/>
            </a:lvl1pPr>
          </a:lstStyle>
          <a:p>
            <a:r>
              <a:rPr lang="en-US"/>
              <a:t>Click to edit Master title style</a:t>
            </a:r>
          </a:p>
        </p:txBody>
      </p:sp>
      <p:pic>
        <p:nvPicPr>
          <p:cNvPr id="20" name="Picture 19">
            <a:extLst>
              <a:ext uri="{FF2B5EF4-FFF2-40B4-BE49-F238E27FC236}">
                <a16:creationId xmlns:a16="http://schemas.microsoft.com/office/drawing/2014/main" id="{C01BA97E-C999-0C42-AFA2-4C0C53AE8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9312" y="357682"/>
            <a:ext cx="1412535" cy="574431"/>
          </a:xfrm>
          <a:prstGeom prst="rect">
            <a:avLst/>
          </a:prstGeom>
        </p:spPr>
      </p:pic>
      <p:sp>
        <p:nvSpPr>
          <p:cNvPr id="21" name="Text Placeholder 18">
            <a:extLst>
              <a:ext uri="{FF2B5EF4-FFF2-40B4-BE49-F238E27FC236}">
                <a16:creationId xmlns:a16="http://schemas.microsoft.com/office/drawing/2014/main" id="{0A4D3A60-DBF2-6045-8728-BE8552A027C2}"/>
              </a:ext>
            </a:extLst>
          </p:cNvPr>
          <p:cNvSpPr>
            <a:spLocks noGrp="1"/>
          </p:cNvSpPr>
          <p:nvPr>
            <p:ph type="body" sz="quarter" idx="10"/>
          </p:nvPr>
        </p:nvSpPr>
        <p:spPr>
          <a:xfrm>
            <a:off x="4274820" y="5455403"/>
            <a:ext cx="7463110" cy="836909"/>
          </a:xfrm>
        </p:spPr>
        <p:txBody>
          <a:bodyPr>
            <a:noAutofit/>
          </a:bodyPr>
          <a:lstStyle>
            <a:lvl1pPr marL="0" indent="0" algn="r">
              <a:spcBef>
                <a:spcPts val="600"/>
              </a:spcBef>
              <a:buNone/>
              <a:defRPr sz="2000">
                <a:solidFill>
                  <a:schemeClr val="tx2"/>
                </a:solidFill>
              </a:defRPr>
            </a:lvl1pPr>
          </a:lstStyle>
          <a:p>
            <a:pPr lvl="0"/>
            <a:r>
              <a:rPr lang="en-US"/>
              <a:t>Edit Master text styles</a:t>
            </a:r>
          </a:p>
        </p:txBody>
      </p:sp>
    </p:spTree>
    <p:extLst>
      <p:ext uri="{BB962C8B-B14F-4D97-AF65-F5344CB8AC3E}">
        <p14:creationId xmlns:p14="http://schemas.microsoft.com/office/powerpoint/2010/main" val="2087528974"/>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Slide Number Placeholder 4">
            <a:extLst>
              <a:ext uri="{FF2B5EF4-FFF2-40B4-BE49-F238E27FC236}">
                <a16:creationId xmlns:a16="http://schemas.microsoft.com/office/drawing/2014/main" id="{E0596EAC-3C03-144A-8E40-454C5EAA3566}"/>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alpha val="0"/>
                  </a:schemeClr>
                </a:solidFill>
              </a:defRPr>
            </a:lvl1pPr>
          </a:lstStyle>
          <a:p>
            <a:fld id="{4755BDFB-4C68-5F4C-ABA9-59E137D488F9}" type="slidenum">
              <a:rPr lang="en-US" smtClean="0"/>
              <a:pPr/>
              <a:t>‹#›</a:t>
            </a:fld>
            <a:endParaRPr lang="en-US"/>
          </a:p>
        </p:txBody>
      </p:sp>
      <p:sp>
        <p:nvSpPr>
          <p:cNvPr id="7" name="Footer Placeholder 5">
            <a:extLst>
              <a:ext uri="{FF2B5EF4-FFF2-40B4-BE49-F238E27FC236}">
                <a16:creationId xmlns:a16="http://schemas.microsoft.com/office/drawing/2014/main" id="{61E77A4D-2A4B-A94C-945C-CFA996D0C5B7}"/>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000">
                <a:solidFill>
                  <a:schemeClr val="bg1">
                    <a:alpha val="0"/>
                  </a:schemeClr>
                </a:solidFill>
              </a:defRPr>
            </a:lvl1pPr>
          </a:lstStyle>
          <a:p>
            <a:r>
              <a:rPr lang="en-US"/>
              <a:t>azarahealthcare.com</a:t>
            </a:r>
          </a:p>
        </p:txBody>
      </p:sp>
      <p:sp>
        <p:nvSpPr>
          <p:cNvPr id="5" name="Rectangle 4">
            <a:extLst>
              <a:ext uri="{FF2B5EF4-FFF2-40B4-BE49-F238E27FC236}">
                <a16:creationId xmlns:a16="http://schemas.microsoft.com/office/drawing/2014/main" id="{C42AFF23-AB21-EB4A-AC83-703F15978E4C}"/>
              </a:ext>
            </a:extLst>
          </p:cNvPr>
          <p:cNvSpPr/>
          <p:nvPr userDrawn="1"/>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Slide Number Placeholder 4">
            <a:extLst>
              <a:ext uri="{FF2B5EF4-FFF2-40B4-BE49-F238E27FC236}">
                <a16:creationId xmlns:a16="http://schemas.microsoft.com/office/drawing/2014/main" id="{59A36147-C095-4F49-8661-C78EDE60F511}"/>
              </a:ext>
            </a:extLst>
          </p:cNvPr>
          <p:cNvSpPr txBox="1">
            <a:spLocks/>
          </p:cNvSpPr>
          <p:nvPr userDrawn="1"/>
        </p:nvSpPr>
        <p:spPr>
          <a:xfrm>
            <a:off x="11503152" y="6409944"/>
            <a:ext cx="469557" cy="273088"/>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alpha val="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755BDFB-4C68-5F4C-ABA9-59E137D488F9}" type="slidenum">
              <a:rPr lang="en-US" smtClean="0"/>
              <a:pPr/>
              <a:t>‹#›</a:t>
            </a:fld>
            <a:endParaRPr lang="en-US"/>
          </a:p>
        </p:txBody>
      </p:sp>
      <p:sp>
        <p:nvSpPr>
          <p:cNvPr id="9" name="Footer Placeholder 5">
            <a:extLst>
              <a:ext uri="{FF2B5EF4-FFF2-40B4-BE49-F238E27FC236}">
                <a16:creationId xmlns:a16="http://schemas.microsoft.com/office/drawing/2014/main" id="{449187BF-DC67-8448-8817-54693AFE6EA6}"/>
              </a:ext>
            </a:extLst>
          </p:cNvPr>
          <p:cNvSpPr txBox="1">
            <a:spLocks/>
          </p:cNvSpPr>
          <p:nvPr userDrawn="1"/>
        </p:nvSpPr>
        <p:spPr>
          <a:xfrm>
            <a:off x="609600" y="6421171"/>
            <a:ext cx="5582832" cy="265020"/>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bg1">
                    <a:alpha val="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azarahealthcare.com</a:t>
            </a:r>
          </a:p>
        </p:txBody>
      </p:sp>
    </p:spTree>
    <p:extLst>
      <p:ext uri="{BB962C8B-B14F-4D97-AF65-F5344CB8AC3E}">
        <p14:creationId xmlns:p14="http://schemas.microsoft.com/office/powerpoint/2010/main" val="3113353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173377"/>
            <a:ext cx="4011084" cy="1162050"/>
          </a:xfrm>
        </p:spPr>
        <p:txBody>
          <a:bodyPr anchor="b"/>
          <a:lstStyle>
            <a:lvl1pPr algn="l">
              <a:defRPr sz="2400" b="1">
                <a:solidFill>
                  <a:schemeClr val="tx2"/>
                </a:solidFill>
              </a:defRPr>
            </a:lvl1pPr>
          </a:lstStyle>
          <a:p>
            <a:r>
              <a:rPr lang="en-US"/>
              <a:t>Click to edit Master title style</a:t>
            </a:r>
          </a:p>
        </p:txBody>
      </p:sp>
      <p:sp>
        <p:nvSpPr>
          <p:cNvPr id="3" name="Content Placeholder 2"/>
          <p:cNvSpPr>
            <a:spLocks noGrp="1"/>
          </p:cNvSpPr>
          <p:nvPr>
            <p:ph idx="1"/>
          </p:nvPr>
        </p:nvSpPr>
        <p:spPr>
          <a:xfrm>
            <a:off x="4766733" y="1173377"/>
            <a:ext cx="6815667" cy="4952786"/>
          </a:xfrm>
        </p:spPr>
        <p:txBody>
          <a:bodyPr/>
          <a:lstStyle>
            <a:lvl1pPr>
              <a:defRPr sz="2400">
                <a:solidFill>
                  <a:schemeClr val="tx1"/>
                </a:solidFill>
              </a:defRPr>
            </a:lvl1pPr>
            <a:lvl2pPr>
              <a:defRPr sz="2200">
                <a:solidFill>
                  <a:schemeClr val="tx1"/>
                </a:solidFill>
              </a:defRPr>
            </a:lvl2pPr>
            <a:lvl3pPr>
              <a:defRPr sz="2000">
                <a:solidFill>
                  <a:schemeClr val="tx1"/>
                </a:solidFill>
              </a:defRPr>
            </a:lvl3pPr>
            <a:lvl4pPr>
              <a:defRPr sz="2000">
                <a:solidFill>
                  <a:schemeClr val="tx1"/>
                </a:solidFill>
              </a:defRPr>
            </a:lvl4pPr>
            <a:lvl5pPr>
              <a:defRPr sz="1800">
                <a:solidFill>
                  <a:schemeClr val="tx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2335427"/>
            <a:ext cx="4011084" cy="3790736"/>
          </a:xfrm>
        </p:spPr>
        <p:txBody>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Slide Number Placeholder 4">
            <a:extLst>
              <a:ext uri="{FF2B5EF4-FFF2-40B4-BE49-F238E27FC236}">
                <a16:creationId xmlns:a16="http://schemas.microsoft.com/office/drawing/2014/main" id="{7F8A23D6-1117-EF4E-8200-2B61F6AE7EB8}"/>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10" name="Footer Placeholder 5">
            <a:extLst>
              <a:ext uri="{FF2B5EF4-FFF2-40B4-BE49-F238E27FC236}">
                <a16:creationId xmlns:a16="http://schemas.microsoft.com/office/drawing/2014/main" id="{30B32B61-0BA1-BF40-8AC3-5DEDC1C189E9}"/>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a:t>azarahealthcare.com</a:t>
            </a:r>
          </a:p>
        </p:txBody>
      </p:sp>
    </p:spTree>
    <p:extLst>
      <p:ext uri="{BB962C8B-B14F-4D97-AF65-F5344CB8AC3E}">
        <p14:creationId xmlns:p14="http://schemas.microsoft.com/office/powerpoint/2010/main" val="2629543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8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2389717" y="1235676"/>
            <a:ext cx="7315200" cy="3491899"/>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20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Slide Number Placeholder 4">
            <a:extLst>
              <a:ext uri="{FF2B5EF4-FFF2-40B4-BE49-F238E27FC236}">
                <a16:creationId xmlns:a16="http://schemas.microsoft.com/office/drawing/2014/main" id="{9AE01DAA-C35F-324D-936F-15C4F3324253}"/>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10" name="Footer Placeholder 5">
            <a:extLst>
              <a:ext uri="{FF2B5EF4-FFF2-40B4-BE49-F238E27FC236}">
                <a16:creationId xmlns:a16="http://schemas.microsoft.com/office/drawing/2014/main" id="{EC1564C5-DFEB-2345-B67B-A520A6B3A053}"/>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a:t>azarahealthcare.com</a:t>
            </a:r>
          </a:p>
        </p:txBody>
      </p:sp>
    </p:spTree>
    <p:extLst>
      <p:ext uri="{BB962C8B-B14F-4D97-AF65-F5344CB8AC3E}">
        <p14:creationId xmlns:p14="http://schemas.microsoft.com/office/powerpoint/2010/main" val="3187146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4223" y="122238"/>
            <a:ext cx="11617432" cy="639762"/>
          </a:xfrm>
        </p:spPr>
        <p:txBody>
          <a:bodyPr>
            <a:noAutofit/>
          </a:bodyPr>
          <a:lstStyle>
            <a:lvl1pPr>
              <a:defRPr sz="3200"/>
            </a:lvl1pPr>
          </a:lstStyle>
          <a:p>
            <a:r>
              <a:rPr lang="en-US"/>
              <a:t>Click to edit Master title style</a:t>
            </a:r>
          </a:p>
        </p:txBody>
      </p:sp>
      <p:sp>
        <p:nvSpPr>
          <p:cNvPr id="3" name="Content Placeholder 2"/>
          <p:cNvSpPr>
            <a:spLocks noGrp="1"/>
          </p:cNvSpPr>
          <p:nvPr>
            <p:ph idx="1"/>
          </p:nvPr>
        </p:nvSpPr>
        <p:spPr>
          <a:xfrm>
            <a:off x="222365" y="914400"/>
            <a:ext cx="11625967"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altLang="en-US"/>
          </a:p>
        </p:txBody>
      </p:sp>
      <p:sp>
        <p:nvSpPr>
          <p:cNvPr id="5" name="Slide Number Placeholder 5"/>
          <p:cNvSpPr>
            <a:spLocks noGrp="1"/>
          </p:cNvSpPr>
          <p:nvPr>
            <p:ph type="sldNum" sz="quarter" idx="11"/>
          </p:nvPr>
        </p:nvSpPr>
        <p:spPr/>
        <p:txBody>
          <a:bodyPr/>
          <a:lstStyle>
            <a:lvl1pPr>
              <a:defRPr>
                <a:latin typeface="Calibri" panose="020F0502020204030204" pitchFamily="34" charset="0"/>
              </a:defRPr>
            </a:lvl1pPr>
          </a:lstStyle>
          <a:p>
            <a:pPr>
              <a:defRPr/>
            </a:pPr>
            <a:fld id="{9D2D4111-90E1-4E75-8969-B3EB08BB5078}" type="slidenum">
              <a:rPr lang="en-US" altLang="en-US"/>
              <a:pPr>
                <a:defRPr/>
              </a:pPr>
              <a:t>‹#›</a:t>
            </a:fld>
            <a:endParaRPr lang="en-US" altLang="en-US"/>
          </a:p>
        </p:txBody>
      </p:sp>
    </p:spTree>
    <p:extLst>
      <p:ext uri="{BB962C8B-B14F-4D97-AF65-F5344CB8AC3E}">
        <p14:creationId xmlns:p14="http://schemas.microsoft.com/office/powerpoint/2010/main" val="20014245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ompany Overview">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78196"/>
            <a:ext cx="10363200" cy="637484"/>
          </a:xfrm>
        </p:spPr>
        <p:txBody>
          <a:bodyPr anchor="b" anchorCtr="0">
            <a:noAutofit/>
          </a:bodyPr>
          <a:lstStyle>
            <a:lvl1pPr algn="ctr">
              <a:defRPr sz="2800">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0" y="3702092"/>
            <a:ext cx="10363200" cy="683195"/>
          </a:xfrm>
        </p:spPr>
        <p:txBody>
          <a:bodyPr>
            <a:noAutofit/>
          </a:bodyPr>
          <a:lstStyle>
            <a:lvl1pPr marL="0" indent="0" algn="ctr">
              <a:spcBef>
                <a:spcPts val="600"/>
              </a:spcBef>
              <a:buNone/>
              <a:defRPr sz="4000">
                <a:solidFill>
                  <a:schemeClr val="tx2"/>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icture 7" descr="azara-healthcare-logo-300.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6806" y="816021"/>
            <a:ext cx="3390900" cy="1378966"/>
          </a:xfrm>
          <a:prstGeom prst="rect">
            <a:avLst/>
          </a:prstGeom>
        </p:spPr>
      </p:pic>
      <p:cxnSp>
        <p:nvCxnSpPr>
          <p:cNvPr id="13" name="Straight Connector 12"/>
          <p:cNvCxnSpPr>
            <a:cxnSpLocks/>
          </p:cNvCxnSpPr>
          <p:nvPr/>
        </p:nvCxnSpPr>
        <p:spPr>
          <a:xfrm flipH="1">
            <a:off x="3438144" y="3294126"/>
            <a:ext cx="530352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8"/>
          <p:cNvSpPr>
            <a:spLocks noGrp="1"/>
          </p:cNvSpPr>
          <p:nvPr>
            <p:ph type="body" sz="quarter" idx="10"/>
          </p:nvPr>
        </p:nvSpPr>
        <p:spPr>
          <a:xfrm>
            <a:off x="4274820" y="5455403"/>
            <a:ext cx="7463110" cy="836909"/>
          </a:xfrm>
        </p:spPr>
        <p:txBody>
          <a:bodyPr>
            <a:noAutofit/>
          </a:bodyPr>
          <a:lstStyle>
            <a:lvl1pPr marL="0" indent="0" algn="r">
              <a:spcBef>
                <a:spcPts val="600"/>
              </a:spcBef>
              <a:buNone/>
              <a:defRPr sz="2000">
                <a:solidFill>
                  <a:schemeClr val="tx2"/>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1" name="Slide Number Placeholder 4">
            <a:extLst>
              <a:ext uri="{FF2B5EF4-FFF2-40B4-BE49-F238E27FC236}">
                <a16:creationId xmlns:a16="http://schemas.microsoft.com/office/drawing/2014/main" id="{7412CE67-FF6A-9445-B880-2225BA917AC5}"/>
              </a:ext>
            </a:extLst>
          </p:cNvPr>
          <p:cNvSpPr>
            <a:spLocks noGrp="1"/>
          </p:cNvSpPr>
          <p:nvPr>
            <p:ph type="sldNum" sz="quarter" idx="4"/>
          </p:nvPr>
        </p:nvSpPr>
        <p:spPr>
          <a:xfrm>
            <a:off x="11503152" y="6409944"/>
            <a:ext cx="469557" cy="273088"/>
          </a:xfrm>
          <a:prstGeom prst="rect">
            <a:avLst/>
          </a:prstGeom>
        </p:spPr>
        <p:txBody>
          <a:bodyPr vert="horz" lIns="91440" tIns="45720" rIns="91440" bIns="45720" rtlCol="0" anchor="ctr"/>
          <a:lstStyle>
            <a:lvl1pPr algn="ctr">
              <a:defRPr sz="1100">
                <a:solidFill>
                  <a:schemeClr val="bg1">
                    <a:alpha val="0"/>
                  </a:schemeClr>
                </a:solidFill>
              </a:defRPr>
            </a:lvl1pPr>
          </a:lstStyle>
          <a:p>
            <a:fld id="{4755BDFB-4C68-5F4C-ABA9-59E137D488F9}" type="slidenum">
              <a:rPr lang="en-US" smtClean="0"/>
              <a:pPr/>
              <a:t>‹#›</a:t>
            </a:fld>
            <a:endParaRPr lang="en-US"/>
          </a:p>
        </p:txBody>
      </p:sp>
      <p:sp>
        <p:nvSpPr>
          <p:cNvPr id="12" name="Footer Placeholder 5">
            <a:extLst>
              <a:ext uri="{FF2B5EF4-FFF2-40B4-BE49-F238E27FC236}">
                <a16:creationId xmlns:a16="http://schemas.microsoft.com/office/drawing/2014/main" id="{43C1D535-82FA-954A-8BA6-5DD62B74552E}"/>
              </a:ext>
            </a:extLst>
          </p:cNvPr>
          <p:cNvSpPr>
            <a:spLocks noGrp="1"/>
          </p:cNvSpPr>
          <p:nvPr>
            <p:ph type="ftr" sz="quarter" idx="3"/>
          </p:nvPr>
        </p:nvSpPr>
        <p:spPr>
          <a:xfrm>
            <a:off x="914400" y="6421171"/>
            <a:ext cx="5582832" cy="265020"/>
          </a:xfrm>
          <a:prstGeom prst="rect">
            <a:avLst/>
          </a:prstGeom>
        </p:spPr>
        <p:txBody>
          <a:bodyPr vert="horz" lIns="91440" tIns="45720" rIns="91440" bIns="45720" rtlCol="0" anchor="ctr"/>
          <a:lstStyle>
            <a:lvl1pPr algn="l">
              <a:defRPr sz="1100">
                <a:solidFill>
                  <a:schemeClr val="bg1">
                    <a:alpha val="0"/>
                  </a:schemeClr>
                </a:solidFill>
              </a:defRPr>
            </a:lvl1pPr>
          </a:lstStyle>
          <a:p>
            <a:r>
              <a:rPr lang="en-US" err="1"/>
              <a:t>azarahealthcare.com</a:t>
            </a:r>
            <a:endParaRPr lang="en-US"/>
          </a:p>
        </p:txBody>
      </p:sp>
      <p:pic>
        <p:nvPicPr>
          <p:cNvPr id="9" name="Picture 8" descr="azara-healthcare-logo-300.png">
            <a:extLst>
              <a:ext uri="{FF2B5EF4-FFF2-40B4-BE49-F238E27FC236}">
                <a16:creationId xmlns:a16="http://schemas.microsoft.com/office/drawing/2014/main" id="{A9E81F18-874A-2445-BAA6-84B6DF2ABE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96806" y="816021"/>
            <a:ext cx="3390900" cy="1378966"/>
          </a:xfrm>
          <a:prstGeom prst="rect">
            <a:avLst/>
          </a:prstGeom>
        </p:spPr>
      </p:pic>
      <p:cxnSp>
        <p:nvCxnSpPr>
          <p:cNvPr id="10" name="Straight Connector 9">
            <a:extLst>
              <a:ext uri="{FF2B5EF4-FFF2-40B4-BE49-F238E27FC236}">
                <a16:creationId xmlns:a16="http://schemas.microsoft.com/office/drawing/2014/main" id="{97F7F325-96FC-D142-856F-E2A64121D582}"/>
              </a:ext>
            </a:extLst>
          </p:cNvPr>
          <p:cNvCxnSpPr>
            <a:cxnSpLocks/>
          </p:cNvCxnSpPr>
          <p:nvPr userDrawn="1"/>
        </p:nvCxnSpPr>
        <p:spPr>
          <a:xfrm flipH="1">
            <a:off x="3438144" y="3294126"/>
            <a:ext cx="530352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5766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5018" y="4231257"/>
            <a:ext cx="11526982" cy="824900"/>
          </a:xfrm>
        </p:spPr>
        <p:txBody>
          <a:bodyPr anchor="b">
            <a:normAutofit/>
          </a:bodyPr>
          <a:lstStyle>
            <a:lvl1pPr algn="l">
              <a:defRPr sz="460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665018" y="5104982"/>
            <a:ext cx="11526982" cy="525162"/>
          </a:xfrm>
        </p:spPr>
        <p:txBody>
          <a:bodyPr>
            <a:noAutofit/>
          </a:bodyPr>
          <a:lstStyle>
            <a:lvl1pPr marL="0" indent="0" algn="l">
              <a:buNone/>
              <a:defRPr sz="3600">
                <a:solidFill>
                  <a:schemeClr val="tx2"/>
                </a:solidFill>
                <a:latin typeface="Calibri" panose="020F0502020204030204" pitchFamily="34" charset="0"/>
                <a:ea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Footer Placeholder 3">
            <a:extLst>
              <a:ext uri="{FF2B5EF4-FFF2-40B4-BE49-F238E27FC236}">
                <a16:creationId xmlns:a16="http://schemas.microsoft.com/office/drawing/2014/main" id="{AE6EF492-8BC3-6D40-B0FD-AF589626787E}"/>
              </a:ext>
            </a:extLst>
          </p:cNvPr>
          <p:cNvSpPr>
            <a:spLocks noGrp="1"/>
          </p:cNvSpPr>
          <p:nvPr>
            <p:ph type="ftr" sz="quarter" idx="10"/>
          </p:nvPr>
        </p:nvSpPr>
        <p:spPr>
          <a:xfrm>
            <a:off x="420624" y="6547104"/>
            <a:ext cx="7315200" cy="292608"/>
          </a:xfrm>
          <a:prstGeom prst="rect">
            <a:avLst/>
          </a:prstGeom>
        </p:spPr>
        <p:txBody>
          <a:bodyPr/>
          <a:lstStyle>
            <a:lvl1pPr>
              <a:defRPr>
                <a:solidFill>
                  <a:schemeClr val="bg1">
                    <a:alpha val="0"/>
                  </a:schemeClr>
                </a:solidFill>
              </a:defRPr>
            </a:lvl1pPr>
          </a:lstStyle>
          <a:p>
            <a:r>
              <a:rPr lang="en-US" err="1"/>
              <a:t>azarahealthcare.com</a:t>
            </a:r>
            <a:endParaRPr lang="en-US"/>
          </a:p>
        </p:txBody>
      </p:sp>
      <p:sp>
        <p:nvSpPr>
          <p:cNvPr id="5" name="Slide Number Placeholder 4">
            <a:extLst>
              <a:ext uri="{FF2B5EF4-FFF2-40B4-BE49-F238E27FC236}">
                <a16:creationId xmlns:a16="http://schemas.microsoft.com/office/drawing/2014/main" id="{775E9E56-326E-A44E-8E0E-279926CB34DE}"/>
              </a:ext>
            </a:extLst>
          </p:cNvPr>
          <p:cNvSpPr>
            <a:spLocks noGrp="1"/>
          </p:cNvSpPr>
          <p:nvPr>
            <p:ph type="sldNum" sz="quarter" idx="11"/>
          </p:nvPr>
        </p:nvSpPr>
        <p:spPr>
          <a:xfrm>
            <a:off x="11503152" y="6547104"/>
            <a:ext cx="466344" cy="292608"/>
          </a:xfrm>
          <a:prstGeom prst="rect">
            <a:avLst/>
          </a:prstGeom>
        </p:spPr>
        <p:txBody>
          <a:bodyPr/>
          <a:lstStyle>
            <a:lvl1pPr>
              <a:defRPr>
                <a:solidFill>
                  <a:schemeClr val="bg1">
                    <a:alpha val="0"/>
                  </a:schemeClr>
                </a:solidFill>
              </a:defRPr>
            </a:lvl1pPr>
          </a:lstStyle>
          <a:p>
            <a:fld id="{E9B32E91-8933-D544-B7D5-BAFC25E00C05}" type="slidenum">
              <a:rPr lang="en-US" smtClean="0"/>
              <a:pPr/>
              <a:t>‹#›</a:t>
            </a:fld>
            <a:endParaRPr lang="en-US"/>
          </a:p>
        </p:txBody>
      </p:sp>
      <p:sp>
        <p:nvSpPr>
          <p:cNvPr id="6" name="Text Placeholder 18">
            <a:extLst>
              <a:ext uri="{FF2B5EF4-FFF2-40B4-BE49-F238E27FC236}">
                <a16:creationId xmlns:a16="http://schemas.microsoft.com/office/drawing/2014/main" id="{088BAF77-1F1F-BE48-8D1D-0F7D7F64255B}"/>
              </a:ext>
            </a:extLst>
          </p:cNvPr>
          <p:cNvSpPr>
            <a:spLocks noGrp="1"/>
          </p:cNvSpPr>
          <p:nvPr>
            <p:ph type="body" sz="quarter" idx="12"/>
          </p:nvPr>
        </p:nvSpPr>
        <p:spPr>
          <a:xfrm>
            <a:off x="665018" y="5999810"/>
            <a:ext cx="10838134" cy="525162"/>
          </a:xfrm>
        </p:spPr>
        <p:txBody>
          <a:bodyPr>
            <a:noAutofit/>
          </a:bodyPr>
          <a:lstStyle>
            <a:lvl1pPr marL="0" indent="0" algn="l">
              <a:spcBef>
                <a:spcPts val="600"/>
              </a:spcBef>
              <a:buNone/>
              <a:defRPr sz="2400">
                <a:solidFill>
                  <a:schemeClr val="tx2"/>
                </a:solidFill>
              </a:defRPr>
            </a:lvl1pPr>
          </a:lstStyle>
          <a:p>
            <a:pPr lvl="0"/>
            <a:r>
              <a:rPr lang="en-US"/>
              <a:t>Edit Master text styles</a:t>
            </a:r>
          </a:p>
        </p:txBody>
      </p:sp>
    </p:spTree>
    <p:extLst>
      <p:ext uri="{BB962C8B-B14F-4D97-AF65-F5344CB8AC3E}">
        <p14:creationId xmlns:p14="http://schemas.microsoft.com/office/powerpoint/2010/main" val="3828906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671253"/>
            <a:ext cx="12192000" cy="1026255"/>
          </a:xfrm>
        </p:spPr>
        <p:txBody>
          <a:bodyPr anchor="b">
            <a:normAutofit/>
          </a:bodyPr>
          <a:lstStyle>
            <a:lvl1pPr algn="ctr">
              <a:defRPr sz="460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0" y="4753525"/>
            <a:ext cx="12192000" cy="525162"/>
          </a:xfrm>
        </p:spPr>
        <p:txBody>
          <a:bodyPr>
            <a:noAutofit/>
          </a:bodyPr>
          <a:lstStyle>
            <a:lvl1pPr marL="0" indent="0" algn="ctr">
              <a:buNone/>
              <a:defRPr sz="3600">
                <a:solidFill>
                  <a:schemeClr val="tx2"/>
                </a:solidFill>
                <a:latin typeface="Calibri" panose="020F0502020204030204" pitchFamily="34" charset="0"/>
                <a:ea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Footer Placeholder 3">
            <a:extLst>
              <a:ext uri="{FF2B5EF4-FFF2-40B4-BE49-F238E27FC236}">
                <a16:creationId xmlns:a16="http://schemas.microsoft.com/office/drawing/2014/main" id="{AE6EF492-8BC3-6D40-B0FD-AF589626787E}"/>
              </a:ext>
            </a:extLst>
          </p:cNvPr>
          <p:cNvSpPr>
            <a:spLocks noGrp="1"/>
          </p:cNvSpPr>
          <p:nvPr>
            <p:ph type="ftr" sz="quarter" idx="10"/>
          </p:nvPr>
        </p:nvSpPr>
        <p:spPr>
          <a:xfrm>
            <a:off x="420624" y="6547104"/>
            <a:ext cx="7315200" cy="292608"/>
          </a:xfrm>
          <a:prstGeom prst="rect">
            <a:avLst/>
          </a:prstGeom>
        </p:spPr>
        <p:txBody>
          <a:bodyPr/>
          <a:lstStyle>
            <a:lvl1pPr>
              <a:defRPr>
                <a:solidFill>
                  <a:schemeClr val="bg1">
                    <a:alpha val="0"/>
                  </a:schemeClr>
                </a:solidFill>
              </a:defRPr>
            </a:lvl1pPr>
          </a:lstStyle>
          <a:p>
            <a:r>
              <a:rPr lang="en-US" err="1"/>
              <a:t>azarahealthcare.com</a:t>
            </a:r>
            <a:endParaRPr lang="en-US"/>
          </a:p>
        </p:txBody>
      </p:sp>
      <p:sp>
        <p:nvSpPr>
          <p:cNvPr id="5" name="Slide Number Placeholder 4">
            <a:extLst>
              <a:ext uri="{FF2B5EF4-FFF2-40B4-BE49-F238E27FC236}">
                <a16:creationId xmlns:a16="http://schemas.microsoft.com/office/drawing/2014/main" id="{775E9E56-326E-A44E-8E0E-279926CB34DE}"/>
              </a:ext>
            </a:extLst>
          </p:cNvPr>
          <p:cNvSpPr>
            <a:spLocks noGrp="1"/>
          </p:cNvSpPr>
          <p:nvPr>
            <p:ph type="sldNum" sz="quarter" idx="11"/>
          </p:nvPr>
        </p:nvSpPr>
        <p:spPr>
          <a:xfrm>
            <a:off x="11503152" y="6547104"/>
            <a:ext cx="466344" cy="292608"/>
          </a:xfrm>
          <a:prstGeom prst="rect">
            <a:avLst/>
          </a:prstGeom>
        </p:spPr>
        <p:txBody>
          <a:bodyPr/>
          <a:lstStyle>
            <a:lvl1pPr>
              <a:defRPr>
                <a:solidFill>
                  <a:schemeClr val="bg1">
                    <a:alpha val="0"/>
                  </a:schemeClr>
                </a:solidFill>
              </a:defRPr>
            </a:lvl1pPr>
          </a:lstStyle>
          <a:p>
            <a:fld id="{E9B32E91-8933-D544-B7D5-BAFC25E00C05}" type="slidenum">
              <a:rPr lang="en-US" smtClean="0"/>
              <a:pPr/>
              <a:t>‹#›</a:t>
            </a:fld>
            <a:endParaRPr lang="en-US"/>
          </a:p>
        </p:txBody>
      </p:sp>
      <p:sp>
        <p:nvSpPr>
          <p:cNvPr id="6" name="Text Placeholder 18">
            <a:extLst>
              <a:ext uri="{FF2B5EF4-FFF2-40B4-BE49-F238E27FC236}">
                <a16:creationId xmlns:a16="http://schemas.microsoft.com/office/drawing/2014/main" id="{15589E71-B375-384B-92B9-1A9AC10F1A12}"/>
              </a:ext>
            </a:extLst>
          </p:cNvPr>
          <p:cNvSpPr>
            <a:spLocks noGrp="1"/>
          </p:cNvSpPr>
          <p:nvPr>
            <p:ph type="body" sz="quarter" idx="12"/>
          </p:nvPr>
        </p:nvSpPr>
        <p:spPr>
          <a:xfrm>
            <a:off x="2983832" y="6063978"/>
            <a:ext cx="8754098" cy="525162"/>
          </a:xfrm>
        </p:spPr>
        <p:txBody>
          <a:bodyPr>
            <a:noAutofit/>
          </a:bodyPr>
          <a:lstStyle>
            <a:lvl1pPr marL="0" indent="0" algn="r">
              <a:spcBef>
                <a:spcPts val="600"/>
              </a:spcBef>
              <a:buNone/>
              <a:defRPr sz="2400">
                <a:solidFill>
                  <a:schemeClr val="tx2"/>
                </a:solidFill>
              </a:defRPr>
            </a:lvl1pPr>
          </a:lstStyle>
          <a:p>
            <a:pPr lvl="0"/>
            <a:r>
              <a:rPr lang="en-US"/>
              <a:t>Edit Master text styles</a:t>
            </a:r>
          </a:p>
        </p:txBody>
      </p:sp>
    </p:spTree>
    <p:extLst>
      <p:ext uri="{BB962C8B-B14F-4D97-AF65-F5344CB8AC3E}">
        <p14:creationId xmlns:p14="http://schemas.microsoft.com/office/powerpoint/2010/main" val="937244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Alt 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ubtitle 2"/>
          <p:cNvSpPr>
            <a:spLocks noGrp="1"/>
          </p:cNvSpPr>
          <p:nvPr>
            <p:ph type="subTitle" idx="1"/>
          </p:nvPr>
        </p:nvSpPr>
        <p:spPr>
          <a:xfrm>
            <a:off x="0" y="3545320"/>
            <a:ext cx="12192000" cy="525162"/>
          </a:xfrm>
        </p:spPr>
        <p:txBody>
          <a:bodyPr>
            <a:noAutofit/>
          </a:bodyPr>
          <a:lstStyle>
            <a:lvl1pPr marL="0" indent="0" algn="ctr">
              <a:buNone/>
              <a:defRPr sz="3600">
                <a:solidFill>
                  <a:schemeClr val="tx2"/>
                </a:solidFill>
                <a:latin typeface="Calibri" panose="020F0502020204030204" pitchFamily="34" charset="0"/>
                <a:ea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itle 7"/>
          <p:cNvSpPr>
            <a:spLocks noGrp="1"/>
          </p:cNvSpPr>
          <p:nvPr>
            <p:ph type="title"/>
          </p:nvPr>
        </p:nvSpPr>
        <p:spPr>
          <a:xfrm>
            <a:off x="0" y="2360154"/>
            <a:ext cx="12192000" cy="1146992"/>
          </a:xfrm>
        </p:spPr>
        <p:txBody>
          <a:bodyPr anchor="b" anchorCtr="0">
            <a:normAutofit/>
          </a:bodyPr>
          <a:lstStyle>
            <a:lvl1pPr algn="ctr">
              <a:defRPr sz="4600">
                <a:solidFill>
                  <a:schemeClr val="tx2"/>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34F4BF78-BD69-904D-9ED1-3C8D6F79C3FD}"/>
              </a:ext>
            </a:extLst>
          </p:cNvPr>
          <p:cNvSpPr>
            <a:spLocks noGrp="1"/>
          </p:cNvSpPr>
          <p:nvPr>
            <p:ph type="ftr" sz="quarter" idx="10"/>
          </p:nvPr>
        </p:nvSpPr>
        <p:spPr>
          <a:xfrm>
            <a:off x="420624" y="6547104"/>
            <a:ext cx="7315200" cy="292608"/>
          </a:xfrm>
          <a:prstGeom prst="rect">
            <a:avLst/>
          </a:prstGeom>
        </p:spPr>
        <p:txBody>
          <a:bodyPr/>
          <a:lstStyle>
            <a:lvl1pPr>
              <a:defRPr>
                <a:solidFill>
                  <a:schemeClr val="bg1">
                    <a:alpha val="0"/>
                  </a:schemeClr>
                </a:solidFill>
              </a:defRPr>
            </a:lvl1pPr>
          </a:lstStyle>
          <a:p>
            <a:r>
              <a:rPr lang="en-US" err="1"/>
              <a:t>azarahealthcare.com</a:t>
            </a:r>
            <a:endParaRPr lang="en-US"/>
          </a:p>
        </p:txBody>
      </p:sp>
      <p:sp>
        <p:nvSpPr>
          <p:cNvPr id="3" name="Slide Number Placeholder 2">
            <a:extLst>
              <a:ext uri="{FF2B5EF4-FFF2-40B4-BE49-F238E27FC236}">
                <a16:creationId xmlns:a16="http://schemas.microsoft.com/office/drawing/2014/main" id="{AE0D37C1-4378-E045-9D4B-34ABA5F13BE9}"/>
              </a:ext>
            </a:extLst>
          </p:cNvPr>
          <p:cNvSpPr>
            <a:spLocks noGrp="1"/>
          </p:cNvSpPr>
          <p:nvPr>
            <p:ph type="sldNum" sz="quarter" idx="11"/>
          </p:nvPr>
        </p:nvSpPr>
        <p:spPr>
          <a:xfrm>
            <a:off x="11503152" y="6547104"/>
            <a:ext cx="466344" cy="292608"/>
          </a:xfrm>
          <a:prstGeom prst="rect">
            <a:avLst/>
          </a:prstGeom>
        </p:spPr>
        <p:txBody>
          <a:bodyPr/>
          <a:lstStyle>
            <a:lvl1pPr>
              <a:defRPr>
                <a:solidFill>
                  <a:schemeClr val="bg1">
                    <a:alpha val="0"/>
                  </a:schemeClr>
                </a:solidFill>
              </a:defRPr>
            </a:lvl1pPr>
          </a:lstStyle>
          <a:p>
            <a:fld id="{E9B32E91-8933-D544-B7D5-BAFC25E00C05}" type="slidenum">
              <a:rPr lang="en-US" smtClean="0"/>
              <a:pPr/>
              <a:t>‹#›</a:t>
            </a:fld>
            <a:endParaRPr lang="en-US"/>
          </a:p>
        </p:txBody>
      </p:sp>
      <p:sp>
        <p:nvSpPr>
          <p:cNvPr id="6" name="Text Placeholder 18">
            <a:extLst>
              <a:ext uri="{FF2B5EF4-FFF2-40B4-BE49-F238E27FC236}">
                <a16:creationId xmlns:a16="http://schemas.microsoft.com/office/drawing/2014/main" id="{F52A1751-D4DD-EC4C-9FC6-D2E5A3AF2843}"/>
              </a:ext>
            </a:extLst>
          </p:cNvPr>
          <p:cNvSpPr>
            <a:spLocks noGrp="1"/>
          </p:cNvSpPr>
          <p:nvPr>
            <p:ph type="body" sz="quarter" idx="12"/>
          </p:nvPr>
        </p:nvSpPr>
        <p:spPr>
          <a:xfrm>
            <a:off x="2951747" y="6063978"/>
            <a:ext cx="8786183" cy="525162"/>
          </a:xfrm>
        </p:spPr>
        <p:txBody>
          <a:bodyPr>
            <a:noAutofit/>
          </a:bodyPr>
          <a:lstStyle>
            <a:lvl1pPr marL="0" indent="0" algn="r">
              <a:spcBef>
                <a:spcPts val="600"/>
              </a:spcBef>
              <a:buNone/>
              <a:defRPr sz="2400">
                <a:solidFill>
                  <a:schemeClr val="tx2"/>
                </a:solidFill>
              </a:defRPr>
            </a:lvl1pPr>
          </a:lstStyle>
          <a:p>
            <a:pPr lvl="0"/>
            <a:r>
              <a:rPr lang="en-US"/>
              <a:t>Edit Master text styles</a:t>
            </a:r>
          </a:p>
        </p:txBody>
      </p:sp>
    </p:spTree>
    <p:extLst>
      <p:ext uri="{BB962C8B-B14F-4D97-AF65-F5344CB8AC3E}">
        <p14:creationId xmlns:p14="http://schemas.microsoft.com/office/powerpoint/2010/main" val="747113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ALT Company Overview">
    <p:bg>
      <p:bgPr>
        <a:solidFill>
          <a:schemeClr val="bg1"/>
        </a:solidFill>
        <a:effectLst/>
      </p:bgPr>
    </p:bg>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4CC29B44-C0F9-D042-8593-8A9E53A0861F}"/>
              </a:ext>
            </a:extLst>
          </p:cNvPr>
          <p:cNvSpPr>
            <a:spLocks noGrp="1"/>
          </p:cNvSpPr>
          <p:nvPr>
            <p:ph type="sldNum" sz="quarter" idx="4"/>
          </p:nvPr>
        </p:nvSpPr>
        <p:spPr>
          <a:xfrm>
            <a:off x="11503152" y="6409944"/>
            <a:ext cx="469557" cy="273088"/>
          </a:xfrm>
          <a:prstGeom prst="rect">
            <a:avLst/>
          </a:prstGeom>
        </p:spPr>
        <p:txBody>
          <a:bodyPr vert="horz" lIns="91440" tIns="45720" rIns="91440" bIns="45720" rtlCol="0" anchor="ctr"/>
          <a:lstStyle>
            <a:lvl1pPr algn="ctr">
              <a:defRPr sz="1100">
                <a:solidFill>
                  <a:schemeClr val="bg1">
                    <a:alpha val="0"/>
                  </a:schemeClr>
                </a:solidFill>
              </a:defRPr>
            </a:lvl1pPr>
          </a:lstStyle>
          <a:p>
            <a:fld id="{4755BDFB-4C68-5F4C-ABA9-59E137D488F9}" type="slidenum">
              <a:rPr lang="en-US" smtClean="0"/>
              <a:pPr/>
              <a:t>‹#›</a:t>
            </a:fld>
            <a:endParaRPr lang="en-US"/>
          </a:p>
        </p:txBody>
      </p:sp>
      <p:sp>
        <p:nvSpPr>
          <p:cNvPr id="11" name="Footer Placeholder 5">
            <a:extLst>
              <a:ext uri="{FF2B5EF4-FFF2-40B4-BE49-F238E27FC236}">
                <a16:creationId xmlns:a16="http://schemas.microsoft.com/office/drawing/2014/main" id="{D378F013-4226-EB4B-BC9B-454A80ABD403}"/>
              </a:ext>
            </a:extLst>
          </p:cNvPr>
          <p:cNvSpPr>
            <a:spLocks noGrp="1"/>
          </p:cNvSpPr>
          <p:nvPr>
            <p:ph type="ftr" sz="quarter" idx="3"/>
          </p:nvPr>
        </p:nvSpPr>
        <p:spPr>
          <a:xfrm>
            <a:off x="914400" y="6421171"/>
            <a:ext cx="5582832" cy="265020"/>
          </a:xfrm>
          <a:prstGeom prst="rect">
            <a:avLst/>
          </a:prstGeom>
        </p:spPr>
        <p:txBody>
          <a:bodyPr vert="horz" lIns="91440" tIns="45720" rIns="91440" bIns="45720" rtlCol="0" anchor="ctr"/>
          <a:lstStyle>
            <a:lvl1pPr algn="l">
              <a:defRPr sz="1100">
                <a:solidFill>
                  <a:schemeClr val="bg1">
                    <a:alpha val="0"/>
                  </a:schemeClr>
                </a:solidFill>
              </a:defRPr>
            </a:lvl1pPr>
          </a:lstStyle>
          <a:p>
            <a:r>
              <a:rPr lang="en-US"/>
              <a:t>azarahealthcare.com</a:t>
            </a:r>
          </a:p>
        </p:txBody>
      </p:sp>
      <p:sp>
        <p:nvSpPr>
          <p:cNvPr id="17" name="Title 1">
            <a:extLst>
              <a:ext uri="{FF2B5EF4-FFF2-40B4-BE49-F238E27FC236}">
                <a16:creationId xmlns:a16="http://schemas.microsoft.com/office/drawing/2014/main" id="{243C447E-DC69-FD44-9061-29A9393032F6}"/>
              </a:ext>
            </a:extLst>
          </p:cNvPr>
          <p:cNvSpPr>
            <a:spLocks noGrp="1"/>
          </p:cNvSpPr>
          <p:nvPr>
            <p:ph type="title"/>
          </p:nvPr>
        </p:nvSpPr>
        <p:spPr>
          <a:xfrm>
            <a:off x="831851" y="1289957"/>
            <a:ext cx="10515600" cy="2259248"/>
          </a:xfrm>
        </p:spPr>
        <p:txBody>
          <a:bodyPr anchor="b"/>
          <a:lstStyle>
            <a:lvl1pPr>
              <a:defRPr sz="4500"/>
            </a:lvl1pPr>
          </a:lstStyle>
          <a:p>
            <a:r>
              <a:rPr lang="en-US"/>
              <a:t>Click to edit Master title style</a:t>
            </a:r>
          </a:p>
        </p:txBody>
      </p:sp>
      <p:pic>
        <p:nvPicPr>
          <p:cNvPr id="20" name="Picture 19">
            <a:extLst>
              <a:ext uri="{FF2B5EF4-FFF2-40B4-BE49-F238E27FC236}">
                <a16:creationId xmlns:a16="http://schemas.microsoft.com/office/drawing/2014/main" id="{C01BA97E-C999-0C42-AFA2-4C0C53AE8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9312" y="357682"/>
            <a:ext cx="1412535" cy="574431"/>
          </a:xfrm>
          <a:prstGeom prst="rect">
            <a:avLst/>
          </a:prstGeom>
        </p:spPr>
      </p:pic>
      <p:sp>
        <p:nvSpPr>
          <p:cNvPr id="21" name="Text Placeholder 18">
            <a:extLst>
              <a:ext uri="{FF2B5EF4-FFF2-40B4-BE49-F238E27FC236}">
                <a16:creationId xmlns:a16="http://schemas.microsoft.com/office/drawing/2014/main" id="{0A4D3A60-DBF2-6045-8728-BE8552A027C2}"/>
              </a:ext>
            </a:extLst>
          </p:cNvPr>
          <p:cNvSpPr>
            <a:spLocks noGrp="1"/>
          </p:cNvSpPr>
          <p:nvPr>
            <p:ph type="body" sz="quarter" idx="10"/>
          </p:nvPr>
        </p:nvSpPr>
        <p:spPr>
          <a:xfrm>
            <a:off x="4274820" y="5455403"/>
            <a:ext cx="7463110" cy="836909"/>
          </a:xfrm>
        </p:spPr>
        <p:txBody>
          <a:bodyPr>
            <a:noAutofit/>
          </a:bodyPr>
          <a:lstStyle>
            <a:lvl1pPr marL="0" indent="0" algn="r">
              <a:spcBef>
                <a:spcPts val="600"/>
              </a:spcBef>
              <a:buNone/>
              <a:defRPr sz="2400">
                <a:solidFill>
                  <a:schemeClr val="tx2"/>
                </a:solidFill>
              </a:defRPr>
            </a:lvl1pPr>
          </a:lstStyle>
          <a:p>
            <a:pPr lvl="0"/>
            <a:r>
              <a:rPr lang="en-US"/>
              <a:t>Edit Master text styles</a:t>
            </a:r>
          </a:p>
        </p:txBody>
      </p:sp>
    </p:spTree>
    <p:extLst>
      <p:ext uri="{BB962C8B-B14F-4D97-AF65-F5344CB8AC3E}">
        <p14:creationId xmlns:p14="http://schemas.microsoft.com/office/powerpoint/2010/main" val="232723472"/>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Partner Title Slide">
    <p:bg>
      <p:bgPr>
        <a:solidFill>
          <a:schemeClr val="bg1"/>
        </a:solidFill>
        <a:effectLst/>
      </p:bgPr>
    </p:bg>
    <p:spTree>
      <p:nvGrpSpPr>
        <p:cNvPr id="1" name=""/>
        <p:cNvGrpSpPr/>
        <p:nvPr/>
      </p:nvGrpSpPr>
      <p:grpSpPr>
        <a:xfrm>
          <a:off x="0" y="0"/>
          <a:ext cx="0" cy="0"/>
          <a:chOff x="0" y="0"/>
          <a:chExt cx="0" cy="0"/>
        </a:xfrm>
      </p:grpSpPr>
      <p:pic>
        <p:nvPicPr>
          <p:cNvPr id="12" name="Picture 11" descr="azara-healthcare-logo-300.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73453" y="5024887"/>
            <a:ext cx="2590800" cy="1053592"/>
          </a:xfrm>
          <a:prstGeom prst="rect">
            <a:avLst/>
          </a:prstGeom>
        </p:spPr>
      </p:pic>
      <p:sp>
        <p:nvSpPr>
          <p:cNvPr id="15" name="Title 1"/>
          <p:cNvSpPr>
            <a:spLocks noGrp="1"/>
          </p:cNvSpPr>
          <p:nvPr>
            <p:ph type="ctrTitle"/>
          </p:nvPr>
        </p:nvSpPr>
        <p:spPr>
          <a:xfrm>
            <a:off x="914400" y="1019307"/>
            <a:ext cx="10363200" cy="637484"/>
          </a:xfrm>
        </p:spPr>
        <p:txBody>
          <a:bodyPr anchor="b" anchorCtr="0">
            <a:noAutofit/>
          </a:bodyPr>
          <a:lstStyle>
            <a:lvl1pPr algn="ctr">
              <a:defRPr sz="2800">
                <a:solidFill>
                  <a:schemeClr val="tx2"/>
                </a:solidFill>
              </a:defRPr>
            </a:lvl1pPr>
          </a:lstStyle>
          <a:p>
            <a:r>
              <a:rPr lang="en-US"/>
              <a:t>Click to edit Master title style</a:t>
            </a:r>
          </a:p>
        </p:txBody>
      </p:sp>
      <p:sp>
        <p:nvSpPr>
          <p:cNvPr id="16" name="Subtitle 2"/>
          <p:cNvSpPr>
            <a:spLocks noGrp="1"/>
          </p:cNvSpPr>
          <p:nvPr>
            <p:ph type="subTitle" idx="1"/>
          </p:nvPr>
        </p:nvSpPr>
        <p:spPr>
          <a:xfrm>
            <a:off x="914400" y="2098513"/>
            <a:ext cx="10363200" cy="1259342"/>
          </a:xfrm>
        </p:spPr>
        <p:txBody>
          <a:bodyPr>
            <a:noAutofit/>
          </a:bodyPr>
          <a:lstStyle>
            <a:lvl1pPr marL="0" indent="0" algn="ctr">
              <a:spcBef>
                <a:spcPts val="0"/>
              </a:spcBef>
              <a:buNone/>
              <a:defRPr sz="4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8" name="Text Placeholder 18"/>
          <p:cNvSpPr>
            <a:spLocks noGrp="1"/>
          </p:cNvSpPr>
          <p:nvPr>
            <p:ph type="body" sz="quarter" idx="10"/>
          </p:nvPr>
        </p:nvSpPr>
        <p:spPr>
          <a:xfrm>
            <a:off x="914400" y="3468418"/>
            <a:ext cx="10363200" cy="818526"/>
          </a:xfrm>
        </p:spPr>
        <p:txBody>
          <a:bodyPr>
            <a:noAutofit/>
          </a:bodyPr>
          <a:lstStyle>
            <a:lvl1pPr marL="0" indent="0" algn="ctr">
              <a:buNone/>
              <a:defRPr sz="3600">
                <a:solidFill>
                  <a:schemeClr val="tx2"/>
                </a:solidFill>
              </a:defRPr>
            </a:lvl1pPr>
          </a:lstStyle>
          <a:p>
            <a:pPr lvl="0"/>
            <a:r>
              <a:rPr lang="en-US"/>
              <a:t>Edit Master text styles</a:t>
            </a:r>
          </a:p>
        </p:txBody>
      </p:sp>
      <p:sp>
        <p:nvSpPr>
          <p:cNvPr id="10" name="Slide Number Placeholder 4">
            <a:extLst>
              <a:ext uri="{FF2B5EF4-FFF2-40B4-BE49-F238E27FC236}">
                <a16:creationId xmlns:a16="http://schemas.microsoft.com/office/drawing/2014/main" id="{4CC29B44-C0F9-D042-8593-8A9E53A0861F}"/>
              </a:ext>
            </a:extLst>
          </p:cNvPr>
          <p:cNvSpPr>
            <a:spLocks noGrp="1"/>
          </p:cNvSpPr>
          <p:nvPr>
            <p:ph type="sldNum" sz="quarter" idx="4"/>
          </p:nvPr>
        </p:nvSpPr>
        <p:spPr>
          <a:xfrm>
            <a:off x="11503152" y="6409944"/>
            <a:ext cx="469557" cy="273088"/>
          </a:xfrm>
          <a:prstGeom prst="rect">
            <a:avLst/>
          </a:prstGeom>
        </p:spPr>
        <p:txBody>
          <a:bodyPr vert="horz" lIns="91440" tIns="45720" rIns="91440" bIns="45720" rtlCol="0" anchor="ctr"/>
          <a:lstStyle>
            <a:lvl1pPr algn="ctr">
              <a:defRPr sz="1100">
                <a:solidFill>
                  <a:schemeClr val="bg1">
                    <a:alpha val="0"/>
                  </a:schemeClr>
                </a:solidFill>
              </a:defRPr>
            </a:lvl1pPr>
          </a:lstStyle>
          <a:p>
            <a:fld id="{4755BDFB-4C68-5F4C-ABA9-59E137D488F9}" type="slidenum">
              <a:rPr lang="en-US" smtClean="0"/>
              <a:pPr/>
              <a:t>‹#›</a:t>
            </a:fld>
            <a:endParaRPr lang="en-US"/>
          </a:p>
        </p:txBody>
      </p:sp>
      <p:sp>
        <p:nvSpPr>
          <p:cNvPr id="11" name="Footer Placeholder 5">
            <a:extLst>
              <a:ext uri="{FF2B5EF4-FFF2-40B4-BE49-F238E27FC236}">
                <a16:creationId xmlns:a16="http://schemas.microsoft.com/office/drawing/2014/main" id="{D378F013-4226-EB4B-BC9B-454A80ABD403}"/>
              </a:ext>
            </a:extLst>
          </p:cNvPr>
          <p:cNvSpPr>
            <a:spLocks noGrp="1"/>
          </p:cNvSpPr>
          <p:nvPr>
            <p:ph type="ftr" sz="quarter" idx="3"/>
          </p:nvPr>
        </p:nvSpPr>
        <p:spPr>
          <a:xfrm>
            <a:off x="914400" y="6421171"/>
            <a:ext cx="5582832" cy="265020"/>
          </a:xfrm>
          <a:prstGeom prst="rect">
            <a:avLst/>
          </a:prstGeom>
        </p:spPr>
        <p:txBody>
          <a:bodyPr vert="horz" lIns="91440" tIns="45720" rIns="91440" bIns="45720" rtlCol="0" anchor="ctr"/>
          <a:lstStyle>
            <a:lvl1pPr algn="l">
              <a:defRPr sz="1100">
                <a:solidFill>
                  <a:schemeClr val="bg1">
                    <a:alpha val="0"/>
                  </a:schemeClr>
                </a:solidFill>
              </a:defRPr>
            </a:lvl1pPr>
          </a:lstStyle>
          <a:p>
            <a:r>
              <a:rPr lang="en-US"/>
              <a:t>azarahealthcare.com</a:t>
            </a:r>
          </a:p>
        </p:txBody>
      </p:sp>
      <p:cxnSp>
        <p:nvCxnSpPr>
          <p:cNvPr id="9" name="Straight Connector 8">
            <a:extLst>
              <a:ext uri="{FF2B5EF4-FFF2-40B4-BE49-F238E27FC236}">
                <a16:creationId xmlns:a16="http://schemas.microsoft.com/office/drawing/2014/main" id="{DF66757D-981D-D148-9305-888BAFB7E3BC}"/>
              </a:ext>
            </a:extLst>
          </p:cNvPr>
          <p:cNvCxnSpPr>
            <a:cxnSpLocks/>
          </p:cNvCxnSpPr>
          <p:nvPr/>
        </p:nvCxnSpPr>
        <p:spPr>
          <a:xfrm flipH="1">
            <a:off x="3438144" y="1640817"/>
            <a:ext cx="530352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azara-healthcare-logo-300.png">
            <a:extLst>
              <a:ext uri="{FF2B5EF4-FFF2-40B4-BE49-F238E27FC236}">
                <a16:creationId xmlns:a16="http://schemas.microsoft.com/office/drawing/2014/main" id="{85C67278-00C5-D349-BFC5-140AA0C8F3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3453" y="5024887"/>
            <a:ext cx="2590800" cy="1053592"/>
          </a:xfrm>
          <a:prstGeom prst="rect">
            <a:avLst/>
          </a:prstGeom>
        </p:spPr>
      </p:pic>
      <p:cxnSp>
        <p:nvCxnSpPr>
          <p:cNvPr id="14" name="Straight Connector 13">
            <a:extLst>
              <a:ext uri="{FF2B5EF4-FFF2-40B4-BE49-F238E27FC236}">
                <a16:creationId xmlns:a16="http://schemas.microsoft.com/office/drawing/2014/main" id="{1EA4A89E-0073-AC43-9991-43228B195BFA}"/>
              </a:ext>
            </a:extLst>
          </p:cNvPr>
          <p:cNvCxnSpPr>
            <a:cxnSpLocks/>
          </p:cNvCxnSpPr>
          <p:nvPr userDrawn="1"/>
        </p:nvCxnSpPr>
        <p:spPr>
          <a:xfrm flipH="1">
            <a:off x="3438144" y="1640817"/>
            <a:ext cx="530352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6289331"/>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Partner Title Slide">
    <p:bg>
      <p:bgPr>
        <a:solidFill>
          <a:schemeClr val="bg1"/>
        </a:solidFill>
        <a:effectLst/>
      </p:bgPr>
    </p:bg>
    <p:spTree>
      <p:nvGrpSpPr>
        <p:cNvPr id="1" name=""/>
        <p:cNvGrpSpPr/>
        <p:nvPr/>
      </p:nvGrpSpPr>
      <p:grpSpPr>
        <a:xfrm>
          <a:off x="0" y="0"/>
          <a:ext cx="0" cy="0"/>
          <a:chOff x="0" y="0"/>
          <a:chExt cx="0" cy="0"/>
        </a:xfrm>
      </p:grpSpPr>
      <p:pic>
        <p:nvPicPr>
          <p:cNvPr id="12" name="Picture 11" descr="azara-healthcare-logo-300.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73453" y="5024887"/>
            <a:ext cx="2590800" cy="1053592"/>
          </a:xfrm>
          <a:prstGeom prst="rect">
            <a:avLst/>
          </a:prstGeom>
        </p:spPr>
      </p:pic>
      <p:sp>
        <p:nvSpPr>
          <p:cNvPr id="15" name="Title 1"/>
          <p:cNvSpPr>
            <a:spLocks noGrp="1"/>
          </p:cNvSpPr>
          <p:nvPr>
            <p:ph type="ctrTitle"/>
          </p:nvPr>
        </p:nvSpPr>
        <p:spPr>
          <a:xfrm>
            <a:off x="914400" y="1019307"/>
            <a:ext cx="10363200" cy="637484"/>
          </a:xfrm>
        </p:spPr>
        <p:txBody>
          <a:bodyPr anchor="b" anchorCtr="0">
            <a:noAutofit/>
          </a:bodyPr>
          <a:lstStyle>
            <a:lvl1pPr algn="ctr">
              <a:defRPr sz="2400">
                <a:solidFill>
                  <a:schemeClr val="tx2"/>
                </a:solidFill>
              </a:defRPr>
            </a:lvl1pPr>
          </a:lstStyle>
          <a:p>
            <a:r>
              <a:rPr lang="en-US"/>
              <a:t>Click to edit Master title style</a:t>
            </a:r>
          </a:p>
        </p:txBody>
      </p:sp>
      <p:sp>
        <p:nvSpPr>
          <p:cNvPr id="16" name="Subtitle 2"/>
          <p:cNvSpPr>
            <a:spLocks noGrp="1"/>
          </p:cNvSpPr>
          <p:nvPr>
            <p:ph type="subTitle" idx="1"/>
          </p:nvPr>
        </p:nvSpPr>
        <p:spPr>
          <a:xfrm>
            <a:off x="914400" y="2098513"/>
            <a:ext cx="10363200" cy="1259342"/>
          </a:xfrm>
        </p:spPr>
        <p:txBody>
          <a:bodyPr>
            <a:noAutofit/>
          </a:bodyPr>
          <a:lstStyle>
            <a:lvl1pPr marL="0" indent="0" algn="ctr">
              <a:spcBef>
                <a:spcPts val="0"/>
              </a:spcBef>
              <a:buNone/>
              <a:defRPr sz="36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8" name="Text Placeholder 18"/>
          <p:cNvSpPr>
            <a:spLocks noGrp="1"/>
          </p:cNvSpPr>
          <p:nvPr>
            <p:ph type="body" sz="quarter" idx="10"/>
          </p:nvPr>
        </p:nvSpPr>
        <p:spPr>
          <a:xfrm>
            <a:off x="914400" y="3468418"/>
            <a:ext cx="10363200" cy="818526"/>
          </a:xfrm>
        </p:spPr>
        <p:txBody>
          <a:bodyPr>
            <a:noAutofit/>
          </a:bodyPr>
          <a:lstStyle>
            <a:lvl1pPr marL="0" indent="0" algn="ctr">
              <a:buNone/>
              <a:defRPr sz="2800">
                <a:solidFill>
                  <a:schemeClr val="tx2"/>
                </a:solidFill>
              </a:defRPr>
            </a:lvl1pPr>
          </a:lstStyle>
          <a:p>
            <a:pPr lvl="0"/>
            <a:r>
              <a:rPr lang="en-US"/>
              <a:t>Edit Master text styles</a:t>
            </a:r>
          </a:p>
        </p:txBody>
      </p:sp>
      <p:sp>
        <p:nvSpPr>
          <p:cNvPr id="10" name="Slide Number Placeholder 4">
            <a:extLst>
              <a:ext uri="{FF2B5EF4-FFF2-40B4-BE49-F238E27FC236}">
                <a16:creationId xmlns:a16="http://schemas.microsoft.com/office/drawing/2014/main" id="{4CC29B44-C0F9-D042-8593-8A9E53A0861F}"/>
              </a:ext>
            </a:extLst>
          </p:cNvPr>
          <p:cNvSpPr>
            <a:spLocks noGrp="1"/>
          </p:cNvSpPr>
          <p:nvPr>
            <p:ph type="sldNum" sz="quarter" idx="4"/>
          </p:nvPr>
        </p:nvSpPr>
        <p:spPr>
          <a:xfrm>
            <a:off x="11503152" y="6409944"/>
            <a:ext cx="469557" cy="273088"/>
          </a:xfrm>
          <a:prstGeom prst="rect">
            <a:avLst/>
          </a:prstGeom>
        </p:spPr>
        <p:txBody>
          <a:bodyPr vert="horz" lIns="91440" tIns="45720" rIns="91440" bIns="45720" rtlCol="0" anchor="ctr"/>
          <a:lstStyle>
            <a:lvl1pPr algn="ctr">
              <a:defRPr sz="1100">
                <a:solidFill>
                  <a:schemeClr val="bg1">
                    <a:alpha val="0"/>
                  </a:schemeClr>
                </a:solidFill>
              </a:defRPr>
            </a:lvl1pPr>
          </a:lstStyle>
          <a:p>
            <a:fld id="{4755BDFB-4C68-5F4C-ABA9-59E137D488F9}" type="slidenum">
              <a:rPr lang="en-US" smtClean="0"/>
              <a:pPr/>
              <a:t>‹#›</a:t>
            </a:fld>
            <a:endParaRPr lang="en-US"/>
          </a:p>
        </p:txBody>
      </p:sp>
      <p:sp>
        <p:nvSpPr>
          <p:cNvPr id="11" name="Footer Placeholder 5">
            <a:extLst>
              <a:ext uri="{FF2B5EF4-FFF2-40B4-BE49-F238E27FC236}">
                <a16:creationId xmlns:a16="http://schemas.microsoft.com/office/drawing/2014/main" id="{D378F013-4226-EB4B-BC9B-454A80ABD403}"/>
              </a:ext>
            </a:extLst>
          </p:cNvPr>
          <p:cNvSpPr>
            <a:spLocks noGrp="1"/>
          </p:cNvSpPr>
          <p:nvPr>
            <p:ph type="ftr" sz="quarter" idx="3"/>
          </p:nvPr>
        </p:nvSpPr>
        <p:spPr>
          <a:xfrm>
            <a:off x="914400" y="6421171"/>
            <a:ext cx="5582832" cy="265020"/>
          </a:xfrm>
          <a:prstGeom prst="rect">
            <a:avLst/>
          </a:prstGeom>
        </p:spPr>
        <p:txBody>
          <a:bodyPr vert="horz" lIns="91440" tIns="45720" rIns="91440" bIns="45720" rtlCol="0" anchor="ctr"/>
          <a:lstStyle>
            <a:lvl1pPr algn="l">
              <a:defRPr sz="1100">
                <a:solidFill>
                  <a:schemeClr val="bg1">
                    <a:alpha val="0"/>
                  </a:schemeClr>
                </a:solidFill>
              </a:defRPr>
            </a:lvl1pPr>
          </a:lstStyle>
          <a:p>
            <a:r>
              <a:rPr lang="en-US"/>
              <a:t>azarahealthcare.com</a:t>
            </a:r>
          </a:p>
        </p:txBody>
      </p:sp>
      <p:cxnSp>
        <p:nvCxnSpPr>
          <p:cNvPr id="9" name="Straight Connector 8">
            <a:extLst>
              <a:ext uri="{FF2B5EF4-FFF2-40B4-BE49-F238E27FC236}">
                <a16:creationId xmlns:a16="http://schemas.microsoft.com/office/drawing/2014/main" id="{DF66757D-981D-D148-9305-888BAFB7E3BC}"/>
              </a:ext>
            </a:extLst>
          </p:cNvPr>
          <p:cNvCxnSpPr>
            <a:cxnSpLocks/>
          </p:cNvCxnSpPr>
          <p:nvPr/>
        </p:nvCxnSpPr>
        <p:spPr>
          <a:xfrm flipH="1">
            <a:off x="3438144" y="1640817"/>
            <a:ext cx="530352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azara-healthcare-logo-300.png">
            <a:extLst>
              <a:ext uri="{FF2B5EF4-FFF2-40B4-BE49-F238E27FC236}">
                <a16:creationId xmlns:a16="http://schemas.microsoft.com/office/drawing/2014/main" id="{85C67278-00C5-D349-BFC5-140AA0C8F3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3453" y="5024887"/>
            <a:ext cx="2590800" cy="1053592"/>
          </a:xfrm>
          <a:prstGeom prst="rect">
            <a:avLst/>
          </a:prstGeom>
        </p:spPr>
      </p:pic>
      <p:cxnSp>
        <p:nvCxnSpPr>
          <p:cNvPr id="14" name="Straight Connector 13">
            <a:extLst>
              <a:ext uri="{FF2B5EF4-FFF2-40B4-BE49-F238E27FC236}">
                <a16:creationId xmlns:a16="http://schemas.microsoft.com/office/drawing/2014/main" id="{1EA4A89E-0073-AC43-9991-43228B195BFA}"/>
              </a:ext>
            </a:extLst>
          </p:cNvPr>
          <p:cNvCxnSpPr>
            <a:cxnSpLocks/>
          </p:cNvCxnSpPr>
          <p:nvPr userDrawn="1"/>
        </p:nvCxnSpPr>
        <p:spPr>
          <a:xfrm flipH="1">
            <a:off x="3438144" y="1640817"/>
            <a:ext cx="530352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572783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Transi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9646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3576193"/>
            <a:ext cx="10515600" cy="1500187"/>
          </a:xfrm>
        </p:spPr>
        <p:txBody>
          <a:bodyPr>
            <a:noAutofit/>
          </a:bodyPr>
          <a:lstStyle>
            <a:lvl1pPr marL="0" indent="0">
              <a:buNone/>
              <a:defRPr sz="2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7" name="Slide Number Placeholder 4">
            <a:extLst>
              <a:ext uri="{FF2B5EF4-FFF2-40B4-BE49-F238E27FC236}">
                <a16:creationId xmlns:a16="http://schemas.microsoft.com/office/drawing/2014/main" id="{D3907EC8-CCCB-2F40-859D-8E237AE8BC4A}"/>
              </a:ext>
            </a:extLst>
          </p:cNvPr>
          <p:cNvSpPr>
            <a:spLocks noGrp="1"/>
          </p:cNvSpPr>
          <p:nvPr>
            <p:ph type="sldNum" sz="quarter" idx="4"/>
          </p:nvPr>
        </p:nvSpPr>
        <p:spPr>
          <a:xfrm>
            <a:off x="11503152" y="6409944"/>
            <a:ext cx="469557" cy="273088"/>
          </a:xfrm>
          <a:prstGeom prst="rect">
            <a:avLst/>
          </a:prstGeom>
        </p:spPr>
        <p:txBody>
          <a:bodyPr vert="horz" lIns="91440" tIns="45720" rIns="91440" bIns="45720" rtlCol="0" anchor="ctr"/>
          <a:lstStyle>
            <a:lvl1pPr algn="ctr">
              <a:defRPr sz="1100">
                <a:solidFill>
                  <a:schemeClr val="bg1">
                    <a:alpha val="0"/>
                  </a:schemeClr>
                </a:solidFill>
              </a:defRPr>
            </a:lvl1pPr>
          </a:lstStyle>
          <a:p>
            <a:fld id="{4755BDFB-4C68-5F4C-ABA9-59E137D488F9}" type="slidenum">
              <a:rPr lang="en-US" smtClean="0"/>
              <a:pPr/>
              <a:t>‹#›</a:t>
            </a:fld>
            <a:endParaRPr lang="en-US"/>
          </a:p>
        </p:txBody>
      </p:sp>
      <p:sp>
        <p:nvSpPr>
          <p:cNvPr id="8" name="Footer Placeholder 5">
            <a:extLst>
              <a:ext uri="{FF2B5EF4-FFF2-40B4-BE49-F238E27FC236}">
                <a16:creationId xmlns:a16="http://schemas.microsoft.com/office/drawing/2014/main" id="{05B96EDC-D198-4149-AA79-0C62C891FED3}"/>
              </a:ext>
            </a:extLst>
          </p:cNvPr>
          <p:cNvSpPr>
            <a:spLocks noGrp="1"/>
          </p:cNvSpPr>
          <p:nvPr>
            <p:ph type="ftr" sz="quarter" idx="3"/>
          </p:nvPr>
        </p:nvSpPr>
        <p:spPr>
          <a:xfrm>
            <a:off x="914400" y="6421171"/>
            <a:ext cx="5582832" cy="265020"/>
          </a:xfrm>
          <a:prstGeom prst="rect">
            <a:avLst/>
          </a:prstGeom>
        </p:spPr>
        <p:txBody>
          <a:bodyPr vert="horz" lIns="91440" tIns="45720" rIns="91440" bIns="45720" rtlCol="0" anchor="ctr"/>
          <a:lstStyle>
            <a:lvl1pPr algn="l">
              <a:defRPr sz="1100">
                <a:solidFill>
                  <a:schemeClr val="bg1">
                    <a:alpha val="0"/>
                  </a:schemeClr>
                </a:solidFill>
              </a:defRPr>
            </a:lvl1pPr>
          </a:lstStyle>
          <a:p>
            <a:r>
              <a:rPr lang="en-US"/>
              <a:t>azarahealthcare.com</a:t>
            </a:r>
          </a:p>
        </p:txBody>
      </p:sp>
    </p:spTree>
    <p:extLst>
      <p:ext uri="{BB962C8B-B14F-4D97-AF65-F5344CB8AC3E}">
        <p14:creationId xmlns:p14="http://schemas.microsoft.com/office/powerpoint/2010/main" val="3001282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ransition Slide w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 y="790833"/>
            <a:ext cx="12192001" cy="296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1E179139-3C05-674F-A3C1-DBF525548ED1}"/>
              </a:ext>
            </a:extLst>
          </p:cNvPr>
          <p:cNvSpPr>
            <a:spLocks noGrp="1"/>
          </p:cNvSpPr>
          <p:nvPr>
            <p:ph type="title"/>
          </p:nvPr>
        </p:nvSpPr>
        <p:spPr>
          <a:xfrm>
            <a:off x="831851" y="696468"/>
            <a:ext cx="10515600" cy="2852737"/>
          </a:xfrm>
        </p:spPr>
        <p:txBody>
          <a:bodyPr anchor="b"/>
          <a:lstStyle>
            <a:lvl1pPr>
              <a:defRPr sz="4500"/>
            </a:lvl1pPr>
          </a:lstStyle>
          <a:p>
            <a:r>
              <a:rPr lang="en-US"/>
              <a:t>Click to edit Master title style</a:t>
            </a:r>
          </a:p>
        </p:txBody>
      </p:sp>
      <p:sp>
        <p:nvSpPr>
          <p:cNvPr id="11" name="Text Placeholder 2">
            <a:extLst>
              <a:ext uri="{FF2B5EF4-FFF2-40B4-BE49-F238E27FC236}">
                <a16:creationId xmlns:a16="http://schemas.microsoft.com/office/drawing/2014/main" id="{13DD6E64-891F-DF4A-AD61-0070F264E535}"/>
              </a:ext>
            </a:extLst>
          </p:cNvPr>
          <p:cNvSpPr>
            <a:spLocks noGrp="1"/>
          </p:cNvSpPr>
          <p:nvPr>
            <p:ph type="body" idx="1"/>
          </p:nvPr>
        </p:nvSpPr>
        <p:spPr>
          <a:xfrm>
            <a:off x="831851" y="3576193"/>
            <a:ext cx="10515600" cy="1500187"/>
          </a:xfrm>
        </p:spPr>
        <p:txBody>
          <a:bodyPr>
            <a:noAutofit/>
          </a:bodyPr>
          <a:lstStyle>
            <a:lvl1pPr marL="0" indent="0">
              <a:buNone/>
              <a:defRPr sz="2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12" name="Slide Number Placeholder 4">
            <a:extLst>
              <a:ext uri="{FF2B5EF4-FFF2-40B4-BE49-F238E27FC236}">
                <a16:creationId xmlns:a16="http://schemas.microsoft.com/office/drawing/2014/main" id="{CDB65207-59B9-7442-B51B-42C140F33713}"/>
              </a:ext>
            </a:extLst>
          </p:cNvPr>
          <p:cNvSpPr>
            <a:spLocks noGrp="1"/>
          </p:cNvSpPr>
          <p:nvPr>
            <p:ph type="sldNum" sz="quarter" idx="4"/>
          </p:nvPr>
        </p:nvSpPr>
        <p:spPr>
          <a:xfrm>
            <a:off x="11503152" y="6409944"/>
            <a:ext cx="469557" cy="273088"/>
          </a:xfrm>
          <a:prstGeom prst="rect">
            <a:avLst/>
          </a:prstGeom>
        </p:spPr>
        <p:txBody>
          <a:bodyPr vert="horz" lIns="91440" tIns="45720" rIns="91440" bIns="45720" rtlCol="0" anchor="ctr"/>
          <a:lstStyle>
            <a:lvl1pPr algn="ctr">
              <a:defRPr sz="1100">
                <a:solidFill>
                  <a:schemeClr val="bg1">
                    <a:alpha val="0"/>
                  </a:schemeClr>
                </a:solidFill>
              </a:defRPr>
            </a:lvl1pPr>
          </a:lstStyle>
          <a:p>
            <a:fld id="{4755BDFB-4C68-5F4C-ABA9-59E137D488F9}" type="slidenum">
              <a:rPr lang="en-US" smtClean="0"/>
              <a:pPr/>
              <a:t>‹#›</a:t>
            </a:fld>
            <a:endParaRPr lang="en-US"/>
          </a:p>
        </p:txBody>
      </p:sp>
      <p:sp>
        <p:nvSpPr>
          <p:cNvPr id="13" name="Footer Placeholder 5">
            <a:extLst>
              <a:ext uri="{FF2B5EF4-FFF2-40B4-BE49-F238E27FC236}">
                <a16:creationId xmlns:a16="http://schemas.microsoft.com/office/drawing/2014/main" id="{FB9B67A1-CF73-9642-8F98-56ACC984E0D4}"/>
              </a:ext>
            </a:extLst>
          </p:cNvPr>
          <p:cNvSpPr>
            <a:spLocks noGrp="1"/>
          </p:cNvSpPr>
          <p:nvPr>
            <p:ph type="ftr" sz="quarter" idx="3"/>
          </p:nvPr>
        </p:nvSpPr>
        <p:spPr>
          <a:xfrm>
            <a:off x="914400" y="6421171"/>
            <a:ext cx="5582832" cy="265020"/>
          </a:xfrm>
          <a:prstGeom prst="rect">
            <a:avLst/>
          </a:prstGeom>
        </p:spPr>
        <p:txBody>
          <a:bodyPr vert="horz" lIns="91440" tIns="45720" rIns="91440" bIns="45720" rtlCol="0" anchor="ctr"/>
          <a:lstStyle>
            <a:lvl1pPr algn="l">
              <a:defRPr sz="1100">
                <a:solidFill>
                  <a:schemeClr val="bg1">
                    <a:alpha val="0"/>
                  </a:schemeClr>
                </a:solidFill>
              </a:defRPr>
            </a:lvl1pPr>
          </a:lstStyle>
          <a:p>
            <a:r>
              <a:rPr lang="en-US"/>
              <a:t>azarahealthcare.com</a:t>
            </a:r>
          </a:p>
        </p:txBody>
      </p:sp>
    </p:spTree>
    <p:extLst>
      <p:ext uri="{BB962C8B-B14F-4D97-AF65-F5344CB8AC3E}">
        <p14:creationId xmlns:p14="http://schemas.microsoft.com/office/powerpoint/2010/main" val="2376524081"/>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Main Logo Bullets">
    <p:spTree>
      <p:nvGrpSpPr>
        <p:cNvPr id="1" name=""/>
        <p:cNvGrpSpPr/>
        <p:nvPr/>
      </p:nvGrpSpPr>
      <p:grpSpPr>
        <a:xfrm>
          <a:off x="0" y="0"/>
          <a:ext cx="0" cy="0"/>
          <a:chOff x="0" y="0"/>
          <a:chExt cx="0" cy="0"/>
        </a:xfrm>
      </p:grpSpPr>
      <p:sp>
        <p:nvSpPr>
          <p:cNvPr id="2" name="Title 1"/>
          <p:cNvSpPr>
            <a:spLocks noGrp="1"/>
          </p:cNvSpPr>
          <p:nvPr>
            <p:ph type="title"/>
          </p:nvPr>
        </p:nvSpPr>
        <p:spPr>
          <a:xfrm>
            <a:off x="347471" y="256032"/>
            <a:ext cx="9144000" cy="629007"/>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spcBef>
                <a:spcPts val="6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a:extLst>
              <a:ext uri="{FF2B5EF4-FFF2-40B4-BE49-F238E27FC236}">
                <a16:creationId xmlns:a16="http://schemas.microsoft.com/office/drawing/2014/main" id="{30B6BEEE-9EBE-5D4D-8ED2-014EF8D3B840}"/>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latin typeface="Calibri" panose="020F0502020204030204" pitchFamily="34" charset="0"/>
                <a:cs typeface="Calibri" panose="020F0502020204030204" pitchFamily="34" charset="0"/>
              </a:defRPr>
            </a:lvl1pPr>
          </a:lstStyle>
          <a:p>
            <a:fld id="{4755BDFB-4C68-5F4C-ABA9-59E137D488F9}" type="slidenum">
              <a:rPr lang="en-US" smtClean="0"/>
              <a:pPr/>
              <a:t>‹#›</a:t>
            </a:fld>
            <a:endParaRPr lang="en-US"/>
          </a:p>
        </p:txBody>
      </p:sp>
      <p:sp>
        <p:nvSpPr>
          <p:cNvPr id="9" name="Footer Placeholder 5">
            <a:extLst>
              <a:ext uri="{FF2B5EF4-FFF2-40B4-BE49-F238E27FC236}">
                <a16:creationId xmlns:a16="http://schemas.microsoft.com/office/drawing/2014/main" id="{A665C296-0916-2F41-B82A-F10814FBA3CF}"/>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latin typeface="Calibri" panose="020F0502020204030204" pitchFamily="34" charset="0"/>
                <a:cs typeface="Calibri" panose="020F0502020204030204" pitchFamily="34" charset="0"/>
              </a:defRPr>
            </a:lvl1pPr>
          </a:lstStyle>
          <a:p>
            <a:r>
              <a:rPr lang="en-US" err="1"/>
              <a:t>azarahealthcare.com</a:t>
            </a:r>
            <a:endParaRPr lang="en-US"/>
          </a:p>
        </p:txBody>
      </p:sp>
    </p:spTree>
    <p:extLst>
      <p:ext uri="{BB962C8B-B14F-4D97-AF65-F5344CB8AC3E}">
        <p14:creationId xmlns:p14="http://schemas.microsoft.com/office/powerpoint/2010/main" val="2926631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Main Logo Numbers">
    <p:spTree>
      <p:nvGrpSpPr>
        <p:cNvPr id="1" name=""/>
        <p:cNvGrpSpPr/>
        <p:nvPr/>
      </p:nvGrpSpPr>
      <p:grpSpPr>
        <a:xfrm>
          <a:off x="0" y="0"/>
          <a:ext cx="0" cy="0"/>
          <a:chOff x="0" y="0"/>
          <a:chExt cx="0" cy="0"/>
        </a:xfrm>
      </p:grpSpPr>
      <p:sp>
        <p:nvSpPr>
          <p:cNvPr id="2" name="Title 1"/>
          <p:cNvSpPr>
            <a:spLocks noGrp="1"/>
          </p:cNvSpPr>
          <p:nvPr>
            <p:ph type="title"/>
          </p:nvPr>
        </p:nvSpPr>
        <p:spPr>
          <a:xfrm>
            <a:off x="347472" y="256032"/>
            <a:ext cx="9144000" cy="629007"/>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marL="401638" indent="-401638">
              <a:buFont typeface="+mj-lt"/>
              <a:buAutoNum type="arabicPeriod"/>
              <a:tabLst/>
              <a:defRPr>
                <a:solidFill>
                  <a:schemeClr val="tx1"/>
                </a:solidFill>
              </a:defRPr>
            </a:lvl1pPr>
            <a:lvl2pPr marL="858838" indent="-401638">
              <a:spcBef>
                <a:spcPts val="600"/>
              </a:spcBef>
              <a:buFont typeface="+mj-lt"/>
              <a:buAutoNum type="alphaLcPeriod"/>
              <a:tabLst/>
              <a:defRPr>
                <a:solidFill>
                  <a:schemeClr val="tx1"/>
                </a:solidFill>
              </a:defRPr>
            </a:lvl2pPr>
            <a:lvl3pPr marL="1204913" indent="-290513">
              <a:spcBef>
                <a:spcPts val="600"/>
              </a:spcBef>
              <a:buFont typeface="+mj-lt"/>
              <a:buAutoNum type="romanLcPeriod"/>
              <a:tabLst/>
              <a:defRPr>
                <a:solidFill>
                  <a:schemeClr val="tx1"/>
                </a:solidFill>
              </a:defRPr>
            </a:lvl3pPr>
            <a:lvl4pPr marL="1660525" indent="-288925">
              <a:spcBef>
                <a:spcPts val="600"/>
              </a:spcBef>
              <a:buFont typeface="+mj-lt"/>
              <a:buAutoNum type="alphaLcPeriod"/>
              <a:tabLst/>
              <a:defRPr>
                <a:solidFill>
                  <a:schemeClr val="tx1"/>
                </a:solidFill>
              </a:defRPr>
            </a:lvl4pPr>
            <a:lvl5pPr marL="2116138" indent="-287338">
              <a:spcBef>
                <a:spcPts val="600"/>
              </a:spcBef>
              <a:buFont typeface="+mj-lt"/>
              <a:buAutoNum type="romanLcPeriod"/>
              <a:tabLs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a:extLst>
              <a:ext uri="{FF2B5EF4-FFF2-40B4-BE49-F238E27FC236}">
                <a16:creationId xmlns:a16="http://schemas.microsoft.com/office/drawing/2014/main" id="{75F5588F-E1DB-6045-A005-439579CADDD8}"/>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7" name="Footer Placeholder 5">
            <a:extLst>
              <a:ext uri="{FF2B5EF4-FFF2-40B4-BE49-F238E27FC236}">
                <a16:creationId xmlns:a16="http://schemas.microsoft.com/office/drawing/2014/main" id="{CB355BD1-ED3E-9F47-B055-4C5B1710D779}"/>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err="1"/>
              <a:t>azarahealthcare.com</a:t>
            </a:r>
            <a:endParaRPr lang="en-US"/>
          </a:p>
        </p:txBody>
      </p:sp>
    </p:spTree>
    <p:extLst>
      <p:ext uri="{BB962C8B-B14F-4D97-AF65-F5344CB8AC3E}">
        <p14:creationId xmlns:p14="http://schemas.microsoft.com/office/powerpoint/2010/main" val="2091102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Main Logo Numbers w Bullets">
    <p:spTree>
      <p:nvGrpSpPr>
        <p:cNvPr id="1" name=""/>
        <p:cNvGrpSpPr/>
        <p:nvPr/>
      </p:nvGrpSpPr>
      <p:grpSpPr>
        <a:xfrm>
          <a:off x="0" y="0"/>
          <a:ext cx="0" cy="0"/>
          <a:chOff x="0" y="0"/>
          <a:chExt cx="0" cy="0"/>
        </a:xfrm>
      </p:grpSpPr>
      <p:sp>
        <p:nvSpPr>
          <p:cNvPr id="2" name="Title 1"/>
          <p:cNvSpPr>
            <a:spLocks noGrp="1"/>
          </p:cNvSpPr>
          <p:nvPr>
            <p:ph type="title"/>
          </p:nvPr>
        </p:nvSpPr>
        <p:spPr>
          <a:xfrm>
            <a:off x="347472" y="256032"/>
            <a:ext cx="9144000" cy="629007"/>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marL="401638" indent="-401638">
              <a:buFont typeface="+mj-lt"/>
              <a:buAutoNum type="arabicPeriod"/>
              <a:tabLst/>
              <a:defRPr>
                <a:solidFill>
                  <a:schemeClr val="tx1"/>
                </a:solidFill>
              </a:defRPr>
            </a:lvl1pPr>
            <a:lvl2pPr marL="742950" indent="-285750">
              <a:spcBef>
                <a:spcPts val="600"/>
              </a:spcBef>
              <a:buFont typeface="Wingdings" pitchFamily="2" charset="2"/>
              <a:buChar char="§"/>
              <a:tabLst/>
              <a:defRPr>
                <a:solidFill>
                  <a:schemeClr val="tx1"/>
                </a:solidFill>
              </a:defRPr>
            </a:lvl2pPr>
            <a:lvl3pPr marL="1201738" indent="-287338">
              <a:spcBef>
                <a:spcPts val="600"/>
              </a:spcBef>
              <a:buFont typeface="Wingdings" pitchFamily="2" charset="2"/>
              <a:buChar char="§"/>
              <a:tabLst/>
              <a:defRPr>
                <a:solidFill>
                  <a:schemeClr val="tx1"/>
                </a:solidFill>
              </a:defRPr>
            </a:lvl3pPr>
            <a:lvl4pPr marL="1660525" indent="-288925">
              <a:spcBef>
                <a:spcPts val="600"/>
              </a:spcBef>
              <a:buFont typeface="Wingdings" pitchFamily="2" charset="2"/>
              <a:buChar char="§"/>
              <a:tabLst/>
              <a:defRPr>
                <a:solidFill>
                  <a:schemeClr val="tx1"/>
                </a:solidFill>
              </a:defRPr>
            </a:lvl4pPr>
            <a:lvl5pPr marL="2116138" indent="-287338">
              <a:spcBef>
                <a:spcPts val="600"/>
              </a:spcBef>
              <a:buFont typeface="Wingdings" pitchFamily="2" charset="2"/>
              <a:buChar char="§"/>
              <a:tabLs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a:extLst>
              <a:ext uri="{FF2B5EF4-FFF2-40B4-BE49-F238E27FC236}">
                <a16:creationId xmlns:a16="http://schemas.microsoft.com/office/drawing/2014/main" id="{75F5588F-E1DB-6045-A005-439579CADDD8}"/>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7" name="Footer Placeholder 5">
            <a:extLst>
              <a:ext uri="{FF2B5EF4-FFF2-40B4-BE49-F238E27FC236}">
                <a16:creationId xmlns:a16="http://schemas.microsoft.com/office/drawing/2014/main" id="{CB355BD1-ED3E-9F47-B055-4C5B1710D779}"/>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a:t>azarahealthcare.com</a:t>
            </a:r>
          </a:p>
        </p:txBody>
      </p:sp>
    </p:spTree>
    <p:extLst>
      <p:ext uri="{BB962C8B-B14F-4D97-AF65-F5344CB8AC3E}">
        <p14:creationId xmlns:p14="http://schemas.microsoft.com/office/powerpoint/2010/main" val="34463374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Main Bullets - No Logo">
    <p:spTree>
      <p:nvGrpSpPr>
        <p:cNvPr id="1" name=""/>
        <p:cNvGrpSpPr/>
        <p:nvPr/>
      </p:nvGrpSpPr>
      <p:grpSpPr>
        <a:xfrm>
          <a:off x="0" y="0"/>
          <a:ext cx="0" cy="0"/>
          <a:chOff x="0" y="0"/>
          <a:chExt cx="0" cy="0"/>
        </a:xfrm>
      </p:grpSpPr>
      <p:sp>
        <p:nvSpPr>
          <p:cNvPr id="4" name="Rectangle 3"/>
          <p:cNvSpPr/>
          <p:nvPr/>
        </p:nvSpPr>
        <p:spPr>
          <a:xfrm>
            <a:off x="9424088" y="1"/>
            <a:ext cx="2767913" cy="14457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9EAB165D-F76F-6A41-B7E1-6136AA823BC4}"/>
              </a:ext>
            </a:extLst>
          </p:cNvPr>
          <p:cNvSpPr/>
          <p:nvPr userDrawn="1"/>
        </p:nvSpPr>
        <p:spPr>
          <a:xfrm>
            <a:off x="9424088" y="1"/>
            <a:ext cx="2767913" cy="14457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p:txBody>
          <a:bodyPr/>
          <a:lstStyle>
            <a:lvl1pPr>
              <a:defRPr>
                <a:solidFill>
                  <a:schemeClr val="tx1"/>
                </a:solidFill>
              </a:defRPr>
            </a:lvl1pPr>
            <a:lvl2pPr>
              <a:spcBef>
                <a:spcPts val="6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47472" y="256032"/>
            <a:ext cx="11164824" cy="629007"/>
          </a:xfrm>
        </p:spPr>
        <p:txBody>
          <a:bodyPr/>
          <a:lstStyle>
            <a:lvl1pPr>
              <a:defRPr>
                <a:solidFill>
                  <a:schemeClr val="tx2"/>
                </a:solidFill>
              </a:defRPr>
            </a:lvl1pPr>
          </a:lstStyle>
          <a:p>
            <a:r>
              <a:rPr lang="en-US"/>
              <a:t>Click to edit Master title style</a:t>
            </a:r>
          </a:p>
        </p:txBody>
      </p:sp>
      <p:sp>
        <p:nvSpPr>
          <p:cNvPr id="7" name="Slide Number Placeholder 4">
            <a:extLst>
              <a:ext uri="{FF2B5EF4-FFF2-40B4-BE49-F238E27FC236}">
                <a16:creationId xmlns:a16="http://schemas.microsoft.com/office/drawing/2014/main" id="{FF2E8EE1-A9F7-D943-B7B0-39A0CB64247E}"/>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10" name="Footer Placeholder 5">
            <a:extLst>
              <a:ext uri="{FF2B5EF4-FFF2-40B4-BE49-F238E27FC236}">
                <a16:creationId xmlns:a16="http://schemas.microsoft.com/office/drawing/2014/main" id="{76CE44CB-7BC2-624C-8D8D-1C8F9ACD7000}"/>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a:t>azarahealthcare.com</a:t>
            </a:r>
          </a:p>
        </p:txBody>
      </p:sp>
    </p:spTree>
    <p:extLst>
      <p:ext uri="{BB962C8B-B14F-4D97-AF65-F5344CB8AC3E}">
        <p14:creationId xmlns:p14="http://schemas.microsoft.com/office/powerpoint/2010/main" val="8467935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Main Numbers - No Log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8059AE9-E10F-5F4C-A60E-3DB821B57D6A}"/>
              </a:ext>
            </a:extLst>
          </p:cNvPr>
          <p:cNvSpPr/>
          <p:nvPr userDrawn="1"/>
        </p:nvSpPr>
        <p:spPr>
          <a:xfrm>
            <a:off x="9424088" y="1"/>
            <a:ext cx="2767913" cy="8031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p:txBody>
          <a:bodyPr/>
          <a:lstStyle>
            <a:lvl1pPr marL="401638" indent="-401638">
              <a:buFont typeface="+mj-lt"/>
              <a:buAutoNum type="arabicPeriod"/>
              <a:tabLst/>
              <a:defRPr>
                <a:solidFill>
                  <a:schemeClr val="tx1"/>
                </a:solidFill>
              </a:defRPr>
            </a:lvl1pPr>
            <a:lvl2pPr marL="858838" indent="-401638">
              <a:spcBef>
                <a:spcPts val="600"/>
              </a:spcBef>
              <a:buFont typeface="+mj-lt"/>
              <a:buAutoNum type="alphaLcPeriod"/>
              <a:tabLst/>
              <a:defRPr>
                <a:solidFill>
                  <a:schemeClr val="tx1"/>
                </a:solidFill>
              </a:defRPr>
            </a:lvl2pPr>
            <a:lvl3pPr marL="1203325" indent="-288925">
              <a:spcBef>
                <a:spcPts val="600"/>
              </a:spcBef>
              <a:buFont typeface="+mj-lt"/>
              <a:buAutoNum type="romanLcPeriod"/>
              <a:tabLst/>
              <a:defRPr>
                <a:solidFill>
                  <a:schemeClr val="tx1"/>
                </a:solidFill>
              </a:defRPr>
            </a:lvl3pPr>
            <a:lvl4pPr marL="1660525" indent="-288925">
              <a:spcBef>
                <a:spcPts val="600"/>
              </a:spcBef>
              <a:buFont typeface="+mj-lt"/>
              <a:buAutoNum type="alphaLcPeriod"/>
              <a:tabLst/>
              <a:defRPr>
                <a:solidFill>
                  <a:schemeClr val="tx1"/>
                </a:solidFill>
              </a:defRPr>
            </a:lvl4pPr>
            <a:lvl5pPr marL="2116138" indent="-287338">
              <a:spcBef>
                <a:spcPts val="600"/>
              </a:spcBef>
              <a:buFont typeface="+mj-lt"/>
              <a:buAutoNum type="romanLcPeriod"/>
              <a:tabLs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a:off x="9424088" y="1"/>
            <a:ext cx="2767913" cy="8031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347472" y="256032"/>
            <a:ext cx="11161776" cy="629007"/>
          </a:xfrm>
        </p:spPr>
        <p:txBody>
          <a:bodyPr/>
          <a:lstStyle>
            <a:lvl1pPr>
              <a:defRPr>
                <a:solidFill>
                  <a:schemeClr val="tx2"/>
                </a:solidFill>
              </a:defRPr>
            </a:lvl1pPr>
          </a:lstStyle>
          <a:p>
            <a:r>
              <a:rPr lang="en-US"/>
              <a:t>Click to edit Master title style</a:t>
            </a:r>
          </a:p>
        </p:txBody>
      </p:sp>
      <p:sp>
        <p:nvSpPr>
          <p:cNvPr id="7" name="Slide Number Placeholder 4">
            <a:extLst>
              <a:ext uri="{FF2B5EF4-FFF2-40B4-BE49-F238E27FC236}">
                <a16:creationId xmlns:a16="http://schemas.microsoft.com/office/drawing/2014/main" id="{BE9C06D6-FC2A-0D40-95B3-3F939DBBA625}"/>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11" name="Footer Placeholder 5">
            <a:extLst>
              <a:ext uri="{FF2B5EF4-FFF2-40B4-BE49-F238E27FC236}">
                <a16:creationId xmlns:a16="http://schemas.microsoft.com/office/drawing/2014/main" id="{45AC37D4-5E18-A64E-9D1B-C71E4DCABEB7}"/>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a:t>azarahealthcare.com</a:t>
            </a:r>
          </a:p>
        </p:txBody>
      </p:sp>
    </p:spTree>
    <p:extLst>
      <p:ext uri="{BB962C8B-B14F-4D97-AF65-F5344CB8AC3E}">
        <p14:creationId xmlns:p14="http://schemas.microsoft.com/office/powerpoint/2010/main" val="10144840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Main Numbers w Bullets - No Log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8059AE9-E10F-5F4C-A60E-3DB821B57D6A}"/>
              </a:ext>
            </a:extLst>
          </p:cNvPr>
          <p:cNvSpPr/>
          <p:nvPr userDrawn="1"/>
        </p:nvSpPr>
        <p:spPr>
          <a:xfrm>
            <a:off x="9424088" y="1"/>
            <a:ext cx="2767913" cy="8031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p:txBody>
          <a:bodyPr/>
          <a:lstStyle>
            <a:lvl1pPr marL="401638" indent="-401638">
              <a:buFont typeface="+mj-lt"/>
              <a:buAutoNum type="arabicPeriod"/>
              <a:tabLst/>
              <a:defRPr>
                <a:solidFill>
                  <a:schemeClr val="tx1"/>
                </a:solidFill>
              </a:defRPr>
            </a:lvl1pPr>
            <a:lvl2pPr marL="744538" indent="-287338">
              <a:spcBef>
                <a:spcPts val="600"/>
              </a:spcBef>
              <a:buFont typeface="Wingdings" pitchFamily="2" charset="2"/>
              <a:buChar char="§"/>
              <a:tabLst/>
              <a:defRPr>
                <a:solidFill>
                  <a:schemeClr val="tx1"/>
                </a:solidFill>
              </a:defRPr>
            </a:lvl2pPr>
            <a:lvl3pPr marL="1208088" indent="-293688">
              <a:spcBef>
                <a:spcPts val="600"/>
              </a:spcBef>
              <a:buFont typeface="Wingdings" pitchFamily="2" charset="2"/>
              <a:buChar char="§"/>
              <a:tabLst/>
              <a:defRPr>
                <a:solidFill>
                  <a:schemeClr val="tx1"/>
                </a:solidFill>
              </a:defRPr>
            </a:lvl3pPr>
            <a:lvl4pPr marL="1660525" indent="-288925">
              <a:spcBef>
                <a:spcPts val="600"/>
              </a:spcBef>
              <a:buFont typeface="Wingdings" pitchFamily="2" charset="2"/>
              <a:buChar char="§"/>
              <a:tabLst/>
              <a:defRPr>
                <a:solidFill>
                  <a:schemeClr val="tx1"/>
                </a:solidFill>
              </a:defRPr>
            </a:lvl4pPr>
            <a:lvl5pPr marL="2116138" indent="-287338">
              <a:spcBef>
                <a:spcPts val="600"/>
              </a:spcBef>
              <a:buFont typeface="Wingdings" pitchFamily="2" charset="2"/>
              <a:buChar char="§"/>
              <a:tabLs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a:off x="9424088" y="1"/>
            <a:ext cx="2767913" cy="8031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347472" y="256032"/>
            <a:ext cx="11161776" cy="629007"/>
          </a:xfrm>
        </p:spPr>
        <p:txBody>
          <a:bodyPr/>
          <a:lstStyle>
            <a:lvl1pPr>
              <a:defRPr>
                <a:solidFill>
                  <a:schemeClr val="tx2"/>
                </a:solidFill>
              </a:defRPr>
            </a:lvl1pPr>
          </a:lstStyle>
          <a:p>
            <a:r>
              <a:rPr lang="en-US"/>
              <a:t>Click to edit Master title style</a:t>
            </a:r>
          </a:p>
        </p:txBody>
      </p:sp>
      <p:sp>
        <p:nvSpPr>
          <p:cNvPr id="7" name="Slide Number Placeholder 4">
            <a:extLst>
              <a:ext uri="{FF2B5EF4-FFF2-40B4-BE49-F238E27FC236}">
                <a16:creationId xmlns:a16="http://schemas.microsoft.com/office/drawing/2014/main" id="{BE9C06D6-FC2A-0D40-95B3-3F939DBBA625}"/>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11" name="Footer Placeholder 5">
            <a:extLst>
              <a:ext uri="{FF2B5EF4-FFF2-40B4-BE49-F238E27FC236}">
                <a16:creationId xmlns:a16="http://schemas.microsoft.com/office/drawing/2014/main" id="{45AC37D4-5E18-A64E-9D1B-C71E4DCABEB7}"/>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a:t>azarahealthcare.com</a:t>
            </a:r>
          </a:p>
        </p:txBody>
      </p:sp>
    </p:spTree>
    <p:extLst>
      <p:ext uri="{BB962C8B-B14F-4D97-AF65-F5344CB8AC3E}">
        <p14:creationId xmlns:p14="http://schemas.microsoft.com/office/powerpoint/2010/main" val="1324469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0" y="2833119"/>
            <a:ext cx="12192000" cy="1146992"/>
          </a:xfrm>
        </p:spPr>
        <p:txBody>
          <a:bodyPr anchor="b" anchorCtr="0">
            <a:normAutofit/>
          </a:bodyPr>
          <a:lstStyle>
            <a:lvl1pPr algn="ctr">
              <a:defRPr sz="4400">
                <a:solidFill>
                  <a:schemeClr val="tx2"/>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34F4BF78-BD69-904D-9ED1-3C8D6F79C3FD}"/>
              </a:ext>
            </a:extLst>
          </p:cNvPr>
          <p:cNvSpPr>
            <a:spLocks noGrp="1"/>
          </p:cNvSpPr>
          <p:nvPr>
            <p:ph type="ftr" sz="quarter" idx="10"/>
          </p:nvPr>
        </p:nvSpPr>
        <p:spPr>
          <a:xfrm>
            <a:off x="420624" y="6547104"/>
            <a:ext cx="7315200" cy="292608"/>
          </a:xfrm>
          <a:prstGeom prst="rect">
            <a:avLst/>
          </a:prstGeom>
        </p:spPr>
        <p:txBody>
          <a:bodyPr/>
          <a:lstStyle>
            <a:lvl1pPr>
              <a:defRPr>
                <a:solidFill>
                  <a:schemeClr val="bg1">
                    <a:alpha val="0"/>
                  </a:schemeClr>
                </a:solidFill>
              </a:defRPr>
            </a:lvl1pPr>
          </a:lstStyle>
          <a:p>
            <a:r>
              <a:rPr lang="en-US" err="1"/>
              <a:t>azarahealthcare.com</a:t>
            </a:r>
            <a:endParaRPr lang="en-US"/>
          </a:p>
        </p:txBody>
      </p:sp>
      <p:sp>
        <p:nvSpPr>
          <p:cNvPr id="3" name="Slide Number Placeholder 2">
            <a:extLst>
              <a:ext uri="{FF2B5EF4-FFF2-40B4-BE49-F238E27FC236}">
                <a16:creationId xmlns:a16="http://schemas.microsoft.com/office/drawing/2014/main" id="{AE0D37C1-4378-E045-9D4B-34ABA5F13BE9}"/>
              </a:ext>
            </a:extLst>
          </p:cNvPr>
          <p:cNvSpPr>
            <a:spLocks noGrp="1"/>
          </p:cNvSpPr>
          <p:nvPr>
            <p:ph type="sldNum" sz="quarter" idx="11"/>
          </p:nvPr>
        </p:nvSpPr>
        <p:spPr>
          <a:xfrm>
            <a:off x="11503152" y="6547104"/>
            <a:ext cx="466344" cy="292608"/>
          </a:xfrm>
          <a:prstGeom prst="rect">
            <a:avLst/>
          </a:prstGeom>
        </p:spPr>
        <p:txBody>
          <a:bodyPr/>
          <a:lstStyle>
            <a:lvl1pPr>
              <a:defRPr>
                <a:solidFill>
                  <a:schemeClr val="bg1">
                    <a:alpha val="0"/>
                  </a:schemeClr>
                </a:solidFill>
              </a:defRPr>
            </a:lvl1pPr>
          </a:lstStyle>
          <a:p>
            <a:fld id="{E9B32E91-8933-D544-B7D5-BAFC25E00C05}" type="slidenum">
              <a:rPr lang="en-US" smtClean="0"/>
              <a:pPr/>
              <a:t>‹#›</a:t>
            </a:fld>
            <a:endParaRPr lang="en-US"/>
          </a:p>
        </p:txBody>
      </p:sp>
    </p:spTree>
    <p:extLst>
      <p:ext uri="{BB962C8B-B14F-4D97-AF65-F5344CB8AC3E}">
        <p14:creationId xmlns:p14="http://schemas.microsoft.com/office/powerpoint/2010/main" val="32379029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 y="790833"/>
            <a:ext cx="12192001" cy="296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Slide Number Placeholder 4">
            <a:extLst>
              <a:ext uri="{FF2B5EF4-FFF2-40B4-BE49-F238E27FC236}">
                <a16:creationId xmlns:a16="http://schemas.microsoft.com/office/drawing/2014/main" id="{C13F4673-9ED9-624E-805A-80504B9F2DB7}"/>
              </a:ext>
            </a:extLst>
          </p:cNvPr>
          <p:cNvSpPr>
            <a:spLocks noGrp="1"/>
          </p:cNvSpPr>
          <p:nvPr>
            <p:ph type="sldNum" sz="quarter" idx="4"/>
          </p:nvPr>
        </p:nvSpPr>
        <p:spPr>
          <a:xfrm>
            <a:off x="11503152" y="6409944"/>
            <a:ext cx="469557" cy="273088"/>
          </a:xfrm>
          <a:prstGeom prst="rect">
            <a:avLst/>
          </a:prstGeom>
        </p:spPr>
        <p:txBody>
          <a:bodyPr vert="horz" lIns="91440" tIns="45720" rIns="91440" bIns="45720" rtlCol="0" anchor="ctr"/>
          <a:lstStyle>
            <a:lvl1pPr algn="ctr">
              <a:defRPr sz="1100">
                <a:solidFill>
                  <a:schemeClr val="bg1">
                    <a:alpha val="0"/>
                  </a:schemeClr>
                </a:solidFill>
              </a:defRPr>
            </a:lvl1pPr>
          </a:lstStyle>
          <a:p>
            <a:fld id="{4755BDFB-4C68-5F4C-ABA9-59E137D488F9}" type="slidenum">
              <a:rPr lang="en-US" smtClean="0"/>
              <a:pPr/>
              <a:t>‹#›</a:t>
            </a:fld>
            <a:endParaRPr lang="en-US"/>
          </a:p>
        </p:txBody>
      </p:sp>
      <p:sp>
        <p:nvSpPr>
          <p:cNvPr id="8" name="Footer Placeholder 5">
            <a:extLst>
              <a:ext uri="{FF2B5EF4-FFF2-40B4-BE49-F238E27FC236}">
                <a16:creationId xmlns:a16="http://schemas.microsoft.com/office/drawing/2014/main" id="{8F68C20C-4479-2B48-B58F-7160B8F836CC}"/>
              </a:ext>
            </a:extLst>
          </p:cNvPr>
          <p:cNvSpPr>
            <a:spLocks noGrp="1"/>
          </p:cNvSpPr>
          <p:nvPr>
            <p:ph type="ftr" sz="quarter" idx="3"/>
          </p:nvPr>
        </p:nvSpPr>
        <p:spPr>
          <a:xfrm>
            <a:off x="609600" y="6421171"/>
            <a:ext cx="5582832" cy="265020"/>
          </a:xfrm>
          <a:prstGeom prst="rect">
            <a:avLst/>
          </a:prstGeom>
        </p:spPr>
        <p:txBody>
          <a:bodyPr vert="horz" lIns="91440" tIns="45720" rIns="91440" bIns="45720" rtlCol="0" anchor="ctr"/>
          <a:lstStyle>
            <a:lvl1pPr algn="l">
              <a:defRPr sz="1100">
                <a:solidFill>
                  <a:schemeClr val="bg1">
                    <a:alpha val="0"/>
                  </a:schemeClr>
                </a:solidFill>
              </a:defRPr>
            </a:lvl1pPr>
          </a:lstStyle>
          <a:p>
            <a:r>
              <a:rPr lang="en-US"/>
              <a:t>azarahealthcare.com</a:t>
            </a:r>
          </a:p>
        </p:txBody>
      </p:sp>
      <p:sp>
        <p:nvSpPr>
          <p:cNvPr id="2" name="Title 1">
            <a:extLst>
              <a:ext uri="{FF2B5EF4-FFF2-40B4-BE49-F238E27FC236}">
                <a16:creationId xmlns:a16="http://schemas.microsoft.com/office/drawing/2014/main" id="{2466C4EE-9C57-574F-8B8B-BD991209143B}"/>
              </a:ext>
            </a:extLst>
          </p:cNvPr>
          <p:cNvSpPr>
            <a:spLocks noGrp="1"/>
          </p:cNvSpPr>
          <p:nvPr>
            <p:ph type="title"/>
          </p:nvPr>
        </p:nvSpPr>
        <p:spPr>
          <a:xfrm>
            <a:off x="1620432" y="2084272"/>
            <a:ext cx="9144000" cy="629007"/>
          </a:xfrm>
        </p:spPr>
        <p:txBody>
          <a:bodyPr/>
          <a:lstStyle>
            <a:lvl1pPr algn="ctr">
              <a:defRPr sz="4400"/>
            </a:lvl1pPr>
          </a:lstStyle>
          <a:p>
            <a:r>
              <a:rPr lang="en-US"/>
              <a:t>Click to edit Master title style</a:t>
            </a:r>
          </a:p>
        </p:txBody>
      </p:sp>
    </p:spTree>
    <p:extLst>
      <p:ext uri="{BB962C8B-B14F-4D97-AF65-F5344CB8AC3E}">
        <p14:creationId xmlns:p14="http://schemas.microsoft.com/office/powerpoint/2010/main" val="1095722560"/>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Transi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9646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3576193"/>
            <a:ext cx="10515600" cy="1500187"/>
          </a:xfrm>
        </p:spPr>
        <p:txBody>
          <a:bodyPr>
            <a:noAutofit/>
          </a:bodyPr>
          <a:lstStyle>
            <a:lvl1pPr marL="0" indent="0">
              <a:buNone/>
              <a:defRPr sz="24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7" name="Slide Number Placeholder 4">
            <a:extLst>
              <a:ext uri="{FF2B5EF4-FFF2-40B4-BE49-F238E27FC236}">
                <a16:creationId xmlns:a16="http://schemas.microsoft.com/office/drawing/2014/main" id="{D3907EC8-CCCB-2F40-859D-8E237AE8BC4A}"/>
              </a:ext>
            </a:extLst>
          </p:cNvPr>
          <p:cNvSpPr>
            <a:spLocks noGrp="1"/>
          </p:cNvSpPr>
          <p:nvPr>
            <p:ph type="sldNum" sz="quarter" idx="4"/>
          </p:nvPr>
        </p:nvSpPr>
        <p:spPr>
          <a:xfrm>
            <a:off x="11503152" y="6409944"/>
            <a:ext cx="469557" cy="273088"/>
          </a:xfrm>
          <a:prstGeom prst="rect">
            <a:avLst/>
          </a:prstGeom>
        </p:spPr>
        <p:txBody>
          <a:bodyPr vert="horz" lIns="91440" tIns="45720" rIns="91440" bIns="45720" rtlCol="0" anchor="ctr"/>
          <a:lstStyle>
            <a:lvl1pPr algn="ctr">
              <a:defRPr sz="1100">
                <a:solidFill>
                  <a:schemeClr val="bg1">
                    <a:alpha val="0"/>
                  </a:schemeClr>
                </a:solidFill>
              </a:defRPr>
            </a:lvl1pPr>
          </a:lstStyle>
          <a:p>
            <a:fld id="{4755BDFB-4C68-5F4C-ABA9-59E137D488F9}" type="slidenum">
              <a:rPr lang="en-US" smtClean="0"/>
              <a:pPr/>
              <a:t>‹#›</a:t>
            </a:fld>
            <a:endParaRPr lang="en-US"/>
          </a:p>
        </p:txBody>
      </p:sp>
      <p:sp>
        <p:nvSpPr>
          <p:cNvPr id="8" name="Footer Placeholder 5">
            <a:extLst>
              <a:ext uri="{FF2B5EF4-FFF2-40B4-BE49-F238E27FC236}">
                <a16:creationId xmlns:a16="http://schemas.microsoft.com/office/drawing/2014/main" id="{05B96EDC-D198-4149-AA79-0C62C891FED3}"/>
              </a:ext>
            </a:extLst>
          </p:cNvPr>
          <p:cNvSpPr>
            <a:spLocks noGrp="1"/>
          </p:cNvSpPr>
          <p:nvPr>
            <p:ph type="ftr" sz="quarter" idx="3"/>
          </p:nvPr>
        </p:nvSpPr>
        <p:spPr>
          <a:xfrm>
            <a:off x="914400" y="6421171"/>
            <a:ext cx="5582832" cy="265020"/>
          </a:xfrm>
          <a:prstGeom prst="rect">
            <a:avLst/>
          </a:prstGeom>
        </p:spPr>
        <p:txBody>
          <a:bodyPr vert="horz" lIns="91440" tIns="45720" rIns="91440" bIns="45720" rtlCol="0" anchor="ctr"/>
          <a:lstStyle>
            <a:lvl1pPr algn="l">
              <a:defRPr sz="1100">
                <a:solidFill>
                  <a:schemeClr val="bg1">
                    <a:alpha val="0"/>
                  </a:schemeClr>
                </a:solidFill>
              </a:defRPr>
            </a:lvl1pPr>
          </a:lstStyle>
          <a:p>
            <a:r>
              <a:rPr lang="en-US"/>
              <a:t>azarahealthcare.com</a:t>
            </a:r>
          </a:p>
        </p:txBody>
      </p:sp>
    </p:spTree>
    <p:extLst>
      <p:ext uri="{BB962C8B-B14F-4D97-AF65-F5344CB8AC3E}">
        <p14:creationId xmlns:p14="http://schemas.microsoft.com/office/powerpoint/2010/main" val="13693502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2"/>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no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8" name="Slide Number Placeholder 4">
            <a:extLst>
              <a:ext uri="{FF2B5EF4-FFF2-40B4-BE49-F238E27FC236}">
                <a16:creationId xmlns:a16="http://schemas.microsoft.com/office/drawing/2014/main" id="{EF73B226-122D-6544-8511-DE57149052D3}"/>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9" name="Footer Placeholder 5">
            <a:extLst>
              <a:ext uri="{FF2B5EF4-FFF2-40B4-BE49-F238E27FC236}">
                <a16:creationId xmlns:a16="http://schemas.microsoft.com/office/drawing/2014/main" id="{669A8741-B315-6E48-9C6A-3B4A86F232B6}"/>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a:t>azarahealthcare.com</a:t>
            </a:r>
          </a:p>
        </p:txBody>
      </p:sp>
    </p:spTree>
    <p:extLst>
      <p:ext uri="{BB962C8B-B14F-4D97-AF65-F5344CB8AC3E}">
        <p14:creationId xmlns:p14="http://schemas.microsoft.com/office/powerpoint/2010/main" val="16578383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47472" y="256032"/>
            <a:ext cx="9180841" cy="629007"/>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347472" y="1435608"/>
            <a:ext cx="5586984" cy="4810209"/>
          </a:xfrm>
        </p:spPr>
        <p:txBody>
          <a:bodyPr/>
          <a:lstStyle>
            <a:lvl1pPr>
              <a:spcBef>
                <a:spcPts val="800"/>
              </a:spcBef>
              <a:defRPr sz="2800">
                <a:solidFill>
                  <a:schemeClr val="tx1"/>
                </a:solidFill>
              </a:defRPr>
            </a:lvl1pPr>
            <a:lvl2pPr>
              <a:defRPr sz="2400">
                <a:solidFill>
                  <a:schemeClr val="tx1"/>
                </a:solidFill>
              </a:defRPr>
            </a:lvl2pPr>
            <a:lvl3pPr>
              <a:defRPr sz="2200">
                <a:solidFill>
                  <a:schemeClr val="tx1"/>
                </a:solidFill>
              </a:defRPr>
            </a:lvl3pPr>
            <a:lvl4pPr>
              <a:defRPr sz="20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2424" y="1435608"/>
            <a:ext cx="5586984" cy="4810209"/>
          </a:xfrm>
        </p:spPr>
        <p:txBody>
          <a:bodyPr/>
          <a:lstStyle>
            <a:lvl1pPr>
              <a:spcBef>
                <a:spcPts val="800"/>
              </a:spcBef>
              <a:defRPr sz="2800">
                <a:solidFill>
                  <a:schemeClr val="tx1"/>
                </a:solidFill>
              </a:defRPr>
            </a:lvl1pPr>
            <a:lvl2pPr>
              <a:defRPr sz="2400">
                <a:solidFill>
                  <a:schemeClr val="tx1"/>
                </a:solidFill>
              </a:defRPr>
            </a:lvl2pPr>
            <a:lvl3pPr>
              <a:defRPr sz="2200">
                <a:solidFill>
                  <a:schemeClr val="tx1"/>
                </a:solidFill>
              </a:defRPr>
            </a:lvl3pPr>
            <a:lvl4pPr>
              <a:defRPr sz="20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a:extLst>
              <a:ext uri="{FF2B5EF4-FFF2-40B4-BE49-F238E27FC236}">
                <a16:creationId xmlns:a16="http://schemas.microsoft.com/office/drawing/2014/main" id="{AED9A920-C44A-2E4B-96A4-9762953A5511}"/>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10" name="Footer Placeholder 5">
            <a:extLst>
              <a:ext uri="{FF2B5EF4-FFF2-40B4-BE49-F238E27FC236}">
                <a16:creationId xmlns:a16="http://schemas.microsoft.com/office/drawing/2014/main" id="{B41CC463-06C2-B546-96E8-0F911AC1861E}"/>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a:t>azarahealthcare.com</a:t>
            </a:r>
          </a:p>
        </p:txBody>
      </p:sp>
    </p:spTree>
    <p:extLst>
      <p:ext uri="{BB962C8B-B14F-4D97-AF65-F5344CB8AC3E}">
        <p14:creationId xmlns:p14="http://schemas.microsoft.com/office/powerpoint/2010/main" val="3061951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7471" y="256032"/>
            <a:ext cx="9180841" cy="629007"/>
          </a:xfrm>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347472" y="1298448"/>
            <a:ext cx="5660136" cy="639762"/>
          </a:xfrm>
        </p:spPr>
        <p:txBody>
          <a:bodyPr anchor="b"/>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47472" y="1938210"/>
            <a:ext cx="5660136" cy="4276610"/>
          </a:xfrm>
        </p:spPr>
        <p:txBody>
          <a:bodyPr/>
          <a:lstStyle>
            <a:lvl1pPr>
              <a:defRPr sz="2800">
                <a:solidFill>
                  <a:schemeClr val="tx1"/>
                </a:solidFill>
              </a:defRPr>
            </a:lvl1pPr>
            <a:lvl2pPr>
              <a:defRPr sz="2400">
                <a:solidFill>
                  <a:schemeClr val="tx1"/>
                </a:solidFill>
              </a:defRPr>
            </a:lvl2pPr>
            <a:lvl3pPr>
              <a:defRPr sz="2200">
                <a:solidFill>
                  <a:schemeClr val="tx1"/>
                </a:solidFill>
              </a:defRPr>
            </a:lvl3pPr>
            <a:lvl4pPr>
              <a:defRPr sz="2000">
                <a:solidFill>
                  <a:schemeClr val="tx1"/>
                </a:solidFill>
              </a:defRPr>
            </a:lvl4pPr>
            <a:lvl5pPr>
              <a:defRPr sz="18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27657" y="1298448"/>
            <a:ext cx="5660136" cy="639762"/>
          </a:xfrm>
        </p:spPr>
        <p:txBody>
          <a:bodyPr anchor="b"/>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27657" y="1938210"/>
            <a:ext cx="5660136" cy="4276610"/>
          </a:xfrm>
        </p:spPr>
        <p:txBody>
          <a:bodyPr/>
          <a:lstStyle>
            <a:lvl1pPr>
              <a:defRPr sz="2800">
                <a:solidFill>
                  <a:schemeClr val="tx1"/>
                </a:solidFill>
              </a:defRPr>
            </a:lvl1pPr>
            <a:lvl2pPr>
              <a:defRPr sz="2400">
                <a:solidFill>
                  <a:schemeClr val="tx1"/>
                </a:solidFill>
              </a:defRPr>
            </a:lvl2pPr>
            <a:lvl3pPr>
              <a:defRPr sz="2200">
                <a:solidFill>
                  <a:schemeClr val="tx1"/>
                </a:solidFill>
              </a:defRPr>
            </a:lvl3pPr>
            <a:lvl4pPr>
              <a:defRPr sz="2000">
                <a:solidFill>
                  <a:schemeClr val="tx1"/>
                </a:solidFill>
              </a:defRPr>
            </a:lvl4pPr>
            <a:lvl5pPr>
              <a:defRPr sz="18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A449A47F-36E0-0C4E-A941-7F776870CCB6}"/>
              </a:ext>
            </a:extLst>
          </p:cNvPr>
          <p:cNvSpPr>
            <a:spLocks noGrp="1"/>
          </p:cNvSpPr>
          <p:nvPr>
            <p:ph type="sldNum" sz="quarter" idx="10"/>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11" name="Footer Placeholder 5">
            <a:extLst>
              <a:ext uri="{FF2B5EF4-FFF2-40B4-BE49-F238E27FC236}">
                <a16:creationId xmlns:a16="http://schemas.microsoft.com/office/drawing/2014/main" id="{12BAFE4D-0083-6A40-BBB2-FAC7086E5160}"/>
              </a:ext>
            </a:extLst>
          </p:cNvPr>
          <p:cNvSpPr>
            <a:spLocks noGrp="1"/>
          </p:cNvSpPr>
          <p:nvPr>
            <p:ph type="ftr" sz="quarter" idx="11"/>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a:t>azarahealthcare.com</a:t>
            </a:r>
          </a:p>
        </p:txBody>
      </p:sp>
    </p:spTree>
    <p:extLst>
      <p:ext uri="{BB962C8B-B14F-4D97-AF65-F5344CB8AC3E}">
        <p14:creationId xmlns:p14="http://schemas.microsoft.com/office/powerpoint/2010/main" val="2000729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7472" y="256032"/>
            <a:ext cx="9144000" cy="629007"/>
          </a:xfrm>
        </p:spPr>
        <p:txBody>
          <a:bodyPr/>
          <a:lstStyle>
            <a:lvl1pPr>
              <a:defRPr>
                <a:solidFill>
                  <a:schemeClr val="tx2"/>
                </a:solidFill>
              </a:defRPr>
            </a:lvl1pPr>
          </a:lstStyle>
          <a:p>
            <a:r>
              <a:rPr lang="en-US"/>
              <a:t>Click to edit Master title style</a:t>
            </a:r>
          </a:p>
        </p:txBody>
      </p:sp>
      <p:sp>
        <p:nvSpPr>
          <p:cNvPr id="7" name="Slide Number Placeholder 4">
            <a:extLst>
              <a:ext uri="{FF2B5EF4-FFF2-40B4-BE49-F238E27FC236}">
                <a16:creationId xmlns:a16="http://schemas.microsoft.com/office/drawing/2014/main" id="{CE6E2088-2408-8444-ACC3-1E2826C92544}"/>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8" name="Footer Placeholder 5">
            <a:extLst>
              <a:ext uri="{FF2B5EF4-FFF2-40B4-BE49-F238E27FC236}">
                <a16:creationId xmlns:a16="http://schemas.microsoft.com/office/drawing/2014/main" id="{8D5D0D36-E937-C74E-9691-484BF06A1152}"/>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a:t>azarahealthcare.com</a:t>
            </a:r>
          </a:p>
        </p:txBody>
      </p:sp>
    </p:spTree>
    <p:extLst>
      <p:ext uri="{BB962C8B-B14F-4D97-AF65-F5344CB8AC3E}">
        <p14:creationId xmlns:p14="http://schemas.microsoft.com/office/powerpoint/2010/main" val="1722436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 No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AB165D-F76F-6A41-B7E1-6136AA823BC4}"/>
              </a:ext>
            </a:extLst>
          </p:cNvPr>
          <p:cNvSpPr/>
          <p:nvPr userDrawn="1"/>
        </p:nvSpPr>
        <p:spPr>
          <a:xfrm>
            <a:off x="9424088" y="1"/>
            <a:ext cx="2767913" cy="14457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p:nvSpPr>
        <p:spPr>
          <a:xfrm>
            <a:off x="9424088" y="1"/>
            <a:ext cx="2767913" cy="14457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347472" y="256032"/>
            <a:ext cx="11164824" cy="629007"/>
          </a:xfrm>
        </p:spPr>
        <p:txBody>
          <a:bodyPr/>
          <a:lstStyle>
            <a:lvl1pPr>
              <a:defRPr>
                <a:solidFill>
                  <a:schemeClr val="tx2"/>
                </a:solidFill>
              </a:defRPr>
            </a:lvl1pPr>
          </a:lstStyle>
          <a:p>
            <a:r>
              <a:rPr lang="en-US"/>
              <a:t>Click to edit Master title style</a:t>
            </a:r>
          </a:p>
        </p:txBody>
      </p:sp>
      <p:sp>
        <p:nvSpPr>
          <p:cNvPr id="7" name="Slide Number Placeholder 4">
            <a:extLst>
              <a:ext uri="{FF2B5EF4-FFF2-40B4-BE49-F238E27FC236}">
                <a16:creationId xmlns:a16="http://schemas.microsoft.com/office/drawing/2014/main" id="{FF2E8EE1-A9F7-D943-B7B0-39A0CB64247E}"/>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10" name="Footer Placeholder 5">
            <a:extLst>
              <a:ext uri="{FF2B5EF4-FFF2-40B4-BE49-F238E27FC236}">
                <a16:creationId xmlns:a16="http://schemas.microsoft.com/office/drawing/2014/main" id="{76CE44CB-7BC2-624C-8D8D-1C8F9ACD7000}"/>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a:t>azarahealthcare.com</a:t>
            </a:r>
          </a:p>
        </p:txBody>
      </p:sp>
    </p:spTree>
    <p:extLst>
      <p:ext uri="{BB962C8B-B14F-4D97-AF65-F5344CB8AC3E}">
        <p14:creationId xmlns:p14="http://schemas.microsoft.com/office/powerpoint/2010/main" val="918343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47472" y="256032"/>
            <a:ext cx="9144000" cy="629007"/>
          </a:xfrm>
        </p:spPr>
        <p:txBody>
          <a:bodyPr/>
          <a:lstStyle>
            <a:lvl1pPr>
              <a:defRPr>
                <a:solidFill>
                  <a:schemeClr val="tx2"/>
                </a:solidFill>
              </a:defRPr>
            </a:lvl1pPr>
          </a:lstStyle>
          <a:p>
            <a:r>
              <a:rPr lang="en-US"/>
              <a:t>Click to edit Master title style</a:t>
            </a:r>
          </a:p>
        </p:txBody>
      </p:sp>
      <p:sp>
        <p:nvSpPr>
          <p:cNvPr id="7" name="Slide Number Placeholder 4">
            <a:extLst>
              <a:ext uri="{FF2B5EF4-FFF2-40B4-BE49-F238E27FC236}">
                <a16:creationId xmlns:a16="http://schemas.microsoft.com/office/drawing/2014/main" id="{CE6E2088-2408-8444-ACC3-1E2826C92544}"/>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8" name="Footer Placeholder 5">
            <a:extLst>
              <a:ext uri="{FF2B5EF4-FFF2-40B4-BE49-F238E27FC236}">
                <a16:creationId xmlns:a16="http://schemas.microsoft.com/office/drawing/2014/main" id="{8D5D0D36-E937-C74E-9691-484BF06A1152}"/>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a:t>azarahealthcare.com</a:t>
            </a:r>
          </a:p>
        </p:txBody>
      </p:sp>
      <p:sp>
        <p:nvSpPr>
          <p:cNvPr id="9" name="Text Placeholder 11">
            <a:extLst>
              <a:ext uri="{FF2B5EF4-FFF2-40B4-BE49-F238E27FC236}">
                <a16:creationId xmlns:a16="http://schemas.microsoft.com/office/drawing/2014/main" id="{14C32FEA-7D48-5C48-BC06-E5FE9D2AE354}"/>
              </a:ext>
            </a:extLst>
          </p:cNvPr>
          <p:cNvSpPr>
            <a:spLocks noGrp="1"/>
          </p:cNvSpPr>
          <p:nvPr>
            <p:ph type="body" sz="quarter" idx="11"/>
          </p:nvPr>
        </p:nvSpPr>
        <p:spPr>
          <a:xfrm>
            <a:off x="1035729" y="4472728"/>
            <a:ext cx="10120542" cy="543156"/>
          </a:xfrm>
        </p:spPr>
        <p:txBody>
          <a:bodyPr>
            <a:noAutofit/>
          </a:bodyPr>
          <a:lstStyle>
            <a:lvl1pPr marL="0" indent="0" algn="ctr">
              <a:buNone/>
              <a:defRPr sz="2400" i="1"/>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6" name="Text Placeholder 9">
            <a:extLst>
              <a:ext uri="{FF2B5EF4-FFF2-40B4-BE49-F238E27FC236}">
                <a16:creationId xmlns:a16="http://schemas.microsoft.com/office/drawing/2014/main" id="{DC62E9FA-D776-714C-ACB5-2C06472DC928}"/>
              </a:ext>
            </a:extLst>
          </p:cNvPr>
          <p:cNvSpPr>
            <a:spLocks noGrp="1"/>
          </p:cNvSpPr>
          <p:nvPr>
            <p:ph type="body" sz="quarter" idx="10"/>
          </p:nvPr>
        </p:nvSpPr>
        <p:spPr>
          <a:xfrm>
            <a:off x="1035728" y="2513075"/>
            <a:ext cx="10120543" cy="1722410"/>
          </a:xfrm>
        </p:spPr>
        <p:txBody>
          <a:bodyPr>
            <a:noAutofit/>
          </a:bodyPr>
          <a:lstStyle>
            <a:lvl1pPr marL="0" indent="0" algn="ctr">
              <a:buNone/>
              <a:defRPr sz="400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14812535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Confidenti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184366" y="1366610"/>
            <a:ext cx="9840687" cy="629007"/>
          </a:xfrm>
        </p:spPr>
        <p:txBody>
          <a:bodyPr/>
          <a:lstStyle>
            <a:lvl1pPr algn="ctr">
              <a:defRPr>
                <a:solidFill>
                  <a:schemeClr val="tx2"/>
                </a:solidFill>
              </a:defRPr>
            </a:lvl1pPr>
          </a:lstStyle>
          <a:p>
            <a:r>
              <a:rPr lang="en-US"/>
              <a:t>Click to edit Master title style</a:t>
            </a:r>
          </a:p>
        </p:txBody>
      </p:sp>
      <p:sp>
        <p:nvSpPr>
          <p:cNvPr id="9" name="Text Placeholder 8"/>
          <p:cNvSpPr>
            <a:spLocks noGrp="1"/>
          </p:cNvSpPr>
          <p:nvPr>
            <p:ph type="body" sz="quarter" idx="10"/>
          </p:nvPr>
        </p:nvSpPr>
        <p:spPr>
          <a:xfrm>
            <a:off x="1184365" y="2237778"/>
            <a:ext cx="9840687" cy="2154872"/>
          </a:xfrm>
        </p:spPr>
        <p:txBody>
          <a:bodyPr>
            <a:noAutofit/>
          </a:bodyPr>
          <a:lstStyle>
            <a:lvl1pPr marL="0" indent="0" algn="ctr">
              <a:buNone/>
              <a:defRPr sz="28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7" name="Slide Number Placeholder 4">
            <a:extLst>
              <a:ext uri="{FF2B5EF4-FFF2-40B4-BE49-F238E27FC236}">
                <a16:creationId xmlns:a16="http://schemas.microsoft.com/office/drawing/2014/main" id="{3FD31771-D9A6-C346-AC44-8A37D39CD15D}"/>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alpha val="0"/>
                  </a:schemeClr>
                </a:solidFill>
              </a:defRPr>
            </a:lvl1pPr>
          </a:lstStyle>
          <a:p>
            <a:fld id="{4755BDFB-4C68-5F4C-ABA9-59E137D488F9}" type="slidenum">
              <a:rPr lang="en-US" smtClean="0"/>
              <a:pPr/>
              <a:t>‹#›</a:t>
            </a:fld>
            <a:endParaRPr lang="en-US"/>
          </a:p>
        </p:txBody>
      </p:sp>
      <p:sp>
        <p:nvSpPr>
          <p:cNvPr id="8" name="Footer Placeholder 5">
            <a:extLst>
              <a:ext uri="{FF2B5EF4-FFF2-40B4-BE49-F238E27FC236}">
                <a16:creationId xmlns:a16="http://schemas.microsoft.com/office/drawing/2014/main" id="{87DD385E-A6BE-4745-815E-EBBC58DA9E5C}"/>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alpha val="0"/>
                  </a:schemeClr>
                </a:solidFill>
              </a:defRPr>
            </a:lvl1pPr>
          </a:lstStyle>
          <a:p>
            <a:r>
              <a:rPr lang="en-US"/>
              <a:t>azarahealthcare.com</a:t>
            </a:r>
          </a:p>
        </p:txBody>
      </p:sp>
    </p:spTree>
    <p:extLst>
      <p:ext uri="{BB962C8B-B14F-4D97-AF65-F5344CB8AC3E}">
        <p14:creationId xmlns:p14="http://schemas.microsoft.com/office/powerpoint/2010/main" val="3061237251"/>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Slide Number Placeholder 4">
            <a:extLst>
              <a:ext uri="{FF2B5EF4-FFF2-40B4-BE49-F238E27FC236}">
                <a16:creationId xmlns:a16="http://schemas.microsoft.com/office/drawing/2014/main" id="{E0596EAC-3C03-144A-8E40-454C5EAA3566}"/>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alpha val="0"/>
                  </a:schemeClr>
                </a:solidFill>
              </a:defRPr>
            </a:lvl1pPr>
          </a:lstStyle>
          <a:p>
            <a:fld id="{4755BDFB-4C68-5F4C-ABA9-59E137D488F9}" type="slidenum">
              <a:rPr lang="en-US" smtClean="0"/>
              <a:pPr/>
              <a:t>‹#›</a:t>
            </a:fld>
            <a:endParaRPr lang="en-US"/>
          </a:p>
        </p:txBody>
      </p:sp>
      <p:sp>
        <p:nvSpPr>
          <p:cNvPr id="7" name="Footer Placeholder 5">
            <a:extLst>
              <a:ext uri="{FF2B5EF4-FFF2-40B4-BE49-F238E27FC236}">
                <a16:creationId xmlns:a16="http://schemas.microsoft.com/office/drawing/2014/main" id="{61E77A4D-2A4B-A94C-945C-CFA996D0C5B7}"/>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000">
                <a:solidFill>
                  <a:schemeClr val="bg1">
                    <a:alpha val="0"/>
                  </a:schemeClr>
                </a:solidFill>
              </a:defRPr>
            </a:lvl1pPr>
          </a:lstStyle>
          <a:p>
            <a:r>
              <a:rPr lang="en-US"/>
              <a:t>azarahealthcare.com</a:t>
            </a:r>
          </a:p>
        </p:txBody>
      </p:sp>
      <p:sp>
        <p:nvSpPr>
          <p:cNvPr id="5" name="Rectangle 4">
            <a:extLst>
              <a:ext uri="{FF2B5EF4-FFF2-40B4-BE49-F238E27FC236}">
                <a16:creationId xmlns:a16="http://schemas.microsoft.com/office/drawing/2014/main" id="{C42AFF23-AB21-EB4A-AC83-703F15978E4C}"/>
              </a:ext>
            </a:extLst>
          </p:cNvPr>
          <p:cNvSpPr/>
          <p:nvPr userDrawn="1"/>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Slide Number Placeholder 4">
            <a:extLst>
              <a:ext uri="{FF2B5EF4-FFF2-40B4-BE49-F238E27FC236}">
                <a16:creationId xmlns:a16="http://schemas.microsoft.com/office/drawing/2014/main" id="{59A36147-C095-4F49-8661-C78EDE60F511}"/>
              </a:ext>
            </a:extLst>
          </p:cNvPr>
          <p:cNvSpPr txBox="1">
            <a:spLocks/>
          </p:cNvSpPr>
          <p:nvPr userDrawn="1"/>
        </p:nvSpPr>
        <p:spPr>
          <a:xfrm>
            <a:off x="11503152" y="6409944"/>
            <a:ext cx="469557" cy="273088"/>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alpha val="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755BDFB-4C68-5F4C-ABA9-59E137D488F9}" type="slidenum">
              <a:rPr lang="en-US" smtClean="0"/>
              <a:pPr/>
              <a:t>‹#›</a:t>
            </a:fld>
            <a:endParaRPr lang="en-US"/>
          </a:p>
        </p:txBody>
      </p:sp>
      <p:sp>
        <p:nvSpPr>
          <p:cNvPr id="9" name="Footer Placeholder 5">
            <a:extLst>
              <a:ext uri="{FF2B5EF4-FFF2-40B4-BE49-F238E27FC236}">
                <a16:creationId xmlns:a16="http://schemas.microsoft.com/office/drawing/2014/main" id="{449187BF-DC67-8448-8817-54693AFE6EA6}"/>
              </a:ext>
            </a:extLst>
          </p:cNvPr>
          <p:cNvSpPr txBox="1">
            <a:spLocks/>
          </p:cNvSpPr>
          <p:nvPr userDrawn="1"/>
        </p:nvSpPr>
        <p:spPr>
          <a:xfrm>
            <a:off x="609600" y="6421171"/>
            <a:ext cx="5582832" cy="265020"/>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bg1">
                    <a:alpha val="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azarahealthcare.com</a:t>
            </a:r>
          </a:p>
        </p:txBody>
      </p:sp>
    </p:spTree>
    <p:extLst>
      <p:ext uri="{BB962C8B-B14F-4D97-AF65-F5344CB8AC3E}">
        <p14:creationId xmlns:p14="http://schemas.microsoft.com/office/powerpoint/2010/main" val="23739363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173377"/>
            <a:ext cx="4011084" cy="1162050"/>
          </a:xfrm>
        </p:spPr>
        <p:txBody>
          <a:bodyPr anchor="b"/>
          <a:lstStyle>
            <a:lvl1pPr algn="l">
              <a:defRPr sz="2600" b="1">
                <a:solidFill>
                  <a:schemeClr val="tx2"/>
                </a:solidFill>
              </a:defRPr>
            </a:lvl1pPr>
          </a:lstStyle>
          <a:p>
            <a:r>
              <a:rPr lang="en-US"/>
              <a:t>Click to edit Master title style</a:t>
            </a:r>
          </a:p>
        </p:txBody>
      </p:sp>
      <p:sp>
        <p:nvSpPr>
          <p:cNvPr id="3" name="Content Placeholder 2"/>
          <p:cNvSpPr>
            <a:spLocks noGrp="1"/>
          </p:cNvSpPr>
          <p:nvPr>
            <p:ph idx="1"/>
          </p:nvPr>
        </p:nvSpPr>
        <p:spPr>
          <a:xfrm>
            <a:off x="4766733" y="1173377"/>
            <a:ext cx="6815667" cy="4952786"/>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2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2335427"/>
            <a:ext cx="4011084" cy="3790736"/>
          </a:xfrm>
        </p:spPr>
        <p:txBody>
          <a:bodyPr/>
          <a:lstStyle>
            <a:lvl1pPr marL="0" indent="0">
              <a:buNone/>
              <a:defRPr sz="22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Slide Number Placeholder 4">
            <a:extLst>
              <a:ext uri="{FF2B5EF4-FFF2-40B4-BE49-F238E27FC236}">
                <a16:creationId xmlns:a16="http://schemas.microsoft.com/office/drawing/2014/main" id="{7F8A23D6-1117-EF4E-8200-2B61F6AE7EB8}"/>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10" name="Footer Placeholder 5">
            <a:extLst>
              <a:ext uri="{FF2B5EF4-FFF2-40B4-BE49-F238E27FC236}">
                <a16:creationId xmlns:a16="http://schemas.microsoft.com/office/drawing/2014/main" id="{30B32B61-0BA1-BF40-8AC3-5DEDC1C189E9}"/>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a:t>azarahealthcare.com</a:t>
            </a:r>
          </a:p>
        </p:txBody>
      </p:sp>
    </p:spTree>
    <p:extLst>
      <p:ext uri="{BB962C8B-B14F-4D97-AF65-F5344CB8AC3E}">
        <p14:creationId xmlns:p14="http://schemas.microsoft.com/office/powerpoint/2010/main" val="14679012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30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2389717" y="1235676"/>
            <a:ext cx="7315200" cy="3491899"/>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26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Slide Number Placeholder 4">
            <a:extLst>
              <a:ext uri="{FF2B5EF4-FFF2-40B4-BE49-F238E27FC236}">
                <a16:creationId xmlns:a16="http://schemas.microsoft.com/office/drawing/2014/main" id="{9AE01DAA-C35F-324D-936F-15C4F3324253}"/>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10" name="Footer Placeholder 5">
            <a:extLst>
              <a:ext uri="{FF2B5EF4-FFF2-40B4-BE49-F238E27FC236}">
                <a16:creationId xmlns:a16="http://schemas.microsoft.com/office/drawing/2014/main" id="{EC1564C5-DFEB-2345-B67B-A520A6B3A053}"/>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a:t>azarahealthcare.com</a:t>
            </a:r>
          </a:p>
        </p:txBody>
      </p:sp>
    </p:spTree>
    <p:extLst>
      <p:ext uri="{BB962C8B-B14F-4D97-AF65-F5344CB8AC3E}">
        <p14:creationId xmlns:p14="http://schemas.microsoft.com/office/powerpoint/2010/main" val="3971028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ransition Slide w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 y="790833"/>
            <a:ext cx="12192001" cy="296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1E179139-3C05-674F-A3C1-DBF525548ED1}"/>
              </a:ext>
            </a:extLst>
          </p:cNvPr>
          <p:cNvSpPr>
            <a:spLocks noGrp="1"/>
          </p:cNvSpPr>
          <p:nvPr>
            <p:ph type="title"/>
          </p:nvPr>
        </p:nvSpPr>
        <p:spPr>
          <a:xfrm>
            <a:off x="831851" y="696468"/>
            <a:ext cx="10515600" cy="2852737"/>
          </a:xfrm>
        </p:spPr>
        <p:txBody>
          <a:bodyPr anchor="b"/>
          <a:lstStyle>
            <a:lvl1pPr>
              <a:defRPr sz="4500"/>
            </a:lvl1pPr>
          </a:lstStyle>
          <a:p>
            <a:r>
              <a:rPr lang="en-US"/>
              <a:t>Click to edit Master title style</a:t>
            </a:r>
          </a:p>
        </p:txBody>
      </p:sp>
      <p:sp>
        <p:nvSpPr>
          <p:cNvPr id="11" name="Text Placeholder 2">
            <a:extLst>
              <a:ext uri="{FF2B5EF4-FFF2-40B4-BE49-F238E27FC236}">
                <a16:creationId xmlns:a16="http://schemas.microsoft.com/office/drawing/2014/main" id="{13DD6E64-891F-DF4A-AD61-0070F264E535}"/>
              </a:ext>
            </a:extLst>
          </p:cNvPr>
          <p:cNvSpPr>
            <a:spLocks noGrp="1"/>
          </p:cNvSpPr>
          <p:nvPr>
            <p:ph type="body" idx="1"/>
          </p:nvPr>
        </p:nvSpPr>
        <p:spPr>
          <a:xfrm>
            <a:off x="831851" y="3576193"/>
            <a:ext cx="10515600" cy="1500187"/>
          </a:xfrm>
        </p:spPr>
        <p:txBody>
          <a:bodyPr>
            <a:noAutofit/>
          </a:bodyPr>
          <a:lstStyle>
            <a:lvl1pPr marL="0" indent="0">
              <a:buNone/>
              <a:defRPr sz="24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12" name="Slide Number Placeholder 4">
            <a:extLst>
              <a:ext uri="{FF2B5EF4-FFF2-40B4-BE49-F238E27FC236}">
                <a16:creationId xmlns:a16="http://schemas.microsoft.com/office/drawing/2014/main" id="{CDB65207-59B9-7442-B51B-42C140F33713}"/>
              </a:ext>
            </a:extLst>
          </p:cNvPr>
          <p:cNvSpPr>
            <a:spLocks noGrp="1"/>
          </p:cNvSpPr>
          <p:nvPr>
            <p:ph type="sldNum" sz="quarter" idx="4"/>
          </p:nvPr>
        </p:nvSpPr>
        <p:spPr>
          <a:xfrm>
            <a:off x="11503152" y="6409944"/>
            <a:ext cx="469557" cy="273088"/>
          </a:xfrm>
          <a:prstGeom prst="rect">
            <a:avLst/>
          </a:prstGeom>
        </p:spPr>
        <p:txBody>
          <a:bodyPr vert="horz" lIns="91440" tIns="45720" rIns="91440" bIns="45720" rtlCol="0" anchor="ctr"/>
          <a:lstStyle>
            <a:lvl1pPr algn="ctr">
              <a:defRPr sz="1100">
                <a:solidFill>
                  <a:schemeClr val="bg1">
                    <a:alpha val="0"/>
                  </a:schemeClr>
                </a:solidFill>
              </a:defRPr>
            </a:lvl1pPr>
          </a:lstStyle>
          <a:p>
            <a:fld id="{4755BDFB-4C68-5F4C-ABA9-59E137D488F9}" type="slidenum">
              <a:rPr lang="en-US" smtClean="0"/>
              <a:pPr/>
              <a:t>‹#›</a:t>
            </a:fld>
            <a:endParaRPr lang="en-US"/>
          </a:p>
        </p:txBody>
      </p:sp>
      <p:sp>
        <p:nvSpPr>
          <p:cNvPr id="13" name="Footer Placeholder 5">
            <a:extLst>
              <a:ext uri="{FF2B5EF4-FFF2-40B4-BE49-F238E27FC236}">
                <a16:creationId xmlns:a16="http://schemas.microsoft.com/office/drawing/2014/main" id="{FB9B67A1-CF73-9642-8F98-56ACC984E0D4}"/>
              </a:ext>
            </a:extLst>
          </p:cNvPr>
          <p:cNvSpPr>
            <a:spLocks noGrp="1"/>
          </p:cNvSpPr>
          <p:nvPr>
            <p:ph type="ftr" sz="quarter" idx="3"/>
          </p:nvPr>
        </p:nvSpPr>
        <p:spPr>
          <a:xfrm>
            <a:off x="914400" y="6421171"/>
            <a:ext cx="5582832" cy="265020"/>
          </a:xfrm>
          <a:prstGeom prst="rect">
            <a:avLst/>
          </a:prstGeom>
        </p:spPr>
        <p:txBody>
          <a:bodyPr vert="horz" lIns="91440" tIns="45720" rIns="91440" bIns="45720" rtlCol="0" anchor="ctr"/>
          <a:lstStyle>
            <a:lvl1pPr algn="l">
              <a:defRPr sz="1100">
                <a:solidFill>
                  <a:schemeClr val="bg1">
                    <a:alpha val="0"/>
                  </a:schemeClr>
                </a:solidFill>
              </a:defRPr>
            </a:lvl1pPr>
          </a:lstStyle>
          <a:p>
            <a:r>
              <a:rPr lang="en-US"/>
              <a:t>azarahealthcare.com</a:t>
            </a:r>
          </a:p>
        </p:txBody>
      </p:sp>
    </p:spTree>
    <p:extLst>
      <p:ext uri="{BB962C8B-B14F-4D97-AF65-F5344CB8AC3E}">
        <p14:creationId xmlns:p14="http://schemas.microsoft.com/office/powerpoint/2010/main" val="3387625817"/>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887378"/>
            <a:ext cx="12192000" cy="1026255"/>
          </a:xfrm>
        </p:spPr>
        <p:txBody>
          <a:bodyPr anchor="b">
            <a:normAutofit/>
          </a:bodyPr>
          <a:lstStyle>
            <a:lvl1pPr algn="ctr">
              <a:defRPr sz="4000">
                <a:solidFill>
                  <a:schemeClr val="tx2"/>
                </a:solidFill>
                <a:latin typeface="+mj-lt"/>
                <a:ea typeface="Arial" charset="0"/>
                <a:cs typeface="Arial" charset="0"/>
              </a:defRPr>
            </a:lvl1pPr>
          </a:lstStyle>
          <a:p>
            <a:r>
              <a:rPr lang="en-US"/>
              <a:t>Click to edit Master title style</a:t>
            </a:r>
          </a:p>
        </p:txBody>
      </p:sp>
      <p:sp>
        <p:nvSpPr>
          <p:cNvPr id="3" name="Subtitle 2"/>
          <p:cNvSpPr>
            <a:spLocks noGrp="1"/>
          </p:cNvSpPr>
          <p:nvPr>
            <p:ph type="subTitle" idx="1"/>
          </p:nvPr>
        </p:nvSpPr>
        <p:spPr>
          <a:xfrm>
            <a:off x="0" y="4969650"/>
            <a:ext cx="12192000" cy="525162"/>
          </a:xfrm>
        </p:spPr>
        <p:txBody>
          <a:bodyPr>
            <a:normAutofit/>
          </a:bodyPr>
          <a:lstStyle>
            <a:lvl1pPr marL="0" indent="0" algn="ctr">
              <a:buNone/>
              <a:defRPr sz="2400">
                <a:solidFill>
                  <a:schemeClr val="tx2"/>
                </a:solidFill>
                <a:latin typeface="+mj-lt"/>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Footer Placeholder 3">
            <a:extLst>
              <a:ext uri="{FF2B5EF4-FFF2-40B4-BE49-F238E27FC236}">
                <a16:creationId xmlns:a16="http://schemas.microsoft.com/office/drawing/2014/main" id="{AE6EF492-8BC3-6D40-B0FD-AF589626787E}"/>
              </a:ext>
            </a:extLst>
          </p:cNvPr>
          <p:cNvSpPr>
            <a:spLocks noGrp="1"/>
          </p:cNvSpPr>
          <p:nvPr>
            <p:ph type="ftr" sz="quarter" idx="10"/>
          </p:nvPr>
        </p:nvSpPr>
        <p:spPr>
          <a:xfrm>
            <a:off x="420624" y="6547104"/>
            <a:ext cx="7315200" cy="292608"/>
          </a:xfrm>
          <a:prstGeom prst="rect">
            <a:avLst/>
          </a:prstGeom>
        </p:spPr>
        <p:txBody>
          <a:bodyPr/>
          <a:lstStyle>
            <a:lvl1pPr>
              <a:defRPr>
                <a:solidFill>
                  <a:schemeClr val="bg1">
                    <a:alpha val="0"/>
                  </a:schemeClr>
                </a:solidFill>
              </a:defRPr>
            </a:lvl1pPr>
          </a:lstStyle>
          <a:p>
            <a:r>
              <a:rPr lang="en-US" err="1"/>
              <a:t>azarahealthcare.com</a:t>
            </a:r>
            <a:endParaRPr lang="en-US"/>
          </a:p>
        </p:txBody>
      </p:sp>
      <p:sp>
        <p:nvSpPr>
          <p:cNvPr id="5" name="Slide Number Placeholder 4">
            <a:extLst>
              <a:ext uri="{FF2B5EF4-FFF2-40B4-BE49-F238E27FC236}">
                <a16:creationId xmlns:a16="http://schemas.microsoft.com/office/drawing/2014/main" id="{775E9E56-326E-A44E-8E0E-279926CB34DE}"/>
              </a:ext>
            </a:extLst>
          </p:cNvPr>
          <p:cNvSpPr>
            <a:spLocks noGrp="1"/>
          </p:cNvSpPr>
          <p:nvPr>
            <p:ph type="sldNum" sz="quarter" idx="11"/>
          </p:nvPr>
        </p:nvSpPr>
        <p:spPr>
          <a:xfrm>
            <a:off x="11503152" y="6547104"/>
            <a:ext cx="466344" cy="292608"/>
          </a:xfrm>
          <a:prstGeom prst="rect">
            <a:avLst/>
          </a:prstGeom>
        </p:spPr>
        <p:txBody>
          <a:bodyPr/>
          <a:lstStyle>
            <a:lvl1pPr>
              <a:defRPr>
                <a:solidFill>
                  <a:schemeClr val="bg1">
                    <a:alpha val="0"/>
                  </a:schemeClr>
                </a:solidFill>
              </a:defRPr>
            </a:lvl1pPr>
          </a:lstStyle>
          <a:p>
            <a:fld id="{E9B32E91-8933-D544-B7D5-BAFC25E00C05}" type="slidenum">
              <a:rPr lang="en-US" smtClean="0"/>
              <a:pPr/>
              <a:t>‹#›</a:t>
            </a:fld>
            <a:endParaRPr lang="en-US"/>
          </a:p>
        </p:txBody>
      </p:sp>
    </p:spTree>
    <p:extLst>
      <p:ext uri="{BB962C8B-B14F-4D97-AF65-F5344CB8AC3E}">
        <p14:creationId xmlns:p14="http://schemas.microsoft.com/office/powerpoint/2010/main" val="5321257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Content Bullet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256032"/>
            <a:ext cx="9144000" cy="741406"/>
          </a:xfrm>
        </p:spPr>
        <p:txBody>
          <a:bodyPr>
            <a:normAutofit/>
          </a:bodyPr>
          <a:lstStyle>
            <a:lvl1pPr>
              <a:defRPr sz="2800">
                <a:latin typeface="+mj-lt"/>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347472" y="1298448"/>
            <a:ext cx="11430000" cy="4800600"/>
          </a:xfrm>
        </p:spPr>
        <p:txBody>
          <a:bodyPr/>
          <a:lstStyle>
            <a:lvl1pPr marL="292100" indent="-292100">
              <a:buClr>
                <a:schemeClr val="tx2"/>
              </a:buClr>
              <a:buFont typeface="Wingdings" pitchFamily="2" charset="2"/>
              <a:buChar char="§"/>
              <a:tabLst/>
              <a:defRPr>
                <a:latin typeface="+mn-lt"/>
                <a:ea typeface="Arial" charset="0"/>
                <a:cs typeface="Arial" charset="0"/>
              </a:defRPr>
            </a:lvl1pPr>
            <a:lvl2pPr>
              <a:buClr>
                <a:schemeClr val="tx2"/>
              </a:buClr>
              <a:defRPr>
                <a:latin typeface="+mn-lt"/>
                <a:ea typeface="Arial" charset="0"/>
                <a:cs typeface="Arial" charset="0"/>
              </a:defRPr>
            </a:lvl2pPr>
            <a:lvl3pPr marL="857250" indent="-171450">
              <a:spcBef>
                <a:spcPts val="600"/>
              </a:spcBef>
              <a:buClr>
                <a:schemeClr val="tx2"/>
              </a:buClr>
              <a:buFont typeface="Wingdings" pitchFamily="2" charset="2"/>
              <a:buChar char="§"/>
              <a:defRPr>
                <a:latin typeface="+mn-lt"/>
                <a:ea typeface="Arial" charset="0"/>
                <a:cs typeface="Arial" charset="0"/>
              </a:defRPr>
            </a:lvl3pPr>
            <a:lvl4pPr>
              <a:spcBef>
                <a:spcPts val="600"/>
              </a:spcBef>
              <a:buClr>
                <a:schemeClr val="tx2"/>
              </a:buClr>
              <a:defRPr>
                <a:latin typeface="+mn-lt"/>
                <a:ea typeface="Arial" charset="0"/>
                <a:cs typeface="Arial" charset="0"/>
              </a:defRPr>
            </a:lvl4pPr>
            <a:lvl5pPr marL="1543050" indent="-171450">
              <a:spcBef>
                <a:spcPts val="600"/>
              </a:spcBef>
              <a:buClr>
                <a:schemeClr val="tx2"/>
              </a:buClr>
              <a:buFont typeface="Wingdings" pitchFamily="2" charset="2"/>
              <a:buChar char="§"/>
              <a:defRPr>
                <a:latin typeface="+mn-lt"/>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503152" y="6547104"/>
            <a:ext cx="468754" cy="295968"/>
          </a:xfrm>
          <a:prstGeom prst="rect">
            <a:avLst/>
          </a:prstGeom>
        </p:spPr>
        <p:txBody>
          <a:bodyPr/>
          <a:lstStyle/>
          <a:p>
            <a:fld id="{E9B32E91-8933-D544-B7D5-BAFC25E00C05}" type="slidenum">
              <a:rPr lang="en-US" smtClean="0"/>
              <a:pPr/>
              <a:t>‹#›</a:t>
            </a:fld>
            <a:endParaRPr lang="en-US"/>
          </a:p>
        </p:txBody>
      </p:sp>
      <p:sp>
        <p:nvSpPr>
          <p:cNvPr id="5" name="Footer Placeholder 4"/>
          <p:cNvSpPr>
            <a:spLocks noGrp="1"/>
          </p:cNvSpPr>
          <p:nvPr>
            <p:ph type="ftr" sz="quarter" idx="11"/>
          </p:nvPr>
        </p:nvSpPr>
        <p:spPr>
          <a:xfrm>
            <a:off x="347472" y="6547104"/>
            <a:ext cx="7498079" cy="292608"/>
          </a:xfrm>
          <a:prstGeom prst="rect">
            <a:avLst/>
          </a:prstGeom>
        </p:spPr>
        <p:txBody>
          <a:bodyPr anchor="ctr" anchorCtr="0"/>
          <a:lstStyle>
            <a:lvl1pPr>
              <a:defRPr sz="1100">
                <a:solidFill>
                  <a:schemeClr val="bg1"/>
                </a:solidFill>
              </a:defRPr>
            </a:lvl1pPr>
          </a:lstStyle>
          <a:p>
            <a:r>
              <a:rPr lang="en-US" err="1"/>
              <a:t>azarahealthcare.com</a:t>
            </a:r>
            <a:endParaRPr lang="en-US"/>
          </a:p>
        </p:txBody>
      </p:sp>
    </p:spTree>
    <p:extLst>
      <p:ext uri="{BB962C8B-B14F-4D97-AF65-F5344CB8AC3E}">
        <p14:creationId xmlns:p14="http://schemas.microsoft.com/office/powerpoint/2010/main" val="2365398898"/>
      </p:ext>
    </p:extLst>
  </p:cSld>
  <p:clrMapOvr>
    <a:masterClrMapping/>
  </p:clrMapOvr>
  <p:extLst>
    <p:ext uri="{DCECCB84-F9BA-43D5-87BE-67443E8EF086}">
      <p15:sldGuideLst xmlns:p15="http://schemas.microsoft.com/office/powerpoint/2012/main">
        <p15:guide id="1" orient="horz" pos="4152">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ALT Bullet List Gear 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256032"/>
            <a:ext cx="9144000" cy="741406"/>
          </a:xfrm>
        </p:spPr>
        <p:txBody>
          <a:bodyPr>
            <a:normAutofit/>
          </a:bodyPr>
          <a:lstStyle>
            <a:lvl1pPr>
              <a:defRPr sz="2800">
                <a:latin typeface="+mj-lt"/>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347472" y="1298448"/>
            <a:ext cx="11430000" cy="4800600"/>
          </a:xfrm>
        </p:spPr>
        <p:txBody>
          <a:bodyPr/>
          <a:lstStyle>
            <a:lvl1pPr marL="292100" indent="-292100">
              <a:buClr>
                <a:schemeClr val="tx2"/>
              </a:buClr>
              <a:buFont typeface="Wingdings" pitchFamily="2" charset="2"/>
              <a:buChar char="§"/>
              <a:tabLst/>
              <a:defRPr>
                <a:latin typeface="+mn-lt"/>
                <a:ea typeface="Arial" charset="0"/>
                <a:cs typeface="Arial" charset="0"/>
              </a:defRPr>
            </a:lvl1pPr>
            <a:lvl2pPr>
              <a:buClr>
                <a:schemeClr val="tx2"/>
              </a:buClr>
              <a:defRPr>
                <a:latin typeface="+mn-lt"/>
                <a:ea typeface="Arial" charset="0"/>
                <a:cs typeface="Arial" charset="0"/>
              </a:defRPr>
            </a:lvl2pPr>
            <a:lvl3pPr marL="857250" indent="-171450">
              <a:spcBef>
                <a:spcPts val="600"/>
              </a:spcBef>
              <a:buClr>
                <a:schemeClr val="tx2"/>
              </a:buClr>
              <a:buFont typeface="Wingdings" pitchFamily="2" charset="2"/>
              <a:buChar char="§"/>
              <a:defRPr>
                <a:latin typeface="+mn-lt"/>
                <a:ea typeface="Arial" charset="0"/>
                <a:cs typeface="Arial" charset="0"/>
              </a:defRPr>
            </a:lvl3pPr>
            <a:lvl4pPr>
              <a:spcBef>
                <a:spcPts val="600"/>
              </a:spcBef>
              <a:buClr>
                <a:schemeClr val="tx2"/>
              </a:buClr>
              <a:defRPr>
                <a:latin typeface="+mn-lt"/>
                <a:ea typeface="Arial" charset="0"/>
                <a:cs typeface="Arial" charset="0"/>
              </a:defRPr>
            </a:lvl4pPr>
            <a:lvl5pPr marL="1543050" indent="-171450">
              <a:spcBef>
                <a:spcPts val="600"/>
              </a:spcBef>
              <a:buClr>
                <a:schemeClr val="tx2"/>
              </a:buClr>
              <a:buFont typeface="Wingdings" pitchFamily="2" charset="2"/>
              <a:buChar char="§"/>
              <a:defRPr>
                <a:latin typeface="+mn-lt"/>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503152" y="6547104"/>
            <a:ext cx="468754" cy="295968"/>
          </a:xfrm>
          <a:prstGeom prst="rect">
            <a:avLst/>
          </a:prstGeom>
        </p:spPr>
        <p:txBody>
          <a:bodyPr/>
          <a:lstStyle/>
          <a:p>
            <a:fld id="{E9B32E91-8933-D544-B7D5-BAFC25E00C05}" type="slidenum">
              <a:rPr lang="en-US" smtClean="0"/>
              <a:pPr/>
              <a:t>‹#›</a:t>
            </a:fld>
            <a:endParaRPr lang="en-US"/>
          </a:p>
        </p:txBody>
      </p:sp>
      <p:sp>
        <p:nvSpPr>
          <p:cNvPr id="5" name="Footer Placeholder 4"/>
          <p:cNvSpPr>
            <a:spLocks noGrp="1"/>
          </p:cNvSpPr>
          <p:nvPr>
            <p:ph type="ftr" sz="quarter" idx="11"/>
          </p:nvPr>
        </p:nvSpPr>
        <p:spPr>
          <a:xfrm>
            <a:off x="347472" y="6547104"/>
            <a:ext cx="7498079" cy="292608"/>
          </a:xfrm>
          <a:prstGeom prst="rect">
            <a:avLst/>
          </a:prstGeom>
        </p:spPr>
        <p:txBody>
          <a:bodyPr anchor="ctr" anchorCtr="0"/>
          <a:lstStyle>
            <a:lvl1pPr>
              <a:defRPr sz="1100">
                <a:solidFill>
                  <a:schemeClr val="bg1"/>
                </a:solidFill>
              </a:defRPr>
            </a:lvl1pPr>
          </a:lstStyle>
          <a:p>
            <a:r>
              <a:rPr lang="en-US" err="1"/>
              <a:t>azarahealthcare.com</a:t>
            </a:r>
            <a:endParaRPr lang="en-US"/>
          </a:p>
        </p:txBody>
      </p:sp>
    </p:spTree>
    <p:extLst>
      <p:ext uri="{BB962C8B-B14F-4D97-AF65-F5344CB8AC3E}">
        <p14:creationId xmlns:p14="http://schemas.microsoft.com/office/powerpoint/2010/main" val="3306211329"/>
      </p:ext>
    </p:extLst>
  </p:cSld>
  <p:clrMapOvr>
    <a:masterClrMapping/>
  </p:clrMapOvr>
  <p:extLst>
    <p:ext uri="{DCECCB84-F9BA-43D5-87BE-67443E8EF086}">
      <p15:sldGuideLst xmlns:p15="http://schemas.microsoft.com/office/powerpoint/2012/main">
        <p15:guide id="1" orient="horz" pos="4152">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Content Number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256032"/>
            <a:ext cx="11430000" cy="741406"/>
          </a:xfrm>
        </p:spPr>
        <p:txBody>
          <a:bodyPr>
            <a:normAutofit/>
          </a:bodyPr>
          <a:lstStyle>
            <a:lvl1pPr>
              <a:defRPr sz="2800">
                <a:latin typeface="+mj-lt"/>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347472" y="1298448"/>
            <a:ext cx="11430000" cy="4800600"/>
          </a:xfrm>
        </p:spPr>
        <p:txBody>
          <a:bodyPr/>
          <a:lstStyle>
            <a:lvl1pPr marL="457200" indent="-457200">
              <a:buClr>
                <a:schemeClr val="tx2"/>
              </a:buClr>
              <a:buFont typeface="+mj-lt"/>
              <a:buAutoNum type="arabicPeriod"/>
              <a:tabLst/>
              <a:defRPr>
                <a:latin typeface="+mn-lt"/>
                <a:ea typeface="Arial" charset="0"/>
                <a:cs typeface="Arial" charset="0"/>
              </a:defRPr>
            </a:lvl1pPr>
            <a:lvl2pPr marL="800100" indent="-457200">
              <a:buClr>
                <a:schemeClr val="tx2"/>
              </a:buClr>
              <a:buFont typeface="+mj-lt"/>
              <a:buAutoNum type="alphaLcPeriod"/>
              <a:defRPr>
                <a:latin typeface="+mn-lt"/>
                <a:ea typeface="Arial" charset="0"/>
                <a:cs typeface="Arial" charset="0"/>
              </a:defRPr>
            </a:lvl2pPr>
            <a:lvl3pPr marL="1028700" indent="-342900">
              <a:spcBef>
                <a:spcPts val="600"/>
              </a:spcBef>
              <a:buClr>
                <a:schemeClr val="tx2"/>
              </a:buClr>
              <a:buFont typeface="+mj-lt"/>
              <a:buAutoNum type="romanLcPeriod"/>
              <a:defRPr>
                <a:latin typeface="+mn-lt"/>
                <a:ea typeface="Arial" charset="0"/>
                <a:cs typeface="Arial" charset="0"/>
              </a:defRPr>
            </a:lvl3pPr>
            <a:lvl4pPr marL="1371600" indent="-342900">
              <a:spcBef>
                <a:spcPts val="600"/>
              </a:spcBef>
              <a:buClr>
                <a:schemeClr val="tx2"/>
              </a:buClr>
              <a:buFont typeface="+mj-lt"/>
              <a:buAutoNum type="alphaLcPeriod"/>
              <a:defRPr>
                <a:latin typeface="+mn-lt"/>
                <a:ea typeface="Arial" charset="0"/>
                <a:cs typeface="Arial" charset="0"/>
              </a:defRPr>
            </a:lvl4pPr>
            <a:lvl5pPr marL="1714500" indent="-342900">
              <a:spcBef>
                <a:spcPts val="600"/>
              </a:spcBef>
              <a:buClr>
                <a:schemeClr val="tx2"/>
              </a:buClr>
              <a:buFont typeface="+mj-lt"/>
              <a:buAutoNum type="romanLcPeriod"/>
              <a:defRPr>
                <a:latin typeface="+mn-lt"/>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503152" y="6547104"/>
            <a:ext cx="466344" cy="292608"/>
          </a:xfrm>
          <a:prstGeom prst="rect">
            <a:avLst/>
          </a:prstGeom>
        </p:spPr>
        <p:txBody>
          <a:bodyPr/>
          <a:lstStyle/>
          <a:p>
            <a:fld id="{E9B32E91-8933-D544-B7D5-BAFC25E00C05}" type="slidenum">
              <a:rPr lang="en-US" smtClean="0"/>
              <a:pPr/>
              <a:t>‹#›</a:t>
            </a:fld>
            <a:endParaRPr lang="en-US"/>
          </a:p>
        </p:txBody>
      </p:sp>
      <p:sp>
        <p:nvSpPr>
          <p:cNvPr id="7" name="Footer Placeholder 4">
            <a:extLst>
              <a:ext uri="{FF2B5EF4-FFF2-40B4-BE49-F238E27FC236}">
                <a16:creationId xmlns:a16="http://schemas.microsoft.com/office/drawing/2014/main" id="{1481E684-2FD8-8A4B-8389-4E23BB688815}"/>
              </a:ext>
            </a:extLst>
          </p:cNvPr>
          <p:cNvSpPr>
            <a:spLocks noGrp="1"/>
          </p:cNvSpPr>
          <p:nvPr>
            <p:ph type="ftr" sz="quarter" idx="11"/>
          </p:nvPr>
        </p:nvSpPr>
        <p:spPr>
          <a:xfrm>
            <a:off x="347472" y="6547104"/>
            <a:ext cx="7498079" cy="292608"/>
          </a:xfrm>
          <a:prstGeom prst="rect">
            <a:avLst/>
          </a:prstGeom>
        </p:spPr>
        <p:txBody>
          <a:bodyPr anchor="ctr" anchorCtr="0"/>
          <a:lstStyle>
            <a:lvl1pPr>
              <a:defRPr sz="1100">
                <a:solidFill>
                  <a:schemeClr val="bg1"/>
                </a:solidFill>
              </a:defRPr>
            </a:lvl1pPr>
          </a:lstStyle>
          <a:p>
            <a:r>
              <a:rPr lang="en-US" err="1"/>
              <a:t>azarahealthcare.com</a:t>
            </a:r>
            <a:endParaRPr lang="en-US"/>
          </a:p>
        </p:txBody>
      </p:sp>
    </p:spTree>
    <p:extLst>
      <p:ext uri="{BB962C8B-B14F-4D97-AF65-F5344CB8AC3E}">
        <p14:creationId xmlns:p14="http://schemas.microsoft.com/office/powerpoint/2010/main" val="3283183586"/>
      </p:ext>
    </p:extLst>
  </p:cSld>
  <p:clrMapOvr>
    <a:masterClrMapping/>
  </p:clrMapOvr>
  <p:extLst>
    <p:ext uri="{DCECCB84-F9BA-43D5-87BE-67443E8EF086}">
      <p15:sldGuideLst xmlns:p15="http://schemas.microsoft.com/office/powerpoint/2012/main">
        <p15:guide id="1" orient="horz" pos="4152">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Alt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2"/>
          <p:cNvSpPr>
            <a:spLocks noGrp="1"/>
          </p:cNvSpPr>
          <p:nvPr>
            <p:ph type="subTitle" idx="1"/>
          </p:nvPr>
        </p:nvSpPr>
        <p:spPr>
          <a:xfrm>
            <a:off x="0" y="3657614"/>
            <a:ext cx="12192000" cy="525162"/>
          </a:xfrm>
        </p:spPr>
        <p:txBody>
          <a:bodyPr>
            <a:normAutofit/>
          </a:bodyPr>
          <a:lstStyle>
            <a:lvl1pPr marL="0" indent="0" algn="ctr">
              <a:buNone/>
              <a:defRPr sz="2400">
                <a:solidFill>
                  <a:schemeClr val="tx2"/>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itle 7"/>
          <p:cNvSpPr>
            <a:spLocks noGrp="1"/>
          </p:cNvSpPr>
          <p:nvPr>
            <p:ph type="title"/>
          </p:nvPr>
        </p:nvSpPr>
        <p:spPr>
          <a:xfrm>
            <a:off x="0" y="2360154"/>
            <a:ext cx="12192000" cy="1146992"/>
          </a:xfrm>
        </p:spPr>
        <p:txBody>
          <a:bodyPr anchor="b" anchorCtr="0">
            <a:normAutofit/>
          </a:bodyPr>
          <a:lstStyle>
            <a:lvl1pPr algn="ctr">
              <a:defRPr sz="4000">
                <a:solidFill>
                  <a:schemeClr val="tx2"/>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34F4BF78-BD69-904D-9ED1-3C8D6F79C3FD}"/>
              </a:ext>
            </a:extLst>
          </p:cNvPr>
          <p:cNvSpPr>
            <a:spLocks noGrp="1"/>
          </p:cNvSpPr>
          <p:nvPr>
            <p:ph type="ftr" sz="quarter" idx="10"/>
          </p:nvPr>
        </p:nvSpPr>
        <p:spPr>
          <a:xfrm>
            <a:off x="420624" y="6547104"/>
            <a:ext cx="7315200" cy="292608"/>
          </a:xfrm>
          <a:prstGeom prst="rect">
            <a:avLst/>
          </a:prstGeom>
        </p:spPr>
        <p:txBody>
          <a:bodyPr/>
          <a:lstStyle>
            <a:lvl1pPr>
              <a:defRPr>
                <a:solidFill>
                  <a:schemeClr val="bg1">
                    <a:alpha val="0"/>
                  </a:schemeClr>
                </a:solidFill>
              </a:defRPr>
            </a:lvl1pPr>
          </a:lstStyle>
          <a:p>
            <a:r>
              <a:rPr lang="en-US" err="1"/>
              <a:t>azarahealthcare.com</a:t>
            </a:r>
            <a:endParaRPr lang="en-US"/>
          </a:p>
        </p:txBody>
      </p:sp>
      <p:sp>
        <p:nvSpPr>
          <p:cNvPr id="3" name="Slide Number Placeholder 2">
            <a:extLst>
              <a:ext uri="{FF2B5EF4-FFF2-40B4-BE49-F238E27FC236}">
                <a16:creationId xmlns:a16="http://schemas.microsoft.com/office/drawing/2014/main" id="{AE0D37C1-4378-E045-9D4B-34ABA5F13BE9}"/>
              </a:ext>
            </a:extLst>
          </p:cNvPr>
          <p:cNvSpPr>
            <a:spLocks noGrp="1"/>
          </p:cNvSpPr>
          <p:nvPr>
            <p:ph type="sldNum" sz="quarter" idx="11"/>
          </p:nvPr>
        </p:nvSpPr>
        <p:spPr>
          <a:xfrm>
            <a:off x="11503152" y="6547104"/>
            <a:ext cx="466344" cy="292608"/>
          </a:xfrm>
          <a:prstGeom prst="rect">
            <a:avLst/>
          </a:prstGeom>
        </p:spPr>
        <p:txBody>
          <a:bodyPr/>
          <a:lstStyle>
            <a:lvl1pPr>
              <a:defRPr>
                <a:solidFill>
                  <a:schemeClr val="bg1">
                    <a:alpha val="0"/>
                  </a:schemeClr>
                </a:solidFill>
              </a:defRPr>
            </a:lvl1pPr>
          </a:lstStyle>
          <a:p>
            <a:fld id="{E9B32E91-8933-D544-B7D5-BAFC25E00C05}" type="slidenum">
              <a:rPr lang="en-US" smtClean="0"/>
              <a:pPr/>
              <a:t>‹#›</a:t>
            </a:fld>
            <a:endParaRPr lang="en-US"/>
          </a:p>
        </p:txBody>
      </p:sp>
    </p:spTree>
    <p:extLst>
      <p:ext uri="{BB962C8B-B14F-4D97-AF65-F5344CB8AC3E}">
        <p14:creationId xmlns:p14="http://schemas.microsoft.com/office/powerpoint/2010/main" val="15451414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Gear">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03152" y="6547104"/>
            <a:ext cx="466344" cy="292608"/>
          </a:xfrm>
          <a:prstGeom prst="rect">
            <a:avLst/>
          </a:prstGeom>
        </p:spPr>
        <p:txBody>
          <a:bodyPr/>
          <a:lstStyle/>
          <a:p>
            <a:fld id="{E9B32E91-8933-D544-B7D5-BAFC25E00C05}" type="slidenum">
              <a:rPr lang="en-US" smtClean="0"/>
              <a:t>‹#›</a:t>
            </a:fld>
            <a:endParaRPr lang="en-US"/>
          </a:p>
        </p:txBody>
      </p:sp>
      <p:sp>
        <p:nvSpPr>
          <p:cNvPr id="2" name="Footer Placeholder 1">
            <a:extLst>
              <a:ext uri="{FF2B5EF4-FFF2-40B4-BE49-F238E27FC236}">
                <a16:creationId xmlns:a16="http://schemas.microsoft.com/office/drawing/2014/main" id="{AEBB32ED-6FDE-094F-A99E-4C9FA41580C7}"/>
              </a:ext>
            </a:extLst>
          </p:cNvPr>
          <p:cNvSpPr>
            <a:spLocks noGrp="1"/>
          </p:cNvSpPr>
          <p:nvPr>
            <p:ph type="ftr" sz="quarter" idx="13"/>
          </p:nvPr>
        </p:nvSpPr>
        <p:spPr>
          <a:xfrm>
            <a:off x="347472" y="6547104"/>
            <a:ext cx="7315200" cy="292608"/>
          </a:xfrm>
          <a:prstGeom prst="rect">
            <a:avLst/>
          </a:prstGeom>
        </p:spPr>
        <p:txBody>
          <a:bodyPr/>
          <a:lstStyle/>
          <a:p>
            <a:r>
              <a:rPr lang="en-US"/>
              <a:t>azarahealthcare.com</a:t>
            </a:r>
          </a:p>
        </p:txBody>
      </p:sp>
    </p:spTree>
    <p:extLst>
      <p:ext uri="{BB962C8B-B14F-4D97-AF65-F5344CB8AC3E}">
        <p14:creationId xmlns:p14="http://schemas.microsoft.com/office/powerpoint/2010/main" val="27688306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69646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3576193"/>
            <a:ext cx="10515600" cy="1500187"/>
          </a:xfrm>
        </p:spPr>
        <p:txBody>
          <a:bodyPr>
            <a:normAutofit/>
          </a:bodyPr>
          <a:lstStyle>
            <a:lvl1pPr marL="0" indent="0">
              <a:buNone/>
              <a:defRPr sz="24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a:xfrm>
            <a:off x="11503152" y="6547104"/>
            <a:ext cx="466344" cy="292608"/>
          </a:xfrm>
          <a:prstGeom prst="rect">
            <a:avLst/>
          </a:prstGeom>
        </p:spPr>
        <p:txBody>
          <a:bodyPr/>
          <a:lstStyle>
            <a:lvl1pPr>
              <a:defRPr>
                <a:solidFill>
                  <a:schemeClr val="bg1">
                    <a:alpha val="0"/>
                  </a:schemeClr>
                </a:solidFill>
              </a:defRPr>
            </a:lvl1pPr>
          </a:lstStyle>
          <a:p>
            <a:fld id="{E9B32E91-8933-D544-B7D5-BAFC25E00C05}" type="slidenum">
              <a:rPr lang="en-US" smtClean="0"/>
              <a:pPr/>
              <a:t>‹#›</a:t>
            </a:fld>
            <a:endParaRPr lang="en-US"/>
          </a:p>
        </p:txBody>
      </p:sp>
      <p:sp>
        <p:nvSpPr>
          <p:cNvPr id="4" name="Footer Placeholder 3">
            <a:extLst>
              <a:ext uri="{FF2B5EF4-FFF2-40B4-BE49-F238E27FC236}">
                <a16:creationId xmlns:a16="http://schemas.microsoft.com/office/drawing/2014/main" id="{F09871B1-6CB7-514B-B171-65B58980725C}"/>
              </a:ext>
            </a:extLst>
          </p:cNvPr>
          <p:cNvSpPr>
            <a:spLocks noGrp="1"/>
          </p:cNvSpPr>
          <p:nvPr>
            <p:ph type="ftr" sz="quarter" idx="13"/>
          </p:nvPr>
        </p:nvSpPr>
        <p:spPr>
          <a:xfrm>
            <a:off x="420624" y="6547104"/>
            <a:ext cx="7315200" cy="292608"/>
          </a:xfrm>
          <a:prstGeom prst="rect">
            <a:avLst/>
          </a:prstGeom>
        </p:spPr>
        <p:txBody>
          <a:bodyPr/>
          <a:lstStyle>
            <a:lvl1pPr>
              <a:defRPr>
                <a:solidFill>
                  <a:schemeClr val="bg1">
                    <a:alpha val="0"/>
                  </a:schemeClr>
                </a:solidFill>
              </a:defRPr>
            </a:lvl1pPr>
          </a:lstStyle>
          <a:p>
            <a:r>
              <a:rPr lang="en-US" err="1"/>
              <a:t>azarahealthcare.com</a:t>
            </a:r>
            <a:endParaRPr lang="en-US"/>
          </a:p>
        </p:txBody>
      </p:sp>
    </p:spTree>
    <p:extLst>
      <p:ext uri="{BB962C8B-B14F-4D97-AF65-F5344CB8AC3E}">
        <p14:creationId xmlns:p14="http://schemas.microsoft.com/office/powerpoint/2010/main" val="1937588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347472" y="1595008"/>
            <a:ext cx="5625816" cy="37349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795" y="1595008"/>
            <a:ext cx="5525529" cy="37349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11503152" y="6547104"/>
            <a:ext cx="466344" cy="292608"/>
          </a:xfrm>
          <a:prstGeom prst="rect">
            <a:avLst/>
          </a:prstGeom>
        </p:spPr>
        <p:txBody>
          <a:bodyPr/>
          <a:lstStyle/>
          <a:p>
            <a:fld id="{E9B32E91-8933-D544-B7D5-BAFC25E00C05}" type="slidenum">
              <a:rPr lang="en-US" smtClean="0"/>
              <a:t>‹#›</a:t>
            </a:fld>
            <a:endParaRPr lang="en-US"/>
          </a:p>
        </p:txBody>
      </p:sp>
      <p:sp>
        <p:nvSpPr>
          <p:cNvPr id="5" name="Footer Placeholder 4">
            <a:extLst>
              <a:ext uri="{FF2B5EF4-FFF2-40B4-BE49-F238E27FC236}">
                <a16:creationId xmlns:a16="http://schemas.microsoft.com/office/drawing/2014/main" id="{C967A974-AD60-D242-994C-2A44DC96227D}"/>
              </a:ext>
            </a:extLst>
          </p:cNvPr>
          <p:cNvSpPr>
            <a:spLocks noGrp="1"/>
          </p:cNvSpPr>
          <p:nvPr>
            <p:ph type="ftr" sz="quarter" idx="13"/>
          </p:nvPr>
        </p:nvSpPr>
        <p:spPr>
          <a:xfrm>
            <a:off x="347472" y="6547104"/>
            <a:ext cx="7315200" cy="292608"/>
          </a:xfrm>
          <a:prstGeom prst="rect">
            <a:avLst/>
          </a:prstGeom>
        </p:spPr>
        <p:txBody>
          <a:bodyPr/>
          <a:lstStyle/>
          <a:p>
            <a:r>
              <a:rPr lang="en-US"/>
              <a:t>azarahealthcare.com</a:t>
            </a:r>
          </a:p>
        </p:txBody>
      </p:sp>
    </p:spTree>
    <p:extLst>
      <p:ext uri="{BB962C8B-B14F-4D97-AF65-F5344CB8AC3E}">
        <p14:creationId xmlns:p14="http://schemas.microsoft.com/office/powerpoint/2010/main" val="30173523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7472" y="256032"/>
            <a:ext cx="11430000" cy="740664"/>
          </a:xfrm>
        </p:spPr>
        <p:txBody>
          <a:bodyPr/>
          <a:lstStyle/>
          <a:p>
            <a:r>
              <a:rPr lang="en-US"/>
              <a:t>Click to edit Master title style</a:t>
            </a:r>
          </a:p>
        </p:txBody>
      </p:sp>
      <p:sp>
        <p:nvSpPr>
          <p:cNvPr id="3" name="Text Placeholder 2"/>
          <p:cNvSpPr>
            <a:spLocks noGrp="1"/>
          </p:cNvSpPr>
          <p:nvPr>
            <p:ph type="body" idx="1"/>
          </p:nvPr>
        </p:nvSpPr>
        <p:spPr>
          <a:xfrm>
            <a:off x="347472" y="1421592"/>
            <a:ext cx="5625816" cy="823912"/>
          </a:xfrm>
        </p:spPr>
        <p:txBody>
          <a:bodyPr anchor="b">
            <a:normAutofit/>
          </a:bodyPr>
          <a:lstStyle>
            <a:lvl1pPr marL="0" indent="0">
              <a:buNone/>
              <a:defRPr sz="2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47472" y="2245507"/>
            <a:ext cx="5625816" cy="31172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0795" y="1421592"/>
            <a:ext cx="5566677" cy="823912"/>
          </a:xfrm>
        </p:spPr>
        <p:txBody>
          <a:bodyPr anchor="b">
            <a:normAutofit/>
          </a:bodyPr>
          <a:lstStyle>
            <a:lvl1pPr marL="0" indent="0">
              <a:buNone/>
              <a:defRPr sz="2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210795" y="2245507"/>
            <a:ext cx="5566677" cy="31172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11503152" y="6547104"/>
            <a:ext cx="466344" cy="292608"/>
          </a:xfrm>
          <a:prstGeom prst="rect">
            <a:avLst/>
          </a:prstGeom>
        </p:spPr>
        <p:txBody>
          <a:bodyPr/>
          <a:lstStyle/>
          <a:p>
            <a:fld id="{E9B32E91-8933-D544-B7D5-BAFC25E00C05}" type="slidenum">
              <a:rPr lang="en-US" smtClean="0"/>
              <a:t>‹#›</a:t>
            </a:fld>
            <a:endParaRPr lang="en-US"/>
          </a:p>
        </p:txBody>
      </p:sp>
      <p:sp>
        <p:nvSpPr>
          <p:cNvPr id="7" name="Footer Placeholder 6">
            <a:extLst>
              <a:ext uri="{FF2B5EF4-FFF2-40B4-BE49-F238E27FC236}">
                <a16:creationId xmlns:a16="http://schemas.microsoft.com/office/drawing/2014/main" id="{92B44755-EC84-C846-B9A7-8BE766246BFD}"/>
              </a:ext>
            </a:extLst>
          </p:cNvPr>
          <p:cNvSpPr>
            <a:spLocks noGrp="1"/>
          </p:cNvSpPr>
          <p:nvPr>
            <p:ph type="ftr" sz="quarter" idx="13"/>
          </p:nvPr>
        </p:nvSpPr>
        <p:spPr>
          <a:xfrm>
            <a:off x="347472" y="6547104"/>
            <a:ext cx="7315200" cy="292608"/>
          </a:xfrm>
          <a:prstGeom prst="rect">
            <a:avLst/>
          </a:prstGeom>
        </p:spPr>
        <p:txBody>
          <a:bodyPr/>
          <a:lstStyle/>
          <a:p>
            <a:r>
              <a:rPr lang="en-US"/>
              <a:t>azarahealthcare.com</a:t>
            </a:r>
          </a:p>
        </p:txBody>
      </p:sp>
    </p:spTree>
    <p:extLst>
      <p:ext uri="{BB962C8B-B14F-4D97-AF65-F5344CB8AC3E}">
        <p14:creationId xmlns:p14="http://schemas.microsoft.com/office/powerpoint/2010/main" val="17282637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1503152" y="6547104"/>
            <a:ext cx="466344" cy="292608"/>
          </a:xfrm>
          <a:prstGeom prst="rect">
            <a:avLst/>
          </a:prstGeom>
        </p:spPr>
        <p:txBody>
          <a:bodyPr/>
          <a:lstStyle/>
          <a:p>
            <a:fld id="{E9B32E91-8933-D544-B7D5-BAFC25E00C05}" type="slidenum">
              <a:rPr lang="en-US" smtClean="0"/>
              <a:t>‹#›</a:t>
            </a:fld>
            <a:endParaRPr lang="en-US"/>
          </a:p>
        </p:txBody>
      </p:sp>
      <p:sp>
        <p:nvSpPr>
          <p:cNvPr id="3" name="Footer Placeholder 2">
            <a:extLst>
              <a:ext uri="{FF2B5EF4-FFF2-40B4-BE49-F238E27FC236}">
                <a16:creationId xmlns:a16="http://schemas.microsoft.com/office/drawing/2014/main" id="{E8D26021-2009-FF45-94A4-B08FAC32F3B5}"/>
              </a:ext>
            </a:extLst>
          </p:cNvPr>
          <p:cNvSpPr>
            <a:spLocks noGrp="1"/>
          </p:cNvSpPr>
          <p:nvPr>
            <p:ph type="ftr" sz="quarter" idx="13"/>
          </p:nvPr>
        </p:nvSpPr>
        <p:spPr>
          <a:xfrm>
            <a:off x="347472" y="6547104"/>
            <a:ext cx="7315200" cy="292608"/>
          </a:xfrm>
          <a:prstGeom prst="rect">
            <a:avLst/>
          </a:prstGeom>
        </p:spPr>
        <p:txBody>
          <a:bodyPr/>
          <a:lstStyle/>
          <a:p>
            <a:r>
              <a:rPr lang="en-US"/>
              <a:t>azarahealthcare.com</a:t>
            </a:r>
          </a:p>
        </p:txBody>
      </p:sp>
    </p:spTree>
    <p:extLst>
      <p:ext uri="{BB962C8B-B14F-4D97-AF65-F5344CB8AC3E}">
        <p14:creationId xmlns:p14="http://schemas.microsoft.com/office/powerpoint/2010/main" val="984403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Main Logo Bullets">
    <p:spTree>
      <p:nvGrpSpPr>
        <p:cNvPr id="1" name=""/>
        <p:cNvGrpSpPr/>
        <p:nvPr/>
      </p:nvGrpSpPr>
      <p:grpSpPr>
        <a:xfrm>
          <a:off x="0" y="0"/>
          <a:ext cx="0" cy="0"/>
          <a:chOff x="0" y="0"/>
          <a:chExt cx="0" cy="0"/>
        </a:xfrm>
      </p:grpSpPr>
      <p:sp>
        <p:nvSpPr>
          <p:cNvPr id="2" name="Title 1"/>
          <p:cNvSpPr>
            <a:spLocks noGrp="1"/>
          </p:cNvSpPr>
          <p:nvPr>
            <p:ph type="title"/>
          </p:nvPr>
        </p:nvSpPr>
        <p:spPr>
          <a:xfrm>
            <a:off x="347471" y="256032"/>
            <a:ext cx="9144000" cy="629007"/>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spcBef>
                <a:spcPts val="6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a:extLst>
              <a:ext uri="{FF2B5EF4-FFF2-40B4-BE49-F238E27FC236}">
                <a16:creationId xmlns:a16="http://schemas.microsoft.com/office/drawing/2014/main" id="{30B6BEEE-9EBE-5D4D-8ED2-014EF8D3B840}"/>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9" name="Footer Placeholder 5">
            <a:extLst>
              <a:ext uri="{FF2B5EF4-FFF2-40B4-BE49-F238E27FC236}">
                <a16:creationId xmlns:a16="http://schemas.microsoft.com/office/drawing/2014/main" id="{A665C296-0916-2F41-B82A-F10814FBA3CF}"/>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a:t>azarahealthcare.com</a:t>
            </a:r>
          </a:p>
        </p:txBody>
      </p:sp>
    </p:spTree>
    <p:extLst>
      <p:ext uri="{BB962C8B-B14F-4D97-AF65-F5344CB8AC3E}">
        <p14:creationId xmlns:p14="http://schemas.microsoft.com/office/powerpoint/2010/main" val="17317114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1503152" y="6547104"/>
            <a:ext cx="466344" cy="292608"/>
          </a:xfrm>
          <a:prstGeom prst="rect">
            <a:avLst/>
          </a:prstGeom>
        </p:spPr>
        <p:txBody>
          <a:bodyPr/>
          <a:lstStyle/>
          <a:p>
            <a:fld id="{E9B32E91-8933-D544-B7D5-BAFC25E00C05}" type="slidenum">
              <a:rPr lang="en-US" smtClean="0"/>
              <a:t>‹#›</a:t>
            </a:fld>
            <a:endParaRPr lang="en-US"/>
          </a:p>
        </p:txBody>
      </p:sp>
      <p:sp>
        <p:nvSpPr>
          <p:cNvPr id="3" name="Footer Placeholder 2">
            <a:extLst>
              <a:ext uri="{FF2B5EF4-FFF2-40B4-BE49-F238E27FC236}">
                <a16:creationId xmlns:a16="http://schemas.microsoft.com/office/drawing/2014/main" id="{E8D26021-2009-FF45-94A4-B08FAC32F3B5}"/>
              </a:ext>
            </a:extLst>
          </p:cNvPr>
          <p:cNvSpPr>
            <a:spLocks noGrp="1"/>
          </p:cNvSpPr>
          <p:nvPr>
            <p:ph type="ftr" sz="quarter" idx="13"/>
          </p:nvPr>
        </p:nvSpPr>
        <p:spPr>
          <a:xfrm>
            <a:off x="347472" y="6547104"/>
            <a:ext cx="7315200" cy="292608"/>
          </a:xfrm>
          <a:prstGeom prst="rect">
            <a:avLst/>
          </a:prstGeom>
        </p:spPr>
        <p:txBody>
          <a:bodyPr/>
          <a:lstStyle/>
          <a:p>
            <a:r>
              <a:rPr lang="en-US"/>
              <a:t>azarahealthcare.com</a:t>
            </a:r>
          </a:p>
        </p:txBody>
      </p:sp>
      <p:sp>
        <p:nvSpPr>
          <p:cNvPr id="6" name="TextBox 5">
            <a:extLst>
              <a:ext uri="{FF2B5EF4-FFF2-40B4-BE49-F238E27FC236}">
                <a16:creationId xmlns:a16="http://schemas.microsoft.com/office/drawing/2014/main" id="{FB1921A6-82A2-B341-B69F-ACB718C7FBBD}"/>
              </a:ext>
            </a:extLst>
          </p:cNvPr>
          <p:cNvSpPr txBox="1"/>
          <p:nvPr userDrawn="1"/>
        </p:nvSpPr>
        <p:spPr>
          <a:xfrm>
            <a:off x="5583675" y="1417781"/>
            <a:ext cx="836579" cy="1569660"/>
          </a:xfrm>
          <a:prstGeom prst="rect">
            <a:avLst/>
          </a:prstGeom>
          <a:noFill/>
        </p:spPr>
        <p:txBody>
          <a:bodyPr wrap="square" rtlCol="0">
            <a:spAutoFit/>
          </a:bodyPr>
          <a:lstStyle/>
          <a:p>
            <a:pPr algn="ctr"/>
            <a:r>
              <a:rPr lang="en-US" sz="9600">
                <a:solidFill>
                  <a:schemeClr val="bg2">
                    <a:lumMod val="90000"/>
                  </a:schemeClr>
                </a:solidFill>
                <a:latin typeface="Arial" panose="020B0604020202020204" pitchFamily="34" charset="0"/>
                <a:cs typeface="Arial" panose="020B0604020202020204" pitchFamily="34" charset="0"/>
              </a:rPr>
              <a:t>”</a:t>
            </a:r>
          </a:p>
        </p:txBody>
      </p:sp>
      <p:sp>
        <p:nvSpPr>
          <p:cNvPr id="8" name="Text Placeholder 11">
            <a:extLst>
              <a:ext uri="{FF2B5EF4-FFF2-40B4-BE49-F238E27FC236}">
                <a16:creationId xmlns:a16="http://schemas.microsoft.com/office/drawing/2014/main" id="{70D15906-DDD6-4346-890C-21276696A703}"/>
              </a:ext>
            </a:extLst>
          </p:cNvPr>
          <p:cNvSpPr>
            <a:spLocks noGrp="1"/>
          </p:cNvSpPr>
          <p:nvPr>
            <p:ph type="body" sz="quarter" idx="11"/>
          </p:nvPr>
        </p:nvSpPr>
        <p:spPr>
          <a:xfrm>
            <a:off x="941693" y="4472728"/>
            <a:ext cx="10120542" cy="543156"/>
          </a:xfrm>
        </p:spPr>
        <p:txBody>
          <a:bodyPr>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7" name="Text Placeholder 9">
            <a:extLst>
              <a:ext uri="{FF2B5EF4-FFF2-40B4-BE49-F238E27FC236}">
                <a16:creationId xmlns:a16="http://schemas.microsoft.com/office/drawing/2014/main" id="{0F432866-084B-E149-8E23-3AC64A1188A3}"/>
              </a:ext>
            </a:extLst>
          </p:cNvPr>
          <p:cNvSpPr>
            <a:spLocks noGrp="1"/>
          </p:cNvSpPr>
          <p:nvPr>
            <p:ph type="body" sz="quarter" idx="10"/>
          </p:nvPr>
        </p:nvSpPr>
        <p:spPr>
          <a:xfrm>
            <a:off x="941692" y="2513075"/>
            <a:ext cx="10120543" cy="1722410"/>
          </a:xfrm>
        </p:spPr>
        <p:txBody>
          <a:bodyPr>
            <a:normAutofit/>
          </a:bodyPr>
          <a:lstStyle>
            <a:lvl1pPr marL="0" indent="0" algn="ctr">
              <a:buNone/>
              <a:defRPr sz="400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12294400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839575"/>
            <a:ext cx="3932237" cy="1600200"/>
          </a:xfrm>
        </p:spPr>
        <p:txBody>
          <a:bodyPr anchor="b"/>
          <a:lstStyle>
            <a:lvl1pPr>
              <a:defRPr sz="2400">
                <a:solidFill>
                  <a:schemeClr val="tx2"/>
                </a:solidFill>
              </a:defRPr>
            </a:lvl1pPr>
          </a:lstStyle>
          <a:p>
            <a:r>
              <a:rPr lang="en-US"/>
              <a:t>Click to edit Master title style</a:t>
            </a:r>
          </a:p>
        </p:txBody>
      </p:sp>
      <p:sp>
        <p:nvSpPr>
          <p:cNvPr id="3" name="Content Placeholder 2"/>
          <p:cNvSpPr>
            <a:spLocks noGrp="1"/>
          </p:cNvSpPr>
          <p:nvPr>
            <p:ph idx="1"/>
          </p:nvPr>
        </p:nvSpPr>
        <p:spPr>
          <a:xfrm>
            <a:off x="5183188" y="1369804"/>
            <a:ext cx="6172200" cy="4585471"/>
          </a:xfrm>
        </p:spPr>
        <p:txBody>
          <a:bodyPr/>
          <a:lstStyle>
            <a:lvl1pPr>
              <a:defRPr sz="2400"/>
            </a:lvl1pPr>
            <a:lvl2pPr>
              <a:defRPr sz="2200"/>
            </a:lvl2pPr>
            <a:lvl3pPr>
              <a:defRPr sz="2000"/>
            </a:lvl3pPr>
            <a:lvl4pPr>
              <a:defRPr sz="1800"/>
            </a:lvl4pPr>
            <a:lvl5pPr>
              <a:defRPr sz="16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439778"/>
            <a:ext cx="3932237" cy="3515497"/>
          </a:xfrm>
        </p:spPr>
        <p:txBody>
          <a:bodyPr>
            <a:normAutofit/>
          </a:bodyPr>
          <a:lstStyle>
            <a:lvl1pPr marL="0" indent="0">
              <a:lnSpc>
                <a:spcPts val="2600"/>
              </a:lnSpc>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p:cNvSpPr>
            <a:spLocks noGrp="1"/>
          </p:cNvSpPr>
          <p:nvPr>
            <p:ph type="sldNum" sz="quarter" idx="12"/>
          </p:nvPr>
        </p:nvSpPr>
        <p:spPr>
          <a:xfrm>
            <a:off x="11503152" y="6547104"/>
            <a:ext cx="466344" cy="292608"/>
          </a:xfrm>
          <a:prstGeom prst="rect">
            <a:avLst/>
          </a:prstGeom>
        </p:spPr>
        <p:txBody>
          <a:bodyPr/>
          <a:lstStyle/>
          <a:p>
            <a:fld id="{E9B32E91-8933-D544-B7D5-BAFC25E00C05}" type="slidenum">
              <a:rPr lang="en-US" smtClean="0"/>
              <a:t>‹#›</a:t>
            </a:fld>
            <a:endParaRPr lang="en-US"/>
          </a:p>
        </p:txBody>
      </p:sp>
      <p:sp>
        <p:nvSpPr>
          <p:cNvPr id="5" name="Footer Placeholder 4">
            <a:extLst>
              <a:ext uri="{FF2B5EF4-FFF2-40B4-BE49-F238E27FC236}">
                <a16:creationId xmlns:a16="http://schemas.microsoft.com/office/drawing/2014/main" id="{60C0FD42-C7A7-B349-9F22-DC9A5CFF323A}"/>
              </a:ext>
            </a:extLst>
          </p:cNvPr>
          <p:cNvSpPr>
            <a:spLocks noGrp="1"/>
          </p:cNvSpPr>
          <p:nvPr>
            <p:ph type="ftr" sz="quarter" idx="13"/>
          </p:nvPr>
        </p:nvSpPr>
        <p:spPr>
          <a:xfrm>
            <a:off x="347472" y="6547104"/>
            <a:ext cx="7315200" cy="292608"/>
          </a:xfrm>
          <a:prstGeom prst="rect">
            <a:avLst/>
          </a:prstGeom>
        </p:spPr>
        <p:txBody>
          <a:bodyPr/>
          <a:lstStyle/>
          <a:p>
            <a:r>
              <a:rPr lang="en-US"/>
              <a:t>azarahealthcare.com</a:t>
            </a:r>
          </a:p>
        </p:txBody>
      </p:sp>
    </p:spTree>
    <p:extLst>
      <p:ext uri="{BB962C8B-B14F-4D97-AF65-F5344CB8AC3E}">
        <p14:creationId xmlns:p14="http://schemas.microsoft.com/office/powerpoint/2010/main" val="32816621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841371"/>
            <a:ext cx="3932237" cy="1600200"/>
          </a:xfrm>
        </p:spPr>
        <p:txBody>
          <a:bodyPr anchor="b"/>
          <a:lstStyle>
            <a:lvl1pPr>
              <a:defRPr sz="2400">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5183188" y="1371600"/>
            <a:ext cx="6172200" cy="461018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441574"/>
            <a:ext cx="3932237" cy="3540211"/>
          </a:xfrm>
        </p:spPr>
        <p:txBody>
          <a:bodyPr>
            <a:normAutofit/>
          </a:bodyPr>
          <a:lstStyle>
            <a:lvl1pPr marL="0" indent="0">
              <a:lnSpc>
                <a:spcPts val="2600"/>
              </a:lnSpc>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p:cNvSpPr>
            <a:spLocks noGrp="1"/>
          </p:cNvSpPr>
          <p:nvPr>
            <p:ph type="sldNum" sz="quarter" idx="12"/>
          </p:nvPr>
        </p:nvSpPr>
        <p:spPr>
          <a:xfrm>
            <a:off x="11503152" y="6547104"/>
            <a:ext cx="466344" cy="292608"/>
          </a:xfrm>
          <a:prstGeom prst="rect">
            <a:avLst/>
          </a:prstGeom>
        </p:spPr>
        <p:txBody>
          <a:bodyPr/>
          <a:lstStyle/>
          <a:p>
            <a:fld id="{E9B32E91-8933-D544-B7D5-BAFC25E00C05}" type="slidenum">
              <a:rPr lang="en-US" smtClean="0"/>
              <a:t>‹#›</a:t>
            </a:fld>
            <a:endParaRPr lang="en-US"/>
          </a:p>
        </p:txBody>
      </p:sp>
      <p:sp>
        <p:nvSpPr>
          <p:cNvPr id="5" name="Footer Placeholder 4">
            <a:extLst>
              <a:ext uri="{FF2B5EF4-FFF2-40B4-BE49-F238E27FC236}">
                <a16:creationId xmlns:a16="http://schemas.microsoft.com/office/drawing/2014/main" id="{56089EC0-4CCA-4244-9C93-90027254B29F}"/>
              </a:ext>
            </a:extLst>
          </p:cNvPr>
          <p:cNvSpPr>
            <a:spLocks noGrp="1"/>
          </p:cNvSpPr>
          <p:nvPr>
            <p:ph type="ftr" sz="quarter" idx="13"/>
          </p:nvPr>
        </p:nvSpPr>
        <p:spPr>
          <a:xfrm>
            <a:off x="347472" y="6547104"/>
            <a:ext cx="7315200" cy="292608"/>
          </a:xfrm>
          <a:prstGeom prst="rect">
            <a:avLst/>
          </a:prstGeom>
        </p:spPr>
        <p:txBody>
          <a:bodyPr/>
          <a:lstStyle/>
          <a:p>
            <a:r>
              <a:rPr lang="en-US"/>
              <a:t>azarahealthcare.com</a:t>
            </a:r>
          </a:p>
        </p:txBody>
      </p:sp>
    </p:spTree>
    <p:extLst>
      <p:ext uri="{BB962C8B-B14F-4D97-AF65-F5344CB8AC3E}">
        <p14:creationId xmlns:p14="http://schemas.microsoft.com/office/powerpoint/2010/main" val="42459684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503152" y="6547104"/>
            <a:ext cx="466344" cy="292608"/>
          </a:xfrm>
          <a:prstGeom prst="rect">
            <a:avLst/>
          </a:prstGeom>
        </p:spPr>
        <p:txBody>
          <a:bodyPr/>
          <a:lstStyle/>
          <a:p>
            <a:fld id="{E9B32E91-8933-D544-B7D5-BAFC25E00C05}" type="slidenum">
              <a:rPr lang="en-US" smtClean="0"/>
              <a:t>‹#›</a:t>
            </a:fld>
            <a:endParaRPr lang="en-US"/>
          </a:p>
        </p:txBody>
      </p:sp>
      <p:sp>
        <p:nvSpPr>
          <p:cNvPr id="4" name="Footer Placeholder 3">
            <a:extLst>
              <a:ext uri="{FF2B5EF4-FFF2-40B4-BE49-F238E27FC236}">
                <a16:creationId xmlns:a16="http://schemas.microsoft.com/office/drawing/2014/main" id="{CE5C1861-DF14-A044-ADAB-91510C3A4D6E}"/>
              </a:ext>
            </a:extLst>
          </p:cNvPr>
          <p:cNvSpPr>
            <a:spLocks noGrp="1"/>
          </p:cNvSpPr>
          <p:nvPr>
            <p:ph type="ftr" sz="quarter" idx="13"/>
          </p:nvPr>
        </p:nvSpPr>
        <p:spPr>
          <a:xfrm>
            <a:off x="347472" y="6547104"/>
            <a:ext cx="7315200" cy="292608"/>
          </a:xfrm>
          <a:prstGeom prst="rect">
            <a:avLst/>
          </a:prstGeom>
        </p:spPr>
        <p:txBody>
          <a:bodyPr/>
          <a:lstStyle/>
          <a:p>
            <a:r>
              <a:rPr lang="en-US"/>
              <a:t>azarahealthcare.com</a:t>
            </a:r>
          </a:p>
        </p:txBody>
      </p:sp>
    </p:spTree>
    <p:extLst>
      <p:ext uri="{BB962C8B-B14F-4D97-AF65-F5344CB8AC3E}">
        <p14:creationId xmlns:p14="http://schemas.microsoft.com/office/powerpoint/2010/main" val="23399008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766122"/>
            <a:ext cx="1971675" cy="4819135"/>
          </a:xfrm>
        </p:spPr>
        <p:txBody>
          <a:bodyPr vert="eaVert"/>
          <a:lstStyle>
            <a:lvl1pPr>
              <a:defRPr>
                <a:solidFill>
                  <a:schemeClr val="tx2"/>
                </a:solidFill>
              </a:defRPr>
            </a:lvl1pPr>
          </a:lstStyle>
          <a:p>
            <a:r>
              <a:rPr lang="en-US"/>
              <a:t>Click to edit Master title style</a:t>
            </a:r>
          </a:p>
        </p:txBody>
      </p:sp>
      <p:sp>
        <p:nvSpPr>
          <p:cNvPr id="3" name="Vertical Text Placeholder 2"/>
          <p:cNvSpPr>
            <a:spLocks noGrp="1"/>
          </p:cNvSpPr>
          <p:nvPr>
            <p:ph type="body" orient="vert" idx="1"/>
          </p:nvPr>
        </p:nvSpPr>
        <p:spPr>
          <a:xfrm>
            <a:off x="628653" y="766122"/>
            <a:ext cx="5762625" cy="4819135"/>
          </a:xfrm>
        </p:spPr>
        <p:txBody>
          <a:bodyPr vert="eaVert"/>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503152" y="6547104"/>
            <a:ext cx="466344" cy="292608"/>
          </a:xfrm>
          <a:prstGeom prst="rect">
            <a:avLst/>
          </a:prstGeom>
        </p:spPr>
        <p:txBody>
          <a:bodyPr/>
          <a:lstStyle/>
          <a:p>
            <a:fld id="{E9B32E91-8933-D544-B7D5-BAFC25E00C05}" type="slidenum">
              <a:rPr lang="en-US" smtClean="0"/>
              <a:t>‹#›</a:t>
            </a:fld>
            <a:endParaRPr lang="en-US"/>
          </a:p>
        </p:txBody>
      </p:sp>
      <p:sp>
        <p:nvSpPr>
          <p:cNvPr id="5" name="Footer Placeholder 3">
            <a:extLst>
              <a:ext uri="{FF2B5EF4-FFF2-40B4-BE49-F238E27FC236}">
                <a16:creationId xmlns:a16="http://schemas.microsoft.com/office/drawing/2014/main" id="{78052551-D799-CC4E-97E0-FFA4ADFA4EC5}"/>
              </a:ext>
            </a:extLst>
          </p:cNvPr>
          <p:cNvSpPr>
            <a:spLocks noGrp="1"/>
          </p:cNvSpPr>
          <p:nvPr>
            <p:ph type="ftr" sz="quarter" idx="13"/>
          </p:nvPr>
        </p:nvSpPr>
        <p:spPr>
          <a:xfrm>
            <a:off x="347472" y="6547104"/>
            <a:ext cx="7315200" cy="292608"/>
          </a:xfrm>
          <a:prstGeom prst="rect">
            <a:avLst/>
          </a:prstGeom>
        </p:spPr>
        <p:txBody>
          <a:bodyPr/>
          <a:lstStyle/>
          <a:p>
            <a:r>
              <a:rPr lang="en-US"/>
              <a:t>azarahealthcare.com</a:t>
            </a:r>
          </a:p>
        </p:txBody>
      </p:sp>
    </p:spTree>
    <p:extLst>
      <p:ext uri="{BB962C8B-B14F-4D97-AF65-F5344CB8AC3E}">
        <p14:creationId xmlns:p14="http://schemas.microsoft.com/office/powerpoint/2010/main" val="39637869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0" y="2833119"/>
            <a:ext cx="12192000" cy="1146992"/>
          </a:xfrm>
        </p:spPr>
        <p:txBody>
          <a:bodyPr anchor="b" anchorCtr="0">
            <a:normAutofit/>
          </a:bodyPr>
          <a:lstStyle>
            <a:lvl1pPr algn="ctr">
              <a:defRPr sz="4400">
                <a:solidFill>
                  <a:schemeClr val="tx2"/>
                </a:solidFill>
              </a:defRPr>
            </a:lvl1pPr>
          </a:lstStyle>
          <a:p>
            <a:r>
              <a:rPr lang="en-US"/>
              <a:t>Questions?</a:t>
            </a:r>
          </a:p>
        </p:txBody>
      </p:sp>
      <p:sp>
        <p:nvSpPr>
          <p:cNvPr id="2" name="Footer Placeholder 1">
            <a:extLst>
              <a:ext uri="{FF2B5EF4-FFF2-40B4-BE49-F238E27FC236}">
                <a16:creationId xmlns:a16="http://schemas.microsoft.com/office/drawing/2014/main" id="{34F4BF78-BD69-904D-9ED1-3C8D6F79C3FD}"/>
              </a:ext>
            </a:extLst>
          </p:cNvPr>
          <p:cNvSpPr>
            <a:spLocks noGrp="1"/>
          </p:cNvSpPr>
          <p:nvPr>
            <p:ph type="ftr" sz="quarter" idx="10"/>
          </p:nvPr>
        </p:nvSpPr>
        <p:spPr>
          <a:xfrm>
            <a:off x="420624" y="6547104"/>
            <a:ext cx="7315200" cy="292608"/>
          </a:xfrm>
          <a:prstGeom prst="rect">
            <a:avLst/>
          </a:prstGeom>
        </p:spPr>
        <p:txBody>
          <a:bodyPr/>
          <a:lstStyle>
            <a:lvl1pPr>
              <a:defRPr>
                <a:solidFill>
                  <a:schemeClr val="bg1">
                    <a:alpha val="0"/>
                  </a:schemeClr>
                </a:solidFill>
              </a:defRPr>
            </a:lvl1pPr>
          </a:lstStyle>
          <a:p>
            <a:r>
              <a:rPr lang="en-US" err="1"/>
              <a:t>azarahealthcare.com</a:t>
            </a:r>
            <a:endParaRPr lang="en-US"/>
          </a:p>
        </p:txBody>
      </p:sp>
      <p:sp>
        <p:nvSpPr>
          <p:cNvPr id="3" name="Slide Number Placeholder 2">
            <a:extLst>
              <a:ext uri="{FF2B5EF4-FFF2-40B4-BE49-F238E27FC236}">
                <a16:creationId xmlns:a16="http://schemas.microsoft.com/office/drawing/2014/main" id="{AE0D37C1-4378-E045-9D4B-34ABA5F13BE9}"/>
              </a:ext>
            </a:extLst>
          </p:cNvPr>
          <p:cNvSpPr>
            <a:spLocks noGrp="1"/>
          </p:cNvSpPr>
          <p:nvPr>
            <p:ph type="sldNum" sz="quarter" idx="11"/>
          </p:nvPr>
        </p:nvSpPr>
        <p:spPr>
          <a:xfrm>
            <a:off x="11503152" y="6547104"/>
            <a:ext cx="466344" cy="292608"/>
          </a:xfrm>
          <a:prstGeom prst="rect">
            <a:avLst/>
          </a:prstGeom>
        </p:spPr>
        <p:txBody>
          <a:bodyPr/>
          <a:lstStyle>
            <a:lvl1pPr>
              <a:defRPr>
                <a:solidFill>
                  <a:schemeClr val="bg1">
                    <a:alpha val="0"/>
                  </a:schemeClr>
                </a:solidFill>
              </a:defRPr>
            </a:lvl1pPr>
          </a:lstStyle>
          <a:p>
            <a:fld id="{E9B32E91-8933-D544-B7D5-BAFC25E00C05}" type="slidenum">
              <a:rPr lang="en-US" smtClean="0"/>
              <a:pPr/>
              <a:t>‹#›</a:t>
            </a:fld>
            <a:endParaRPr lang="en-US"/>
          </a:p>
        </p:txBody>
      </p:sp>
    </p:spTree>
    <p:extLst>
      <p:ext uri="{BB962C8B-B14F-4D97-AF65-F5344CB8AC3E}">
        <p14:creationId xmlns:p14="http://schemas.microsoft.com/office/powerpoint/2010/main" val="42203658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cSld name="Transition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 y="790833"/>
            <a:ext cx="12192001" cy="296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Title 4"/>
          <p:cNvSpPr>
            <a:spLocks noGrp="1"/>
          </p:cNvSpPr>
          <p:nvPr>
            <p:ph type="title"/>
          </p:nvPr>
        </p:nvSpPr>
        <p:spPr>
          <a:xfrm>
            <a:off x="1175657" y="1565459"/>
            <a:ext cx="9840687" cy="629007"/>
          </a:xfrm>
        </p:spPr>
        <p:txBody>
          <a:bodyPr/>
          <a:lstStyle>
            <a:lvl1pPr algn="ctr">
              <a:defRPr b="0">
                <a:solidFill>
                  <a:schemeClr val="tx2"/>
                </a:solidFill>
              </a:defRPr>
            </a:lvl1pPr>
          </a:lstStyle>
          <a:p>
            <a:r>
              <a:rPr lang="en-US"/>
              <a:t>Click to edit Master title style</a:t>
            </a:r>
          </a:p>
        </p:txBody>
      </p:sp>
      <p:sp>
        <p:nvSpPr>
          <p:cNvPr id="7" name="Slide Number Placeholder 4">
            <a:extLst>
              <a:ext uri="{FF2B5EF4-FFF2-40B4-BE49-F238E27FC236}">
                <a16:creationId xmlns:a16="http://schemas.microsoft.com/office/drawing/2014/main" id="{C13F4673-9ED9-624E-805A-80504B9F2DB7}"/>
              </a:ext>
            </a:extLst>
          </p:cNvPr>
          <p:cNvSpPr>
            <a:spLocks noGrp="1"/>
          </p:cNvSpPr>
          <p:nvPr>
            <p:ph type="sldNum" sz="quarter" idx="4"/>
          </p:nvPr>
        </p:nvSpPr>
        <p:spPr>
          <a:xfrm>
            <a:off x="11503152" y="6409944"/>
            <a:ext cx="469557" cy="273088"/>
          </a:xfrm>
          <a:prstGeom prst="rect">
            <a:avLst/>
          </a:prstGeom>
        </p:spPr>
        <p:txBody>
          <a:bodyPr vert="horz" lIns="91440" tIns="45720" rIns="91440" bIns="45720" rtlCol="0" anchor="ctr"/>
          <a:lstStyle>
            <a:lvl1pPr algn="ctr">
              <a:defRPr sz="1100">
                <a:solidFill>
                  <a:schemeClr val="bg1">
                    <a:alpha val="0"/>
                  </a:schemeClr>
                </a:solidFill>
              </a:defRPr>
            </a:lvl1pPr>
          </a:lstStyle>
          <a:p>
            <a:fld id="{4755BDFB-4C68-5F4C-ABA9-59E137D488F9}" type="slidenum">
              <a:rPr lang="en-US" smtClean="0"/>
              <a:pPr/>
              <a:t>‹#›</a:t>
            </a:fld>
            <a:endParaRPr lang="en-US"/>
          </a:p>
        </p:txBody>
      </p:sp>
      <p:sp>
        <p:nvSpPr>
          <p:cNvPr id="8" name="Footer Placeholder 5">
            <a:extLst>
              <a:ext uri="{FF2B5EF4-FFF2-40B4-BE49-F238E27FC236}">
                <a16:creationId xmlns:a16="http://schemas.microsoft.com/office/drawing/2014/main" id="{8F68C20C-4479-2B48-B58F-7160B8F836CC}"/>
              </a:ext>
            </a:extLst>
          </p:cNvPr>
          <p:cNvSpPr>
            <a:spLocks noGrp="1"/>
          </p:cNvSpPr>
          <p:nvPr>
            <p:ph type="ftr" sz="quarter" idx="3"/>
          </p:nvPr>
        </p:nvSpPr>
        <p:spPr>
          <a:xfrm>
            <a:off x="609600" y="6421171"/>
            <a:ext cx="5582832" cy="265020"/>
          </a:xfrm>
          <a:prstGeom prst="rect">
            <a:avLst/>
          </a:prstGeom>
        </p:spPr>
        <p:txBody>
          <a:bodyPr vert="horz" lIns="91440" tIns="45720" rIns="91440" bIns="45720" rtlCol="0" anchor="ctr"/>
          <a:lstStyle>
            <a:lvl1pPr algn="l">
              <a:defRPr sz="1100">
                <a:solidFill>
                  <a:schemeClr val="bg1">
                    <a:alpha val="0"/>
                  </a:schemeClr>
                </a:solidFill>
              </a:defRPr>
            </a:lvl1pPr>
          </a:lstStyle>
          <a:p>
            <a:r>
              <a:rPr lang="en-US"/>
              <a:t>azarahealthcare.com</a:t>
            </a:r>
          </a:p>
        </p:txBody>
      </p:sp>
      <p:sp>
        <p:nvSpPr>
          <p:cNvPr id="6" name="Rectangle 5">
            <a:extLst>
              <a:ext uri="{FF2B5EF4-FFF2-40B4-BE49-F238E27FC236}">
                <a16:creationId xmlns:a16="http://schemas.microsoft.com/office/drawing/2014/main" id="{3903DF1A-A04E-1D4D-A96F-A15D08B25314}"/>
              </a:ext>
            </a:extLst>
          </p:cNvPr>
          <p:cNvSpPr/>
          <p:nvPr userDrawn="1"/>
        </p:nvSpPr>
        <p:spPr>
          <a:xfrm>
            <a:off x="1" y="790833"/>
            <a:ext cx="12192001" cy="296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53976718"/>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4223" y="122238"/>
            <a:ext cx="11617432" cy="639762"/>
          </a:xfrm>
        </p:spPr>
        <p:txBody>
          <a:bodyPr>
            <a:noAutofit/>
          </a:bodyPr>
          <a:lstStyle>
            <a:lvl1pPr>
              <a:defRPr sz="3200"/>
            </a:lvl1pPr>
          </a:lstStyle>
          <a:p>
            <a:r>
              <a:rPr lang="en-US"/>
              <a:t>Click to edit Master title style</a:t>
            </a:r>
          </a:p>
        </p:txBody>
      </p:sp>
      <p:sp>
        <p:nvSpPr>
          <p:cNvPr id="3" name="Content Placeholder 2"/>
          <p:cNvSpPr>
            <a:spLocks noGrp="1"/>
          </p:cNvSpPr>
          <p:nvPr>
            <p:ph idx="1"/>
          </p:nvPr>
        </p:nvSpPr>
        <p:spPr>
          <a:xfrm>
            <a:off x="222365" y="914400"/>
            <a:ext cx="11625967"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ltLang="en-US">
                <a:solidFill>
                  <a:srgbClr val="FFFFFF"/>
                </a:solidFill>
              </a:rPr>
              <a:t>azarahealthcare.com</a:t>
            </a:r>
          </a:p>
        </p:txBody>
      </p:sp>
      <p:sp>
        <p:nvSpPr>
          <p:cNvPr id="5" name="Slide Number Placeholder 5"/>
          <p:cNvSpPr>
            <a:spLocks noGrp="1"/>
          </p:cNvSpPr>
          <p:nvPr>
            <p:ph type="sldNum" sz="quarter" idx="11"/>
          </p:nvPr>
        </p:nvSpPr>
        <p:spPr/>
        <p:txBody>
          <a:bodyPr/>
          <a:lstStyle>
            <a:lvl1pPr>
              <a:defRPr>
                <a:latin typeface="Calibri" panose="020F0502020204030204" pitchFamily="34" charset="0"/>
              </a:defRPr>
            </a:lvl1pPr>
          </a:lstStyle>
          <a:p>
            <a:pPr>
              <a:defRPr/>
            </a:pPr>
            <a:fld id="{9D2D4111-90E1-4E75-8969-B3EB08BB5078}"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500143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Main Logo Numbers">
    <p:spTree>
      <p:nvGrpSpPr>
        <p:cNvPr id="1" name=""/>
        <p:cNvGrpSpPr/>
        <p:nvPr/>
      </p:nvGrpSpPr>
      <p:grpSpPr>
        <a:xfrm>
          <a:off x="0" y="0"/>
          <a:ext cx="0" cy="0"/>
          <a:chOff x="0" y="0"/>
          <a:chExt cx="0" cy="0"/>
        </a:xfrm>
      </p:grpSpPr>
      <p:sp>
        <p:nvSpPr>
          <p:cNvPr id="2" name="Title 1"/>
          <p:cNvSpPr>
            <a:spLocks noGrp="1"/>
          </p:cNvSpPr>
          <p:nvPr>
            <p:ph type="title"/>
          </p:nvPr>
        </p:nvSpPr>
        <p:spPr>
          <a:xfrm>
            <a:off x="347472" y="256032"/>
            <a:ext cx="9144000" cy="629007"/>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marL="401638" indent="-401638">
              <a:buFont typeface="+mj-lt"/>
              <a:buAutoNum type="arabicPeriod"/>
              <a:tabLst/>
              <a:defRPr>
                <a:solidFill>
                  <a:schemeClr val="tx1"/>
                </a:solidFill>
              </a:defRPr>
            </a:lvl1pPr>
            <a:lvl2pPr marL="858838" indent="-401638">
              <a:spcBef>
                <a:spcPts val="600"/>
              </a:spcBef>
              <a:buFont typeface="+mj-lt"/>
              <a:buAutoNum type="alphaLcPeriod"/>
              <a:tabLst/>
              <a:defRPr>
                <a:solidFill>
                  <a:schemeClr val="tx1"/>
                </a:solidFill>
              </a:defRPr>
            </a:lvl2pPr>
            <a:lvl3pPr marL="1204913" indent="-290513">
              <a:spcBef>
                <a:spcPts val="600"/>
              </a:spcBef>
              <a:buFont typeface="+mj-lt"/>
              <a:buAutoNum type="romanLcPeriod"/>
              <a:tabLst/>
              <a:defRPr>
                <a:solidFill>
                  <a:schemeClr val="tx1"/>
                </a:solidFill>
              </a:defRPr>
            </a:lvl3pPr>
            <a:lvl4pPr marL="1660525" indent="-288925">
              <a:spcBef>
                <a:spcPts val="600"/>
              </a:spcBef>
              <a:buFont typeface="+mj-lt"/>
              <a:buAutoNum type="alphaLcPeriod"/>
              <a:tabLst/>
              <a:defRPr>
                <a:solidFill>
                  <a:schemeClr val="tx1"/>
                </a:solidFill>
              </a:defRPr>
            </a:lvl4pPr>
            <a:lvl5pPr marL="2116138" indent="-287338">
              <a:spcBef>
                <a:spcPts val="600"/>
              </a:spcBef>
              <a:buFont typeface="+mj-lt"/>
              <a:buAutoNum type="romanLcPeriod"/>
              <a:tabLs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a:extLst>
              <a:ext uri="{FF2B5EF4-FFF2-40B4-BE49-F238E27FC236}">
                <a16:creationId xmlns:a16="http://schemas.microsoft.com/office/drawing/2014/main" id="{75F5588F-E1DB-6045-A005-439579CADDD8}"/>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7" name="Footer Placeholder 5">
            <a:extLst>
              <a:ext uri="{FF2B5EF4-FFF2-40B4-BE49-F238E27FC236}">
                <a16:creationId xmlns:a16="http://schemas.microsoft.com/office/drawing/2014/main" id="{CB355BD1-ED3E-9F47-B055-4C5B1710D779}"/>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a:t>azarahealthcare.com</a:t>
            </a:r>
          </a:p>
        </p:txBody>
      </p:sp>
    </p:spTree>
    <p:extLst>
      <p:ext uri="{BB962C8B-B14F-4D97-AF65-F5344CB8AC3E}">
        <p14:creationId xmlns:p14="http://schemas.microsoft.com/office/powerpoint/2010/main" val="1515087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Main Logo Numbers w Bullets">
    <p:spTree>
      <p:nvGrpSpPr>
        <p:cNvPr id="1" name=""/>
        <p:cNvGrpSpPr/>
        <p:nvPr/>
      </p:nvGrpSpPr>
      <p:grpSpPr>
        <a:xfrm>
          <a:off x="0" y="0"/>
          <a:ext cx="0" cy="0"/>
          <a:chOff x="0" y="0"/>
          <a:chExt cx="0" cy="0"/>
        </a:xfrm>
      </p:grpSpPr>
      <p:sp>
        <p:nvSpPr>
          <p:cNvPr id="2" name="Title 1"/>
          <p:cNvSpPr>
            <a:spLocks noGrp="1"/>
          </p:cNvSpPr>
          <p:nvPr>
            <p:ph type="title"/>
          </p:nvPr>
        </p:nvSpPr>
        <p:spPr>
          <a:xfrm>
            <a:off x="347472" y="256032"/>
            <a:ext cx="9144000" cy="629007"/>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marL="401638" indent="-401638">
              <a:buFont typeface="+mj-lt"/>
              <a:buAutoNum type="arabicPeriod"/>
              <a:tabLst/>
              <a:defRPr>
                <a:solidFill>
                  <a:schemeClr val="tx1"/>
                </a:solidFill>
              </a:defRPr>
            </a:lvl1pPr>
            <a:lvl2pPr marL="742950" indent="-285750">
              <a:spcBef>
                <a:spcPts val="600"/>
              </a:spcBef>
              <a:buFont typeface="Wingdings" pitchFamily="2" charset="2"/>
              <a:buChar char="§"/>
              <a:tabLst/>
              <a:defRPr>
                <a:solidFill>
                  <a:schemeClr val="tx1"/>
                </a:solidFill>
              </a:defRPr>
            </a:lvl2pPr>
            <a:lvl3pPr marL="1201738" indent="-287338">
              <a:spcBef>
                <a:spcPts val="600"/>
              </a:spcBef>
              <a:buFont typeface="Wingdings" pitchFamily="2" charset="2"/>
              <a:buChar char="§"/>
              <a:tabLst/>
              <a:defRPr>
                <a:solidFill>
                  <a:schemeClr val="tx1"/>
                </a:solidFill>
              </a:defRPr>
            </a:lvl3pPr>
            <a:lvl4pPr marL="1660525" indent="-288925">
              <a:spcBef>
                <a:spcPts val="600"/>
              </a:spcBef>
              <a:buFont typeface="Wingdings" pitchFamily="2" charset="2"/>
              <a:buChar char="§"/>
              <a:tabLst/>
              <a:defRPr>
                <a:solidFill>
                  <a:schemeClr val="tx1"/>
                </a:solidFill>
              </a:defRPr>
            </a:lvl4pPr>
            <a:lvl5pPr marL="2116138" indent="-287338">
              <a:spcBef>
                <a:spcPts val="600"/>
              </a:spcBef>
              <a:buFont typeface="Wingdings" pitchFamily="2" charset="2"/>
              <a:buChar char="§"/>
              <a:tabLs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a:extLst>
              <a:ext uri="{FF2B5EF4-FFF2-40B4-BE49-F238E27FC236}">
                <a16:creationId xmlns:a16="http://schemas.microsoft.com/office/drawing/2014/main" id="{75F5588F-E1DB-6045-A005-439579CADDD8}"/>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7" name="Footer Placeholder 5">
            <a:extLst>
              <a:ext uri="{FF2B5EF4-FFF2-40B4-BE49-F238E27FC236}">
                <a16:creationId xmlns:a16="http://schemas.microsoft.com/office/drawing/2014/main" id="{CB355BD1-ED3E-9F47-B055-4C5B1710D779}"/>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a:t>azarahealthcare.com</a:t>
            </a:r>
          </a:p>
        </p:txBody>
      </p:sp>
    </p:spTree>
    <p:extLst>
      <p:ext uri="{BB962C8B-B14F-4D97-AF65-F5344CB8AC3E}">
        <p14:creationId xmlns:p14="http://schemas.microsoft.com/office/powerpoint/2010/main" val="2633501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Main Bullets - No Logo">
    <p:spTree>
      <p:nvGrpSpPr>
        <p:cNvPr id="1" name=""/>
        <p:cNvGrpSpPr/>
        <p:nvPr/>
      </p:nvGrpSpPr>
      <p:grpSpPr>
        <a:xfrm>
          <a:off x="0" y="0"/>
          <a:ext cx="0" cy="0"/>
          <a:chOff x="0" y="0"/>
          <a:chExt cx="0" cy="0"/>
        </a:xfrm>
      </p:grpSpPr>
      <p:sp>
        <p:nvSpPr>
          <p:cNvPr id="4" name="Rectangle 3"/>
          <p:cNvSpPr/>
          <p:nvPr/>
        </p:nvSpPr>
        <p:spPr>
          <a:xfrm>
            <a:off x="9424088" y="1"/>
            <a:ext cx="2767913" cy="14457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9EAB165D-F76F-6A41-B7E1-6136AA823BC4}"/>
              </a:ext>
            </a:extLst>
          </p:cNvPr>
          <p:cNvSpPr/>
          <p:nvPr userDrawn="1"/>
        </p:nvSpPr>
        <p:spPr>
          <a:xfrm>
            <a:off x="9424088" y="1"/>
            <a:ext cx="2767913" cy="14457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p:txBody>
          <a:bodyPr/>
          <a:lstStyle>
            <a:lvl1pPr>
              <a:defRPr>
                <a:solidFill>
                  <a:schemeClr val="tx1"/>
                </a:solidFill>
              </a:defRPr>
            </a:lvl1pPr>
            <a:lvl2pPr>
              <a:spcBef>
                <a:spcPts val="6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47472" y="256032"/>
            <a:ext cx="11164824" cy="629007"/>
          </a:xfrm>
        </p:spPr>
        <p:txBody>
          <a:bodyPr/>
          <a:lstStyle>
            <a:lvl1pPr>
              <a:defRPr>
                <a:solidFill>
                  <a:schemeClr val="tx2"/>
                </a:solidFill>
              </a:defRPr>
            </a:lvl1pPr>
          </a:lstStyle>
          <a:p>
            <a:r>
              <a:rPr lang="en-US"/>
              <a:t>Click to edit Master title style</a:t>
            </a:r>
          </a:p>
        </p:txBody>
      </p:sp>
      <p:sp>
        <p:nvSpPr>
          <p:cNvPr id="7" name="Slide Number Placeholder 4">
            <a:extLst>
              <a:ext uri="{FF2B5EF4-FFF2-40B4-BE49-F238E27FC236}">
                <a16:creationId xmlns:a16="http://schemas.microsoft.com/office/drawing/2014/main" id="{FF2E8EE1-A9F7-D943-B7B0-39A0CB64247E}"/>
              </a:ext>
            </a:extLst>
          </p:cNvPr>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10" name="Footer Placeholder 5">
            <a:extLst>
              <a:ext uri="{FF2B5EF4-FFF2-40B4-BE49-F238E27FC236}">
                <a16:creationId xmlns:a16="http://schemas.microsoft.com/office/drawing/2014/main" id="{76CE44CB-7BC2-624C-8D8D-1C8F9ACD7000}"/>
              </a:ext>
            </a:extLst>
          </p:cNvPr>
          <p:cNvSpPr>
            <a:spLocks noGrp="1"/>
          </p:cNvSpPr>
          <p:nvPr>
            <p:ph type="ftr" sz="quarter" idx="3"/>
          </p:nvPr>
        </p:nvSpPr>
        <p:spPr>
          <a:xfrm>
            <a:off x="420624"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a:t>azarahealthcare.com</a:t>
            </a:r>
          </a:p>
        </p:txBody>
      </p:sp>
    </p:spTree>
    <p:extLst>
      <p:ext uri="{BB962C8B-B14F-4D97-AF65-F5344CB8AC3E}">
        <p14:creationId xmlns:p14="http://schemas.microsoft.com/office/powerpoint/2010/main" val="3684467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image" Target="../media/image1.png"/><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image" Target="../media/image2.png"/><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image" Target="../media/image11.jpe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theme" Target="../theme/theme3.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7471" y="256032"/>
            <a:ext cx="9144000" cy="629007"/>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47472" y="1298448"/>
            <a:ext cx="11161776" cy="499386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4755BDFB-4C68-5F4C-ABA9-59E137D488F9}" type="slidenum">
              <a:rPr lang="en-US" smtClean="0"/>
              <a:pPr/>
              <a:t>‹#›</a:t>
            </a:fld>
            <a:endParaRPr lang="en-US"/>
          </a:p>
        </p:txBody>
      </p:sp>
      <p:sp>
        <p:nvSpPr>
          <p:cNvPr id="6" name="Footer Placeholder 5"/>
          <p:cNvSpPr>
            <a:spLocks noGrp="1"/>
          </p:cNvSpPr>
          <p:nvPr>
            <p:ph type="ftr" sz="quarter" idx="3"/>
          </p:nvPr>
        </p:nvSpPr>
        <p:spPr>
          <a:xfrm>
            <a:off x="347472" y="6547104"/>
            <a:ext cx="5586984" cy="292608"/>
          </a:xfrm>
          <a:prstGeom prst="rect">
            <a:avLst/>
          </a:prstGeom>
        </p:spPr>
        <p:txBody>
          <a:bodyPr vert="horz" lIns="91440" tIns="45720" rIns="91440" bIns="45720" rtlCol="0" anchor="ctr"/>
          <a:lstStyle>
            <a:lvl1pPr algn="l">
              <a:defRPr sz="1100">
                <a:solidFill>
                  <a:schemeClr val="bg1"/>
                </a:solidFill>
              </a:defRPr>
            </a:lvl1pPr>
          </a:lstStyle>
          <a:p>
            <a:r>
              <a:rPr lang="en-US"/>
              <a:t>azarahealthcare.com</a:t>
            </a:r>
          </a:p>
        </p:txBody>
      </p:sp>
      <p:pic>
        <p:nvPicPr>
          <p:cNvPr id="7" name="Picture 6">
            <a:extLst>
              <a:ext uri="{FF2B5EF4-FFF2-40B4-BE49-F238E27FC236}">
                <a16:creationId xmlns:a16="http://schemas.microsoft.com/office/drawing/2014/main" id="{A99E4F97-9B8C-8248-9F54-593036D7841C}"/>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0329312" y="357682"/>
            <a:ext cx="1412535" cy="574431"/>
          </a:xfrm>
          <a:prstGeom prst="rect">
            <a:avLst/>
          </a:prstGeom>
        </p:spPr>
      </p:pic>
      <p:pic>
        <p:nvPicPr>
          <p:cNvPr id="8" name="Picture 7">
            <a:extLst>
              <a:ext uri="{FF2B5EF4-FFF2-40B4-BE49-F238E27FC236}">
                <a16:creationId xmlns:a16="http://schemas.microsoft.com/office/drawing/2014/main" id="{95E1FB1E-35F0-094E-8CA1-945B945E4981}"/>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329312" y="357682"/>
            <a:ext cx="1412535" cy="574431"/>
          </a:xfrm>
          <a:prstGeom prst="rect">
            <a:avLst/>
          </a:prstGeom>
        </p:spPr>
      </p:pic>
    </p:spTree>
    <p:extLst>
      <p:ext uri="{BB962C8B-B14F-4D97-AF65-F5344CB8AC3E}">
        <p14:creationId xmlns:p14="http://schemas.microsoft.com/office/powerpoint/2010/main" val="2966296829"/>
      </p:ext>
    </p:extLst>
  </p:cSld>
  <p:clrMap bg1="lt1" tx1="dk1" bg2="lt2" tx2="dk2" accent1="accent1" accent2="accent2" accent3="accent3" accent4="accent4" accent5="accent5" accent6="accent6" hlink="hlink" folHlink="folHlink"/>
  <p:sldLayoutIdLst>
    <p:sldLayoutId id="2147483684" r:id="rId1"/>
    <p:sldLayoutId id="2147483708" r:id="rId2"/>
    <p:sldLayoutId id="2147483685" r:id="rId3"/>
    <p:sldLayoutId id="2147483701" r:id="rId4"/>
    <p:sldLayoutId id="2147483707" r:id="rId5"/>
    <p:sldLayoutId id="2147483688" r:id="rId6"/>
    <p:sldLayoutId id="2147483689" r:id="rId7"/>
    <p:sldLayoutId id="2147483703" r:id="rId8"/>
    <p:sldLayoutId id="2147483690" r:id="rId9"/>
    <p:sldLayoutId id="2147483691" r:id="rId10"/>
    <p:sldLayoutId id="2147483704" r:id="rId11"/>
    <p:sldLayoutId id="2147483702" r:id="rId12"/>
    <p:sldLayoutId id="2147483692" r:id="rId13"/>
    <p:sldLayoutId id="2147483693" r:id="rId14"/>
    <p:sldLayoutId id="2147483694" r:id="rId15"/>
    <p:sldLayoutId id="2147483695" r:id="rId16"/>
    <p:sldLayoutId id="2147483706" r:id="rId17"/>
    <p:sldLayoutId id="2147483700" r:id="rId18"/>
    <p:sldLayoutId id="2147483696" r:id="rId19"/>
    <p:sldLayoutId id="2147483697" r:id="rId20"/>
    <p:sldLayoutId id="2147483698" r:id="rId21"/>
    <p:sldLayoutId id="2147483699" r:id="rId22"/>
    <p:sldLayoutId id="2147483710" r:id="rId23"/>
  </p:sldLayoutIdLst>
  <p:hf hdr="0" dt="0"/>
  <p:txStyles>
    <p:titleStyle>
      <a:lvl1pPr algn="l" defTabSz="457200" rtl="0" eaLnBrk="1" latinLnBrk="0" hangingPunct="1">
        <a:spcBef>
          <a:spcPct val="0"/>
        </a:spcBef>
        <a:buNone/>
        <a:defRPr sz="3200" kern="1200">
          <a:solidFill>
            <a:schemeClr val="tx2"/>
          </a:solidFill>
          <a:latin typeface="+mj-lt"/>
          <a:ea typeface="+mj-ea"/>
          <a:cs typeface="+mj-cs"/>
        </a:defRPr>
      </a:lvl1pPr>
    </p:titleStyle>
    <p:bodyStyle>
      <a:lvl1pPr marL="293688" indent="-293688" algn="l" defTabSz="457200" rtl="0" eaLnBrk="1" latinLnBrk="0" hangingPunct="1">
        <a:lnSpc>
          <a:spcPct val="100000"/>
        </a:lnSpc>
        <a:spcBef>
          <a:spcPts val="1200"/>
        </a:spcBef>
        <a:buClr>
          <a:schemeClr val="tx2"/>
        </a:buClr>
        <a:buFont typeface="Wingdings" pitchFamily="2" charset="2"/>
        <a:buChar char="§"/>
        <a:tabLst/>
        <a:defRPr sz="2800" kern="1200">
          <a:solidFill>
            <a:schemeClr val="tx1"/>
          </a:solidFill>
          <a:latin typeface="+mn-lt"/>
          <a:ea typeface="+mn-ea"/>
          <a:cs typeface="+mn-cs"/>
        </a:defRPr>
      </a:lvl1pPr>
      <a:lvl2pPr marL="742950" indent="-285750" algn="l" defTabSz="457200" rtl="0" eaLnBrk="1" latinLnBrk="0" hangingPunct="1">
        <a:spcBef>
          <a:spcPts val="600"/>
        </a:spcBef>
        <a:buClr>
          <a:schemeClr val="tx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ts val="600"/>
        </a:spcBef>
        <a:buClr>
          <a:schemeClr val="tx2"/>
        </a:buClr>
        <a:buFont typeface="Wingdings" pitchFamily="2" charset="2"/>
        <a:buChar char="§"/>
        <a:defRPr sz="2200" kern="1200">
          <a:solidFill>
            <a:schemeClr val="tx1"/>
          </a:solidFill>
          <a:latin typeface="+mn-lt"/>
          <a:ea typeface="+mn-ea"/>
          <a:cs typeface="+mn-cs"/>
        </a:defRPr>
      </a:lvl3pPr>
      <a:lvl4pPr marL="1600200" indent="-228600" algn="l" defTabSz="457200" rtl="0" eaLnBrk="1" latinLnBrk="0" hangingPunct="1">
        <a:spcBef>
          <a:spcPts val="600"/>
        </a:spcBef>
        <a:buClr>
          <a:schemeClr val="tx2"/>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buClr>
          <a:schemeClr val="tx2"/>
        </a:buClr>
        <a:buFont typeface="Wingdings" pitchFamily="2" charset="2"/>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7471" y="256032"/>
            <a:ext cx="9144000" cy="629007"/>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47472" y="1298448"/>
            <a:ext cx="11161776" cy="499386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latin typeface="Calibri" panose="020F0502020204030204" pitchFamily="34" charset="0"/>
                <a:cs typeface="Calibri" panose="020F0502020204030204" pitchFamily="34" charset="0"/>
              </a:defRPr>
            </a:lvl1pPr>
          </a:lstStyle>
          <a:p>
            <a:fld id="{4755BDFB-4C68-5F4C-ABA9-59E137D488F9}" type="slidenum">
              <a:rPr lang="en-US" smtClean="0"/>
              <a:pPr/>
              <a:t>‹#›</a:t>
            </a:fld>
            <a:endParaRPr lang="en-US"/>
          </a:p>
        </p:txBody>
      </p:sp>
      <p:sp>
        <p:nvSpPr>
          <p:cNvPr id="6" name="Footer Placeholder 5"/>
          <p:cNvSpPr>
            <a:spLocks noGrp="1"/>
          </p:cNvSpPr>
          <p:nvPr>
            <p:ph type="ftr" sz="quarter" idx="3"/>
          </p:nvPr>
        </p:nvSpPr>
        <p:spPr>
          <a:xfrm>
            <a:off x="347472" y="6547104"/>
            <a:ext cx="5586984" cy="292608"/>
          </a:xfrm>
          <a:prstGeom prst="rect">
            <a:avLst/>
          </a:prstGeom>
        </p:spPr>
        <p:txBody>
          <a:bodyPr vert="horz" lIns="91440" tIns="45720" rIns="91440" bIns="45720" rtlCol="0" anchor="ctr"/>
          <a:lstStyle>
            <a:lvl1pPr algn="l">
              <a:defRPr sz="1100">
                <a:solidFill>
                  <a:schemeClr val="bg1"/>
                </a:solidFill>
                <a:latin typeface="Calibri" panose="020F0502020204030204" pitchFamily="34" charset="0"/>
                <a:cs typeface="Calibri" panose="020F0502020204030204" pitchFamily="34" charset="0"/>
              </a:defRPr>
            </a:lvl1pPr>
          </a:lstStyle>
          <a:p>
            <a:r>
              <a:rPr lang="en-US" err="1"/>
              <a:t>azarahealthcare.com</a:t>
            </a:r>
            <a:endParaRPr lang="en-US"/>
          </a:p>
        </p:txBody>
      </p:sp>
      <p:pic>
        <p:nvPicPr>
          <p:cNvPr id="7" name="Picture 6">
            <a:extLst>
              <a:ext uri="{FF2B5EF4-FFF2-40B4-BE49-F238E27FC236}">
                <a16:creationId xmlns:a16="http://schemas.microsoft.com/office/drawing/2014/main" id="{A99E4F97-9B8C-8248-9F54-593036D7841C}"/>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10329312" y="357682"/>
            <a:ext cx="1412535" cy="574431"/>
          </a:xfrm>
          <a:prstGeom prst="rect">
            <a:avLst/>
          </a:prstGeom>
        </p:spPr>
      </p:pic>
      <p:pic>
        <p:nvPicPr>
          <p:cNvPr id="8" name="Picture 7">
            <a:extLst>
              <a:ext uri="{FF2B5EF4-FFF2-40B4-BE49-F238E27FC236}">
                <a16:creationId xmlns:a16="http://schemas.microsoft.com/office/drawing/2014/main" id="{95E1FB1E-35F0-094E-8CA1-945B945E4981}"/>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0329312" y="357682"/>
            <a:ext cx="1412535" cy="574431"/>
          </a:xfrm>
          <a:prstGeom prst="rect">
            <a:avLst/>
          </a:prstGeom>
        </p:spPr>
      </p:pic>
    </p:spTree>
    <p:extLst>
      <p:ext uri="{BB962C8B-B14F-4D97-AF65-F5344CB8AC3E}">
        <p14:creationId xmlns:p14="http://schemas.microsoft.com/office/powerpoint/2010/main" val="172581952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Lst>
  <p:hf sldNum="0" hdr="0" ftr="0" dt="0"/>
  <p:txStyles>
    <p:titleStyle>
      <a:lvl1pPr algn="l" defTabSz="457200" rtl="0" eaLnBrk="1" latinLnBrk="0" hangingPunct="1">
        <a:spcBef>
          <a:spcPct val="0"/>
        </a:spcBef>
        <a:buNone/>
        <a:defRPr sz="4000" b="0" i="0" kern="1200">
          <a:solidFill>
            <a:schemeClr val="tx2"/>
          </a:solidFill>
          <a:latin typeface="Calibri" panose="020F0502020204030204" pitchFamily="34" charset="0"/>
          <a:ea typeface="+mj-ea"/>
          <a:cs typeface="Calibri" panose="020F0502020204030204" pitchFamily="34" charset="0"/>
        </a:defRPr>
      </a:lvl1pPr>
    </p:titleStyle>
    <p:bodyStyle>
      <a:lvl1pPr marL="293688" indent="-293688" algn="l" defTabSz="457200" rtl="0" eaLnBrk="1" latinLnBrk="0" hangingPunct="1">
        <a:lnSpc>
          <a:spcPct val="100000"/>
        </a:lnSpc>
        <a:spcBef>
          <a:spcPts val="1200"/>
        </a:spcBef>
        <a:buClr>
          <a:schemeClr val="tx2"/>
        </a:buClr>
        <a:buFont typeface="Wingdings" pitchFamily="2" charset="2"/>
        <a:buChar char="§"/>
        <a:tabLst/>
        <a:defRPr sz="30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ts val="600"/>
        </a:spcBef>
        <a:buClr>
          <a:schemeClr val="tx2"/>
        </a:buClr>
        <a:buFont typeface="Arial"/>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ts val="600"/>
        </a:spcBef>
        <a:buClr>
          <a:schemeClr val="tx2"/>
        </a:buClr>
        <a:buFont typeface="Wingdings" pitchFamily="2" charset="2"/>
        <a:buChar char="§"/>
        <a:defRPr sz="26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ts val="600"/>
        </a:spcBef>
        <a:buClr>
          <a:schemeClr val="tx2"/>
        </a:buClr>
        <a:buFont typeface="Arial"/>
        <a:buChar char="–"/>
        <a:defRPr sz="24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600"/>
        </a:spcBef>
        <a:buClr>
          <a:schemeClr val="tx2"/>
        </a:buClr>
        <a:buFont typeface="Wingdings" pitchFamily="2" charset="2"/>
        <a:buChar char="§"/>
        <a:defRPr sz="22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7472" y="256032"/>
            <a:ext cx="9144000" cy="7414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7472" y="1280160"/>
            <a:ext cx="11430000" cy="4800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503152" y="6547104"/>
            <a:ext cx="466344" cy="292608"/>
          </a:xfrm>
          <a:prstGeom prst="rect">
            <a:avLst/>
          </a:prstGeom>
        </p:spPr>
        <p:txBody>
          <a:bodyPr vert="horz" lIns="91440" tIns="45720" rIns="91440" bIns="45720" rtlCol="0" anchor="ctr"/>
          <a:lstStyle>
            <a:lvl1pPr algn="ctr">
              <a:defRPr sz="1000">
                <a:solidFill>
                  <a:schemeClr val="bg1"/>
                </a:solidFill>
              </a:defRPr>
            </a:lvl1pPr>
          </a:lstStyle>
          <a:p>
            <a:fld id="{E9B32E91-8933-D544-B7D5-BAFC25E00C05}" type="slidenum">
              <a:rPr lang="en-US" smtClean="0"/>
              <a:pPr/>
              <a:t>‹#›</a:t>
            </a:fld>
            <a:endParaRPr lang="en-US"/>
          </a:p>
        </p:txBody>
      </p:sp>
      <p:sp>
        <p:nvSpPr>
          <p:cNvPr id="4" name="Footer Placeholder 3">
            <a:extLst>
              <a:ext uri="{FF2B5EF4-FFF2-40B4-BE49-F238E27FC236}">
                <a16:creationId xmlns:a16="http://schemas.microsoft.com/office/drawing/2014/main" id="{EDFB8592-3DB5-0941-9C7B-C687597EFBBD}"/>
              </a:ext>
            </a:extLst>
          </p:cNvPr>
          <p:cNvSpPr>
            <a:spLocks noGrp="1"/>
          </p:cNvSpPr>
          <p:nvPr>
            <p:ph type="ftr" sz="quarter" idx="3"/>
          </p:nvPr>
        </p:nvSpPr>
        <p:spPr>
          <a:xfrm>
            <a:off x="347472" y="6547104"/>
            <a:ext cx="7315200" cy="292608"/>
          </a:xfrm>
          <a:prstGeom prst="rect">
            <a:avLst/>
          </a:prstGeom>
        </p:spPr>
        <p:txBody>
          <a:bodyPr vert="horz" lIns="91440" tIns="45720" rIns="91440" bIns="45720" rtlCol="0" anchor="ctr"/>
          <a:lstStyle>
            <a:lvl1pPr algn="l">
              <a:defRPr sz="1100">
                <a:solidFill>
                  <a:schemeClr val="bg1"/>
                </a:solidFill>
              </a:defRPr>
            </a:lvl1pPr>
          </a:lstStyle>
          <a:p>
            <a:r>
              <a:rPr lang="en-US" err="1"/>
              <a:t>azarahealthcare.com</a:t>
            </a:r>
            <a:endParaRPr lang="en-US"/>
          </a:p>
        </p:txBody>
      </p:sp>
      <p:pic>
        <p:nvPicPr>
          <p:cNvPr id="7" name="Picture 6">
            <a:extLst>
              <a:ext uri="{FF2B5EF4-FFF2-40B4-BE49-F238E27FC236}">
                <a16:creationId xmlns:a16="http://schemas.microsoft.com/office/drawing/2014/main" id="{1DB838D2-EA21-494C-963D-EBB442BA2941}"/>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0329312" y="357682"/>
            <a:ext cx="1412535" cy="574431"/>
          </a:xfrm>
          <a:prstGeom prst="rect">
            <a:avLst/>
          </a:prstGeom>
        </p:spPr>
      </p:pic>
    </p:spTree>
    <p:extLst>
      <p:ext uri="{BB962C8B-B14F-4D97-AF65-F5344CB8AC3E}">
        <p14:creationId xmlns:p14="http://schemas.microsoft.com/office/powerpoint/2010/main" val="138203512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Lst>
  <p:hf hdr="0" ftr="0" dt="0"/>
  <p:txStyles>
    <p:titleStyle>
      <a:lvl1pPr algn="l" defTabSz="685800" rtl="0" eaLnBrk="1" latinLnBrk="0" hangingPunct="1">
        <a:lnSpc>
          <a:spcPct val="90000"/>
        </a:lnSpc>
        <a:spcBef>
          <a:spcPct val="0"/>
        </a:spcBef>
        <a:buNone/>
        <a:defRPr sz="2800" kern="1200">
          <a:solidFill>
            <a:schemeClr val="tx2"/>
          </a:solidFill>
          <a:latin typeface="+mj-lt"/>
          <a:ea typeface="Arial" charset="0"/>
          <a:cs typeface="Arial" charset="0"/>
        </a:defRPr>
      </a:lvl1pPr>
    </p:titleStyle>
    <p:bodyStyle>
      <a:lvl1pPr marL="292100" indent="-292100" algn="l" defTabSz="685800" rtl="0" eaLnBrk="1" latinLnBrk="0" hangingPunct="1">
        <a:lnSpc>
          <a:spcPct val="90000"/>
        </a:lnSpc>
        <a:spcBef>
          <a:spcPts val="1200"/>
        </a:spcBef>
        <a:buClr>
          <a:schemeClr val="tx2"/>
        </a:buClr>
        <a:buFont typeface="Wingdings" pitchFamily="2" charset="2"/>
        <a:buChar char="§"/>
        <a:tabLst/>
        <a:defRPr sz="2400" kern="1200">
          <a:solidFill>
            <a:schemeClr val="tx1"/>
          </a:solidFill>
          <a:latin typeface="+mn-lt"/>
          <a:ea typeface="Arial" charset="0"/>
          <a:cs typeface="Arial" charset="0"/>
        </a:defRPr>
      </a:lvl1pPr>
      <a:lvl2pPr marL="576263" indent="-233363" algn="l" defTabSz="685800" rtl="0" eaLnBrk="1" latinLnBrk="0" hangingPunct="1">
        <a:lnSpc>
          <a:spcPct val="90000"/>
        </a:lnSpc>
        <a:spcBef>
          <a:spcPts val="600"/>
        </a:spcBef>
        <a:buClr>
          <a:schemeClr val="tx2"/>
        </a:buClr>
        <a:buFont typeface="Cambria" charset="0"/>
        <a:buChar char="⎻"/>
        <a:tabLst/>
        <a:defRPr sz="2200" kern="1200">
          <a:solidFill>
            <a:schemeClr val="tx1"/>
          </a:solidFill>
          <a:latin typeface="+mn-lt"/>
          <a:ea typeface="Arial" charset="0"/>
          <a:cs typeface="Arial" charset="0"/>
        </a:defRPr>
      </a:lvl2pPr>
      <a:lvl3pPr marL="914400" indent="-228600" algn="l" defTabSz="685800" rtl="0" eaLnBrk="1" latinLnBrk="0" hangingPunct="1">
        <a:lnSpc>
          <a:spcPct val="90000"/>
        </a:lnSpc>
        <a:spcBef>
          <a:spcPts val="600"/>
        </a:spcBef>
        <a:buClr>
          <a:schemeClr val="tx2"/>
        </a:buClr>
        <a:buFont typeface="Wingdings" pitchFamily="2" charset="2"/>
        <a:buChar char="§"/>
        <a:tabLst/>
        <a:defRPr sz="2000" kern="1200">
          <a:solidFill>
            <a:schemeClr val="tx1"/>
          </a:solidFill>
          <a:latin typeface="+mn-lt"/>
          <a:ea typeface="Arial" charset="0"/>
          <a:cs typeface="Arial" charset="0"/>
        </a:defRPr>
      </a:lvl3pPr>
      <a:lvl4pPr marL="1258888" indent="-230188" algn="l" defTabSz="685800" rtl="0" eaLnBrk="1" latinLnBrk="0" hangingPunct="1">
        <a:lnSpc>
          <a:spcPct val="90000"/>
        </a:lnSpc>
        <a:spcBef>
          <a:spcPts val="600"/>
        </a:spcBef>
        <a:buClr>
          <a:schemeClr val="tx2"/>
        </a:buClr>
        <a:buFont typeface="Cambria" charset="0"/>
        <a:buChar char="⎻"/>
        <a:tabLst/>
        <a:defRPr sz="1800" kern="1200">
          <a:solidFill>
            <a:schemeClr val="tx1"/>
          </a:solidFill>
          <a:latin typeface="+mn-lt"/>
          <a:ea typeface="Arial" charset="0"/>
          <a:cs typeface="Arial" charset="0"/>
        </a:defRPr>
      </a:lvl4pPr>
      <a:lvl5pPr marL="1606550" indent="-234950" algn="l" defTabSz="685800" rtl="0" eaLnBrk="1" latinLnBrk="0" hangingPunct="1">
        <a:lnSpc>
          <a:spcPct val="90000"/>
        </a:lnSpc>
        <a:spcBef>
          <a:spcPts val="600"/>
        </a:spcBef>
        <a:buClr>
          <a:schemeClr val="tx2"/>
        </a:buClr>
        <a:buFont typeface="Wingdings" pitchFamily="2" charset="2"/>
        <a:buChar char="§"/>
        <a:tabLst/>
        <a:defRPr sz="1600" kern="1200">
          <a:solidFill>
            <a:schemeClr val="tx1"/>
          </a:solidFill>
          <a:latin typeface="+mn-lt"/>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1.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3.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06836CE9-1A27-F44A-B3E5-8D2595E09D83}"/>
              </a:ext>
            </a:extLst>
          </p:cNvPr>
          <p:cNvSpPr>
            <a:spLocks noGrp="1"/>
          </p:cNvSpPr>
          <p:nvPr>
            <p:ph type="subTitle" idx="1"/>
          </p:nvPr>
        </p:nvSpPr>
        <p:spPr/>
        <p:txBody>
          <a:bodyPr/>
          <a:lstStyle/>
          <a:p>
            <a:endParaRPr lang="en-US" sz="4000"/>
          </a:p>
          <a:p>
            <a:r>
              <a:rPr lang="en-US" sz="4000"/>
              <a:t>Substance Use in CPCI</a:t>
            </a:r>
          </a:p>
        </p:txBody>
      </p:sp>
      <p:sp>
        <p:nvSpPr>
          <p:cNvPr id="3" name="Text Placeholder 2">
            <a:extLst>
              <a:ext uri="{FF2B5EF4-FFF2-40B4-BE49-F238E27FC236}">
                <a16:creationId xmlns:a16="http://schemas.microsoft.com/office/drawing/2014/main" id="{BEECFD56-78FE-4D8A-BAE4-2B06D4BD49DF}"/>
              </a:ext>
            </a:extLst>
          </p:cNvPr>
          <p:cNvSpPr>
            <a:spLocks noGrp="1"/>
          </p:cNvSpPr>
          <p:nvPr>
            <p:ph type="body" sz="quarter" idx="10"/>
          </p:nvPr>
        </p:nvSpPr>
        <p:spPr>
          <a:xfrm>
            <a:off x="914400" y="3468418"/>
            <a:ext cx="10363200" cy="818526"/>
          </a:xfrm>
        </p:spPr>
        <p:txBody>
          <a:bodyPr/>
          <a:lstStyle/>
          <a:p>
            <a:r>
              <a:rPr lang="en-US"/>
              <a:t>Identification, Prevention, and Management Support Tools</a:t>
            </a:r>
          </a:p>
          <a:p>
            <a:r>
              <a:rPr lang="en-US" sz="2400"/>
              <a:t>June 5, 2019</a:t>
            </a:r>
            <a:endParaRPr lang="en-US"/>
          </a:p>
          <a:p>
            <a:endParaRPr lang="en-US"/>
          </a:p>
        </p:txBody>
      </p:sp>
      <p:pic>
        <p:nvPicPr>
          <p:cNvPr id="4" name="Picture 3">
            <a:extLst>
              <a:ext uri="{FF2B5EF4-FFF2-40B4-BE49-F238E27FC236}">
                <a16:creationId xmlns:a16="http://schemas.microsoft.com/office/drawing/2014/main" id="{03B2ADB2-33E9-4E2C-B166-2F3EF3032681}"/>
              </a:ext>
            </a:extLst>
          </p:cNvPr>
          <p:cNvPicPr>
            <a:picLocks noChangeAspect="1"/>
          </p:cNvPicPr>
          <p:nvPr/>
        </p:nvPicPr>
        <p:blipFill>
          <a:blip r:embed="rId2"/>
          <a:stretch>
            <a:fillRect/>
          </a:stretch>
        </p:blipFill>
        <p:spPr>
          <a:xfrm>
            <a:off x="6096000" y="5029200"/>
            <a:ext cx="4810125" cy="952500"/>
          </a:xfrm>
          <a:prstGeom prst="rect">
            <a:avLst/>
          </a:prstGeom>
        </p:spPr>
      </p:pic>
    </p:spTree>
    <p:extLst>
      <p:ext uri="{BB962C8B-B14F-4D97-AF65-F5344CB8AC3E}">
        <p14:creationId xmlns:p14="http://schemas.microsoft.com/office/powerpoint/2010/main" val="4169179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1C238-05FC-40B1-9ADB-3CA4755F68D4}"/>
              </a:ext>
            </a:extLst>
          </p:cNvPr>
          <p:cNvSpPr>
            <a:spLocks noGrp="1"/>
          </p:cNvSpPr>
          <p:nvPr>
            <p:ph type="title"/>
          </p:nvPr>
        </p:nvSpPr>
        <p:spPr/>
        <p:txBody>
          <a:bodyPr>
            <a:normAutofit/>
          </a:bodyPr>
          <a:lstStyle/>
          <a:p>
            <a:r>
              <a:rPr lang="en-US" sz="3200"/>
              <a:t>Controlled Substance Management Module</a:t>
            </a:r>
          </a:p>
        </p:txBody>
      </p:sp>
      <p:sp>
        <p:nvSpPr>
          <p:cNvPr id="4" name="Slide Number Placeholder 3">
            <a:extLst>
              <a:ext uri="{FF2B5EF4-FFF2-40B4-BE49-F238E27FC236}">
                <a16:creationId xmlns:a16="http://schemas.microsoft.com/office/drawing/2014/main" id="{1B6D93CE-92D3-40F3-ACAA-799898EAB369}"/>
              </a:ext>
            </a:extLst>
          </p:cNvPr>
          <p:cNvSpPr>
            <a:spLocks noGrp="1"/>
          </p:cNvSpPr>
          <p:nvPr>
            <p:ph type="sldNum" sz="quarter" idx="4294967295"/>
          </p:nvPr>
        </p:nvSpPr>
        <p:spPr>
          <a:xfrm>
            <a:off x="11725275" y="6546850"/>
            <a:ext cx="466725" cy="292100"/>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755BDFB-4C68-5F4C-ABA9-59E137D488F9}" type="slidenum">
              <a:rPr lang="en-US" smtClean="0"/>
              <a:pPr/>
              <a:t>10</a:t>
            </a:fld>
            <a:endParaRPr lang="en-US"/>
          </a:p>
        </p:txBody>
      </p:sp>
      <p:sp>
        <p:nvSpPr>
          <p:cNvPr id="5" name="Footer Placeholder 4">
            <a:extLst>
              <a:ext uri="{FF2B5EF4-FFF2-40B4-BE49-F238E27FC236}">
                <a16:creationId xmlns:a16="http://schemas.microsoft.com/office/drawing/2014/main" id="{158AA273-D1E0-462C-9F1E-5244D9EF5462}"/>
              </a:ext>
            </a:extLst>
          </p:cNvPr>
          <p:cNvSpPr>
            <a:spLocks noGrp="1"/>
          </p:cNvSpPr>
          <p:nvPr>
            <p:ph type="ftr" sz="quarter" idx="4294967295"/>
          </p:nvPr>
        </p:nvSpPr>
        <p:spPr>
          <a:xfrm>
            <a:off x="0" y="6546850"/>
            <a:ext cx="5586413" cy="292100"/>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azarahealthcare.com</a:t>
            </a:r>
          </a:p>
        </p:txBody>
      </p:sp>
      <p:grpSp>
        <p:nvGrpSpPr>
          <p:cNvPr id="10" name="Group 9">
            <a:extLst>
              <a:ext uri="{FF2B5EF4-FFF2-40B4-BE49-F238E27FC236}">
                <a16:creationId xmlns:a16="http://schemas.microsoft.com/office/drawing/2014/main" id="{E13991DD-8DA8-453F-915B-FB79FDA08DD4}"/>
              </a:ext>
            </a:extLst>
          </p:cNvPr>
          <p:cNvGrpSpPr/>
          <p:nvPr/>
        </p:nvGrpSpPr>
        <p:grpSpPr>
          <a:xfrm>
            <a:off x="346699" y="1464244"/>
            <a:ext cx="11156453" cy="3929511"/>
            <a:chOff x="350133" y="1958020"/>
            <a:chExt cx="11156453" cy="3929511"/>
          </a:xfrm>
        </p:grpSpPr>
        <p:sp>
          <p:nvSpPr>
            <p:cNvPr id="11" name="Freeform: Shape 10">
              <a:extLst>
                <a:ext uri="{FF2B5EF4-FFF2-40B4-BE49-F238E27FC236}">
                  <a16:creationId xmlns:a16="http://schemas.microsoft.com/office/drawing/2014/main" id="{534ACEA9-3CFD-492A-B581-9134ECBB4E78}"/>
                </a:ext>
              </a:extLst>
            </p:cNvPr>
            <p:cNvSpPr/>
            <p:nvPr/>
          </p:nvSpPr>
          <p:spPr>
            <a:xfrm>
              <a:off x="568136" y="2194190"/>
              <a:ext cx="5232082" cy="1635025"/>
            </a:xfrm>
            <a:custGeom>
              <a:avLst/>
              <a:gdLst>
                <a:gd name="connsiteX0" fmla="*/ 0 w 5232082"/>
                <a:gd name="connsiteY0" fmla="*/ 0 h 1635025"/>
                <a:gd name="connsiteX1" fmla="*/ 5232082 w 5232082"/>
                <a:gd name="connsiteY1" fmla="*/ 0 h 1635025"/>
                <a:gd name="connsiteX2" fmla="*/ 5232082 w 5232082"/>
                <a:gd name="connsiteY2" fmla="*/ 1635025 h 1635025"/>
                <a:gd name="connsiteX3" fmla="*/ 0 w 5232082"/>
                <a:gd name="connsiteY3" fmla="*/ 1635025 h 1635025"/>
                <a:gd name="connsiteX4" fmla="*/ 0 w 5232082"/>
                <a:gd name="connsiteY4" fmla="*/ 0 h 1635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2082" h="1635025">
                  <a:moveTo>
                    <a:pt x="0" y="0"/>
                  </a:moveTo>
                  <a:lnTo>
                    <a:pt x="5232082" y="0"/>
                  </a:lnTo>
                  <a:lnTo>
                    <a:pt x="5232082" y="1635025"/>
                  </a:lnTo>
                  <a:lnTo>
                    <a:pt x="0" y="1635025"/>
                  </a:lnTo>
                  <a:lnTo>
                    <a:pt x="0" y="0"/>
                  </a:lnTo>
                  <a:close/>
                </a:path>
              </a:pathLst>
            </a:custGeom>
          </p:spPr>
          <p:style>
            <a:lnRef idx="1">
              <a:schemeClr val="dk2">
                <a:hueOff val="0"/>
                <a:satOff val="0"/>
                <a:lumOff val="0"/>
                <a:alphaOff val="0"/>
              </a:schemeClr>
            </a:lnRef>
            <a:fillRef idx="1">
              <a:schemeClr val="dk2">
                <a:alpha val="40000"/>
                <a:tint val="40000"/>
                <a:hueOff val="0"/>
                <a:satOff val="0"/>
                <a:lumOff val="0"/>
                <a:alphaOff val="0"/>
              </a:schemeClr>
            </a:fillRef>
            <a:effectRef idx="0">
              <a:schemeClr val="dk2">
                <a:alpha val="40000"/>
                <a:tint val="40000"/>
                <a:hueOff val="0"/>
                <a:satOff val="0"/>
                <a:lumOff val="0"/>
                <a:alphaOff val="0"/>
              </a:schemeClr>
            </a:effectRef>
            <a:fontRef idx="minor">
              <a:schemeClr val="dk2">
                <a:hueOff val="0"/>
                <a:satOff val="0"/>
                <a:lumOff val="0"/>
                <a:alphaOff val="0"/>
              </a:schemeClr>
            </a:fontRef>
          </p:style>
          <p:txBody>
            <a:bodyPr spcFirstLastPara="0" vert="horz" wrap="square" lIns="1107457" tIns="64770" rIns="64770" bIns="64770" numCol="1" spcCol="1270" anchor="ctr" anchorCtr="0">
              <a:noAutofit/>
            </a:bodyPr>
            <a:lstStyle/>
            <a:p>
              <a:pPr marL="0" lvl="0" indent="0" algn="ctr" defTabSz="755650">
                <a:lnSpc>
                  <a:spcPct val="90000"/>
                </a:lnSpc>
                <a:spcBef>
                  <a:spcPct val="0"/>
                </a:spcBef>
                <a:spcAft>
                  <a:spcPct val="35000"/>
                </a:spcAft>
                <a:buNone/>
              </a:pPr>
              <a:r>
                <a:rPr lang="en-US" b="1" kern="1200"/>
                <a:t>Early identification of patients at risk for alcohol and substance misuse</a:t>
              </a:r>
              <a:endParaRPr lang="en-US" sz="1700" b="1" kern="1200"/>
            </a:p>
          </p:txBody>
        </p:sp>
        <p:sp>
          <p:nvSpPr>
            <p:cNvPr id="12" name="Rectangle 11">
              <a:extLst>
                <a:ext uri="{FF2B5EF4-FFF2-40B4-BE49-F238E27FC236}">
                  <a16:creationId xmlns:a16="http://schemas.microsoft.com/office/drawing/2014/main" id="{4D722680-DD8A-4228-9E96-441AF911E3A0}"/>
                </a:ext>
              </a:extLst>
            </p:cNvPr>
            <p:cNvSpPr/>
            <p:nvPr/>
          </p:nvSpPr>
          <p:spPr>
            <a:xfrm>
              <a:off x="350133" y="1958020"/>
              <a:ext cx="1144518" cy="1716777"/>
            </a:xfrm>
            <a:prstGeom prst="rect">
              <a:avLst/>
            </a:prstGeom>
            <a:blipFill>
              <a:blip r:embed="rId2">
                <a:extLst>
                  <a:ext uri="{28A0092B-C50C-407E-A947-70E740481C1C}">
                    <a14:useLocalDpi xmlns:a14="http://schemas.microsoft.com/office/drawing/2010/main" val="0"/>
                  </a:ext>
                </a:extLst>
              </a:blip>
              <a:srcRect/>
              <a:stretch>
                <a:fillRect l="-125000" r="-125000"/>
              </a:stretch>
            </a:blipFill>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13" name="Freeform: Shape 12">
              <a:extLst>
                <a:ext uri="{FF2B5EF4-FFF2-40B4-BE49-F238E27FC236}">
                  <a16:creationId xmlns:a16="http://schemas.microsoft.com/office/drawing/2014/main" id="{2AD8120C-A32B-4870-BC6D-BC9A363D5655}"/>
                </a:ext>
              </a:extLst>
            </p:cNvPr>
            <p:cNvSpPr/>
            <p:nvPr/>
          </p:nvSpPr>
          <p:spPr>
            <a:xfrm>
              <a:off x="6274504" y="2194190"/>
              <a:ext cx="5232082" cy="1635025"/>
            </a:xfrm>
            <a:custGeom>
              <a:avLst/>
              <a:gdLst>
                <a:gd name="connsiteX0" fmla="*/ 0 w 5232082"/>
                <a:gd name="connsiteY0" fmla="*/ 0 h 1635025"/>
                <a:gd name="connsiteX1" fmla="*/ 5232082 w 5232082"/>
                <a:gd name="connsiteY1" fmla="*/ 0 h 1635025"/>
                <a:gd name="connsiteX2" fmla="*/ 5232082 w 5232082"/>
                <a:gd name="connsiteY2" fmla="*/ 1635025 h 1635025"/>
                <a:gd name="connsiteX3" fmla="*/ 0 w 5232082"/>
                <a:gd name="connsiteY3" fmla="*/ 1635025 h 1635025"/>
                <a:gd name="connsiteX4" fmla="*/ 0 w 5232082"/>
                <a:gd name="connsiteY4" fmla="*/ 0 h 1635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2082" h="1635025">
                  <a:moveTo>
                    <a:pt x="0" y="0"/>
                  </a:moveTo>
                  <a:lnTo>
                    <a:pt x="5232082" y="0"/>
                  </a:lnTo>
                  <a:lnTo>
                    <a:pt x="5232082" y="1635025"/>
                  </a:lnTo>
                  <a:lnTo>
                    <a:pt x="0" y="1635025"/>
                  </a:lnTo>
                  <a:lnTo>
                    <a:pt x="0" y="0"/>
                  </a:lnTo>
                  <a:close/>
                </a:path>
              </a:pathLst>
            </a:custGeom>
          </p:spPr>
          <p:style>
            <a:lnRef idx="1">
              <a:schemeClr val="dk2">
                <a:hueOff val="0"/>
                <a:satOff val="0"/>
                <a:lumOff val="0"/>
                <a:alphaOff val="0"/>
              </a:schemeClr>
            </a:lnRef>
            <a:fillRef idx="1">
              <a:schemeClr val="dk2">
                <a:alpha val="40000"/>
                <a:tint val="40000"/>
                <a:hueOff val="0"/>
                <a:satOff val="0"/>
                <a:lumOff val="0"/>
                <a:alphaOff val="0"/>
              </a:schemeClr>
            </a:fillRef>
            <a:effectRef idx="0">
              <a:schemeClr val="dk2">
                <a:alpha val="40000"/>
                <a:tint val="40000"/>
                <a:hueOff val="0"/>
                <a:satOff val="0"/>
                <a:lumOff val="0"/>
                <a:alphaOff val="0"/>
              </a:schemeClr>
            </a:effectRef>
            <a:fontRef idx="minor">
              <a:schemeClr val="dk2">
                <a:hueOff val="0"/>
                <a:satOff val="0"/>
                <a:lumOff val="0"/>
                <a:alphaOff val="0"/>
              </a:schemeClr>
            </a:fontRef>
          </p:style>
          <p:txBody>
            <a:bodyPr spcFirstLastPara="0" vert="horz" wrap="square" lIns="1107457"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Tracking and Management of  High Risk Populations </a:t>
              </a:r>
            </a:p>
          </p:txBody>
        </p:sp>
        <p:sp>
          <p:nvSpPr>
            <p:cNvPr id="14" name="Rectangle 13">
              <a:extLst>
                <a:ext uri="{FF2B5EF4-FFF2-40B4-BE49-F238E27FC236}">
                  <a16:creationId xmlns:a16="http://schemas.microsoft.com/office/drawing/2014/main" id="{0606C1C9-7600-4041-8A08-C816F63F2BDB}"/>
                </a:ext>
              </a:extLst>
            </p:cNvPr>
            <p:cNvSpPr/>
            <p:nvPr/>
          </p:nvSpPr>
          <p:spPr>
            <a:xfrm>
              <a:off x="6056501" y="1958020"/>
              <a:ext cx="1144518" cy="1716777"/>
            </a:xfrm>
            <a:prstGeom prst="rect">
              <a:avLst/>
            </a:prstGeom>
            <a:blipFill>
              <a:blip r:embed="rId3">
                <a:extLst>
                  <a:ext uri="{28A0092B-C50C-407E-A947-70E740481C1C}">
                    <a14:useLocalDpi xmlns:a14="http://schemas.microsoft.com/office/drawing/2010/main" val="0"/>
                  </a:ext>
                </a:extLst>
              </a:blip>
              <a:srcRect/>
              <a:stretch>
                <a:fillRect l="-24000" r="-24000"/>
              </a:stretch>
            </a:blipFill>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15" name="Freeform: Shape 14">
              <a:extLst>
                <a:ext uri="{FF2B5EF4-FFF2-40B4-BE49-F238E27FC236}">
                  <a16:creationId xmlns:a16="http://schemas.microsoft.com/office/drawing/2014/main" id="{DD81A597-B594-49B2-B9F9-FD46C6746D48}"/>
                </a:ext>
              </a:extLst>
            </p:cNvPr>
            <p:cNvSpPr/>
            <p:nvPr/>
          </p:nvSpPr>
          <p:spPr>
            <a:xfrm>
              <a:off x="568136" y="4252506"/>
              <a:ext cx="5232082" cy="1635025"/>
            </a:xfrm>
            <a:custGeom>
              <a:avLst/>
              <a:gdLst>
                <a:gd name="connsiteX0" fmla="*/ 0 w 5232082"/>
                <a:gd name="connsiteY0" fmla="*/ 0 h 1635025"/>
                <a:gd name="connsiteX1" fmla="*/ 5232082 w 5232082"/>
                <a:gd name="connsiteY1" fmla="*/ 0 h 1635025"/>
                <a:gd name="connsiteX2" fmla="*/ 5232082 w 5232082"/>
                <a:gd name="connsiteY2" fmla="*/ 1635025 h 1635025"/>
                <a:gd name="connsiteX3" fmla="*/ 0 w 5232082"/>
                <a:gd name="connsiteY3" fmla="*/ 1635025 h 1635025"/>
                <a:gd name="connsiteX4" fmla="*/ 0 w 5232082"/>
                <a:gd name="connsiteY4" fmla="*/ 0 h 1635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2082" h="1635025">
                  <a:moveTo>
                    <a:pt x="0" y="0"/>
                  </a:moveTo>
                  <a:lnTo>
                    <a:pt x="5232082" y="0"/>
                  </a:lnTo>
                  <a:lnTo>
                    <a:pt x="5232082" y="1635025"/>
                  </a:lnTo>
                  <a:lnTo>
                    <a:pt x="0" y="1635025"/>
                  </a:lnTo>
                  <a:lnTo>
                    <a:pt x="0" y="0"/>
                  </a:lnTo>
                  <a:close/>
                </a:path>
              </a:pathLst>
            </a:custGeom>
          </p:spPr>
          <p:style>
            <a:lnRef idx="1">
              <a:schemeClr val="dk2">
                <a:hueOff val="0"/>
                <a:satOff val="0"/>
                <a:lumOff val="0"/>
                <a:alphaOff val="0"/>
              </a:schemeClr>
            </a:lnRef>
            <a:fillRef idx="1">
              <a:schemeClr val="dk2">
                <a:alpha val="40000"/>
                <a:tint val="40000"/>
                <a:hueOff val="0"/>
                <a:satOff val="0"/>
                <a:lumOff val="0"/>
                <a:alphaOff val="0"/>
              </a:schemeClr>
            </a:fillRef>
            <a:effectRef idx="0">
              <a:schemeClr val="dk2">
                <a:alpha val="40000"/>
                <a:tint val="40000"/>
                <a:hueOff val="0"/>
                <a:satOff val="0"/>
                <a:lumOff val="0"/>
                <a:alphaOff val="0"/>
              </a:schemeClr>
            </a:effectRef>
            <a:fontRef idx="minor">
              <a:schemeClr val="dk2">
                <a:hueOff val="0"/>
                <a:satOff val="0"/>
                <a:lumOff val="0"/>
                <a:alphaOff val="0"/>
              </a:schemeClr>
            </a:fontRef>
          </p:style>
          <p:txBody>
            <a:bodyPr spcFirstLastPara="0" vert="horz" wrap="square" lIns="1107457" tIns="64770" rIns="64770" bIns="64770" numCol="1" spcCol="1270" anchor="ctr" anchorCtr="0">
              <a:noAutofit/>
            </a:bodyPr>
            <a:lstStyle/>
            <a:p>
              <a:pPr marL="0" lvl="0" indent="0" algn="l" defTabSz="755650">
                <a:lnSpc>
                  <a:spcPct val="90000"/>
                </a:lnSpc>
                <a:spcBef>
                  <a:spcPct val="0"/>
                </a:spcBef>
                <a:spcAft>
                  <a:spcPct val="35000"/>
                </a:spcAft>
                <a:buNone/>
              </a:pPr>
              <a:r>
                <a:rPr lang="en-US" b="1" kern="1200"/>
                <a:t>Monitoring High Risk Medication Use</a:t>
              </a:r>
            </a:p>
          </p:txBody>
        </p:sp>
        <p:sp>
          <p:nvSpPr>
            <p:cNvPr id="16" name="Rectangle 15">
              <a:extLst>
                <a:ext uri="{FF2B5EF4-FFF2-40B4-BE49-F238E27FC236}">
                  <a16:creationId xmlns:a16="http://schemas.microsoft.com/office/drawing/2014/main" id="{AD136406-5089-4C9C-82CB-9ACDE824C468}"/>
                </a:ext>
              </a:extLst>
            </p:cNvPr>
            <p:cNvSpPr/>
            <p:nvPr/>
          </p:nvSpPr>
          <p:spPr>
            <a:xfrm>
              <a:off x="350133" y="4016335"/>
              <a:ext cx="1144518" cy="1716777"/>
            </a:xfrm>
            <a:prstGeom prst="rect">
              <a:avLst/>
            </a:prstGeom>
            <a:blipFill>
              <a:blip r:embed="rId4">
                <a:extLst>
                  <a:ext uri="{28A0092B-C50C-407E-A947-70E740481C1C}">
                    <a14:useLocalDpi xmlns:a14="http://schemas.microsoft.com/office/drawing/2010/main" val="0"/>
                  </a:ext>
                </a:extLst>
              </a:blip>
              <a:srcRect/>
              <a:stretch>
                <a:fillRect t="-1000" b="-1000"/>
              </a:stretch>
            </a:blipFill>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17" name="Freeform: Shape 16">
              <a:extLst>
                <a:ext uri="{FF2B5EF4-FFF2-40B4-BE49-F238E27FC236}">
                  <a16:creationId xmlns:a16="http://schemas.microsoft.com/office/drawing/2014/main" id="{75BFA549-B1C7-411C-9AE4-0AD44AD0EA09}"/>
                </a:ext>
              </a:extLst>
            </p:cNvPr>
            <p:cNvSpPr/>
            <p:nvPr/>
          </p:nvSpPr>
          <p:spPr>
            <a:xfrm>
              <a:off x="6274504" y="4252506"/>
              <a:ext cx="5232082" cy="1635025"/>
            </a:xfrm>
            <a:custGeom>
              <a:avLst/>
              <a:gdLst>
                <a:gd name="connsiteX0" fmla="*/ 0 w 5232082"/>
                <a:gd name="connsiteY0" fmla="*/ 0 h 1635025"/>
                <a:gd name="connsiteX1" fmla="*/ 5232082 w 5232082"/>
                <a:gd name="connsiteY1" fmla="*/ 0 h 1635025"/>
                <a:gd name="connsiteX2" fmla="*/ 5232082 w 5232082"/>
                <a:gd name="connsiteY2" fmla="*/ 1635025 h 1635025"/>
                <a:gd name="connsiteX3" fmla="*/ 0 w 5232082"/>
                <a:gd name="connsiteY3" fmla="*/ 1635025 h 1635025"/>
                <a:gd name="connsiteX4" fmla="*/ 0 w 5232082"/>
                <a:gd name="connsiteY4" fmla="*/ 0 h 1635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2082" h="1635025">
                  <a:moveTo>
                    <a:pt x="0" y="0"/>
                  </a:moveTo>
                  <a:lnTo>
                    <a:pt x="5232082" y="0"/>
                  </a:lnTo>
                  <a:lnTo>
                    <a:pt x="5232082" y="1635025"/>
                  </a:lnTo>
                  <a:lnTo>
                    <a:pt x="0" y="1635025"/>
                  </a:lnTo>
                  <a:lnTo>
                    <a:pt x="0" y="0"/>
                  </a:lnTo>
                  <a:close/>
                </a:path>
              </a:pathLst>
            </a:custGeom>
          </p:spPr>
          <p:style>
            <a:lnRef idx="1">
              <a:schemeClr val="dk2">
                <a:hueOff val="0"/>
                <a:satOff val="0"/>
                <a:lumOff val="0"/>
                <a:alphaOff val="0"/>
              </a:schemeClr>
            </a:lnRef>
            <a:fillRef idx="1">
              <a:schemeClr val="dk2">
                <a:alpha val="40000"/>
                <a:tint val="40000"/>
                <a:hueOff val="0"/>
                <a:satOff val="0"/>
                <a:lumOff val="0"/>
                <a:alphaOff val="0"/>
              </a:schemeClr>
            </a:fillRef>
            <a:effectRef idx="0">
              <a:schemeClr val="dk2">
                <a:alpha val="40000"/>
                <a:tint val="40000"/>
                <a:hueOff val="0"/>
                <a:satOff val="0"/>
                <a:lumOff val="0"/>
                <a:alphaOff val="0"/>
              </a:schemeClr>
            </a:effectRef>
            <a:fontRef idx="minor">
              <a:schemeClr val="dk2">
                <a:hueOff val="0"/>
                <a:satOff val="0"/>
                <a:lumOff val="0"/>
                <a:alphaOff val="0"/>
              </a:schemeClr>
            </a:fontRef>
          </p:style>
          <p:txBody>
            <a:bodyPr spcFirstLastPara="0" vert="horz" wrap="square" lIns="1107457" tIns="64770" rIns="64770" bIns="64770" numCol="1" spcCol="1270" anchor="ctr" anchorCtr="0">
              <a:noAutofit/>
            </a:bodyPr>
            <a:lstStyle/>
            <a:p>
              <a:pPr marL="0" lvl="0" indent="0" algn="ctr" defTabSz="755650">
                <a:lnSpc>
                  <a:spcPct val="90000"/>
                </a:lnSpc>
                <a:spcBef>
                  <a:spcPct val="0"/>
                </a:spcBef>
                <a:spcAft>
                  <a:spcPct val="35000"/>
                </a:spcAft>
                <a:buNone/>
              </a:pPr>
              <a:r>
                <a:rPr lang="en-US" b="1" kern="1200"/>
                <a:t>Assess the impact of education and changes to workflow on number of patients with active opioids or in treatment</a:t>
              </a:r>
            </a:p>
          </p:txBody>
        </p:sp>
        <p:sp>
          <p:nvSpPr>
            <p:cNvPr id="18" name="Rectangle 17">
              <a:extLst>
                <a:ext uri="{FF2B5EF4-FFF2-40B4-BE49-F238E27FC236}">
                  <a16:creationId xmlns:a16="http://schemas.microsoft.com/office/drawing/2014/main" id="{1FA97B82-1A9B-451E-9471-3EE6F943C74D}"/>
                </a:ext>
              </a:extLst>
            </p:cNvPr>
            <p:cNvSpPr/>
            <p:nvPr/>
          </p:nvSpPr>
          <p:spPr>
            <a:xfrm>
              <a:off x="6056501" y="4016335"/>
              <a:ext cx="1144518" cy="1716777"/>
            </a:xfrm>
            <a:prstGeom prst="rect">
              <a:avLst/>
            </a:prstGeom>
            <a:blipFill>
              <a:blip r:embed="rId5">
                <a:extLst>
                  <a:ext uri="{28A0092B-C50C-407E-A947-70E740481C1C}">
                    <a14:useLocalDpi xmlns:a14="http://schemas.microsoft.com/office/drawing/2010/main" val="0"/>
                  </a:ext>
                </a:extLst>
              </a:blip>
              <a:srcRect/>
              <a:stretch>
                <a:fillRect l="-50000" r="-50000"/>
              </a:stretch>
            </a:blipFill>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2240995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D5E7F4-2092-472A-89F1-840EE978FB7E}"/>
              </a:ext>
            </a:extLst>
          </p:cNvPr>
          <p:cNvSpPr>
            <a:spLocks noGrp="1"/>
          </p:cNvSpPr>
          <p:nvPr>
            <p:ph idx="1"/>
          </p:nvPr>
        </p:nvSpPr>
        <p:spPr/>
        <p:txBody>
          <a:bodyPr/>
          <a:lstStyle/>
          <a:p>
            <a:r>
              <a:rPr lang="en-US"/>
              <a:t>Primary Care and Behavioral Health Providers</a:t>
            </a:r>
          </a:p>
          <a:p>
            <a:r>
              <a:rPr lang="en-US"/>
              <a:t>Care Manager</a:t>
            </a:r>
          </a:p>
          <a:p>
            <a:r>
              <a:rPr lang="en-US"/>
              <a:t>Care Coordinators</a:t>
            </a:r>
          </a:p>
          <a:p>
            <a:r>
              <a:rPr lang="en-US"/>
              <a:t>Community Health Workers</a:t>
            </a:r>
          </a:p>
          <a:p>
            <a:r>
              <a:rPr lang="en-US"/>
              <a:t>Behavioral Health Workers</a:t>
            </a:r>
          </a:p>
          <a:p>
            <a:r>
              <a:rPr lang="en-US"/>
              <a:t>LCSWs</a:t>
            </a:r>
          </a:p>
          <a:p>
            <a:r>
              <a:rPr lang="en-US"/>
              <a:t>Patients</a:t>
            </a:r>
          </a:p>
          <a:p>
            <a:pPr marL="0" indent="0">
              <a:buNone/>
            </a:pPr>
            <a:endParaRPr lang="en-US"/>
          </a:p>
        </p:txBody>
      </p:sp>
      <p:sp>
        <p:nvSpPr>
          <p:cNvPr id="3" name="Title 2">
            <a:extLst>
              <a:ext uri="{FF2B5EF4-FFF2-40B4-BE49-F238E27FC236}">
                <a16:creationId xmlns:a16="http://schemas.microsoft.com/office/drawing/2014/main" id="{58993B4B-B0BF-47B8-B330-A86D86D0FD4C}"/>
              </a:ext>
            </a:extLst>
          </p:cNvPr>
          <p:cNvSpPr>
            <a:spLocks noGrp="1"/>
          </p:cNvSpPr>
          <p:nvPr>
            <p:ph type="title"/>
          </p:nvPr>
        </p:nvSpPr>
        <p:spPr/>
        <p:txBody>
          <a:bodyPr/>
          <a:lstStyle/>
          <a:p>
            <a:r>
              <a:rPr lang="en-US"/>
              <a:t>Who Benefits from this Module</a:t>
            </a:r>
          </a:p>
        </p:txBody>
      </p:sp>
    </p:spTree>
    <p:extLst>
      <p:ext uri="{BB962C8B-B14F-4D97-AF65-F5344CB8AC3E}">
        <p14:creationId xmlns:p14="http://schemas.microsoft.com/office/powerpoint/2010/main" val="3092076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28811-63D7-46AA-94E4-67BEA70C1EA3}"/>
              </a:ext>
            </a:extLst>
          </p:cNvPr>
          <p:cNvSpPr>
            <a:spLocks noGrp="1"/>
          </p:cNvSpPr>
          <p:nvPr>
            <p:ph type="title"/>
          </p:nvPr>
        </p:nvSpPr>
        <p:spPr/>
        <p:txBody>
          <a:bodyPr>
            <a:normAutofit/>
          </a:bodyPr>
          <a:lstStyle/>
          <a:p>
            <a:r>
              <a:rPr lang="en-US" sz="3200"/>
              <a:t>CPCI Can Help You to Be Successful!</a:t>
            </a:r>
          </a:p>
        </p:txBody>
      </p:sp>
      <p:sp>
        <p:nvSpPr>
          <p:cNvPr id="3" name="Content Placeholder 2">
            <a:extLst>
              <a:ext uri="{FF2B5EF4-FFF2-40B4-BE49-F238E27FC236}">
                <a16:creationId xmlns:a16="http://schemas.microsoft.com/office/drawing/2014/main" id="{326FAA44-3A56-442D-9CD3-8185C0A8D107}"/>
              </a:ext>
            </a:extLst>
          </p:cNvPr>
          <p:cNvSpPr>
            <a:spLocks noGrp="1"/>
          </p:cNvSpPr>
          <p:nvPr>
            <p:ph sz="half" idx="1"/>
          </p:nvPr>
        </p:nvSpPr>
        <p:spPr>
          <a:xfrm>
            <a:off x="347472" y="1595006"/>
            <a:ext cx="5625816" cy="4833277"/>
          </a:xfrm>
        </p:spPr>
        <p:txBody>
          <a:bodyPr vert="horz" lIns="91440" tIns="45720" rIns="91440" bIns="45720" rtlCol="0" anchor="t">
            <a:normAutofit/>
          </a:bodyPr>
          <a:lstStyle/>
          <a:p>
            <a:r>
              <a:rPr lang="en-US"/>
              <a:t>Identify patients for whom you are prescribing medication assisted therapy (MAT)</a:t>
            </a:r>
          </a:p>
          <a:p>
            <a:r>
              <a:rPr lang="en-US"/>
              <a:t>Tools that support both primary and behavioral health</a:t>
            </a:r>
          </a:p>
          <a:p>
            <a:r>
              <a:rPr lang="en-US"/>
              <a:t>Manage the clinical and behavioral health care for patients in MAT program</a:t>
            </a:r>
          </a:p>
          <a:p>
            <a:pPr marL="575945" lvl="1" indent="-233045"/>
            <a:r>
              <a:rPr lang="en-US" sz="1800"/>
              <a:t>Urine drug Screen</a:t>
            </a:r>
          </a:p>
          <a:p>
            <a:pPr marL="575945" lvl="1" indent="-233045"/>
            <a:r>
              <a:rPr lang="en-US" sz="1800"/>
              <a:t>Infectious disease screening (HIV, </a:t>
            </a:r>
            <a:r>
              <a:rPr lang="en-US" sz="1800" err="1"/>
              <a:t>HepC</a:t>
            </a:r>
            <a:r>
              <a:rPr lang="en-US" sz="1800"/>
              <a:t>)</a:t>
            </a:r>
          </a:p>
          <a:p>
            <a:pPr marL="575945" lvl="1" indent="-233045"/>
            <a:r>
              <a:rPr lang="en-US" sz="1800"/>
              <a:t>Mental health Screenings – Depression, anxiety</a:t>
            </a:r>
          </a:p>
          <a:p>
            <a:pPr marL="575945" lvl="1" indent="-233045"/>
            <a:r>
              <a:rPr lang="en-US" sz="1800"/>
              <a:t>Behavioral Health Appointments</a:t>
            </a:r>
          </a:p>
          <a:p>
            <a:pPr marL="342900" lvl="1" indent="0">
              <a:buNone/>
            </a:pPr>
            <a:endParaRPr lang="en-US" sz="1800">
              <a:cs typeface="Arial"/>
            </a:endParaRPr>
          </a:p>
        </p:txBody>
      </p:sp>
      <p:sp>
        <p:nvSpPr>
          <p:cNvPr id="6" name="Content Placeholder 5">
            <a:extLst>
              <a:ext uri="{FF2B5EF4-FFF2-40B4-BE49-F238E27FC236}">
                <a16:creationId xmlns:a16="http://schemas.microsoft.com/office/drawing/2014/main" id="{471D279F-CE15-4703-AB3C-BE73682D7550}"/>
              </a:ext>
            </a:extLst>
          </p:cNvPr>
          <p:cNvSpPr>
            <a:spLocks noGrp="1"/>
          </p:cNvSpPr>
          <p:nvPr>
            <p:ph sz="half" idx="2"/>
          </p:nvPr>
        </p:nvSpPr>
        <p:spPr>
          <a:xfrm>
            <a:off x="6210795" y="1595007"/>
            <a:ext cx="5525529" cy="4833276"/>
          </a:xfrm>
        </p:spPr>
        <p:txBody>
          <a:bodyPr>
            <a:normAutofit/>
          </a:bodyPr>
          <a:lstStyle/>
          <a:p>
            <a:r>
              <a:rPr lang="en-US"/>
              <a:t>Monitor patients at risk and prevention</a:t>
            </a:r>
          </a:p>
          <a:p>
            <a:pPr lvl="1"/>
            <a:r>
              <a:rPr lang="en-US" sz="1800"/>
              <a:t>General Screening Rates – SBIRT, drug, alcohol, depression</a:t>
            </a:r>
          </a:p>
          <a:p>
            <a:pPr lvl="1"/>
            <a:r>
              <a:rPr lang="en-US" sz="1800"/>
              <a:t>Benzo / Opioid</a:t>
            </a:r>
          </a:p>
          <a:p>
            <a:pPr lvl="1"/>
            <a:r>
              <a:rPr lang="en-US" sz="1800"/>
              <a:t>Chronic Opioid Therapy</a:t>
            </a:r>
          </a:p>
          <a:p>
            <a:pPr lvl="1"/>
            <a:r>
              <a:rPr lang="en-US" sz="1800"/>
              <a:t>Chronic Pain</a:t>
            </a:r>
          </a:p>
          <a:p>
            <a:r>
              <a:rPr lang="en-US"/>
              <a:t>Program management</a:t>
            </a:r>
          </a:p>
          <a:p>
            <a:pPr lvl="1"/>
            <a:r>
              <a:rPr lang="en-US" sz="1800"/>
              <a:t>Initiation and engagement rates</a:t>
            </a:r>
          </a:p>
          <a:p>
            <a:pPr lvl="1"/>
            <a:r>
              <a:rPr lang="en-US" sz="1800"/>
              <a:t>Retention</a:t>
            </a:r>
          </a:p>
          <a:p>
            <a:r>
              <a:rPr lang="en-US"/>
              <a:t>External reporting/audits</a:t>
            </a:r>
          </a:p>
          <a:p>
            <a:pPr lvl="1"/>
            <a:r>
              <a:rPr lang="en-US" sz="1800"/>
              <a:t>Monitor provider prescribing of MAT</a:t>
            </a:r>
          </a:p>
          <a:p>
            <a:pPr lvl="1"/>
            <a:r>
              <a:rPr lang="en-US" sz="1800"/>
              <a:t>Bureau of Narcotics</a:t>
            </a:r>
          </a:p>
          <a:p>
            <a:pPr lvl="1"/>
            <a:r>
              <a:rPr lang="en-US" sz="1800"/>
              <a:t>Department of Health</a:t>
            </a:r>
          </a:p>
          <a:p>
            <a:endParaRPr lang="en-US" sz="2800"/>
          </a:p>
        </p:txBody>
      </p:sp>
      <p:sp>
        <p:nvSpPr>
          <p:cNvPr id="4" name="Slide Number Placeholder 3">
            <a:extLst>
              <a:ext uri="{FF2B5EF4-FFF2-40B4-BE49-F238E27FC236}">
                <a16:creationId xmlns:a16="http://schemas.microsoft.com/office/drawing/2014/main" id="{9AE3CDCE-07BF-49EF-A20B-F55619A1A553}"/>
              </a:ext>
            </a:extLst>
          </p:cNvPr>
          <p:cNvSpPr>
            <a:spLocks noGrp="1"/>
          </p:cNvSpPr>
          <p:nvPr>
            <p:ph type="sldNum" sz="quarter" idx="12"/>
          </p:nvPr>
        </p:nvSpPr>
        <p:spPr/>
        <p:txBody>
          <a:bodyPr/>
          <a:lstStyle/>
          <a:p>
            <a:fld id="{E9B32E91-8933-D544-B7D5-BAFC25E00C05}" type="slidenum">
              <a:rPr lang="en-US" smtClean="0"/>
              <a:pPr/>
              <a:t>12</a:t>
            </a:fld>
            <a:endParaRPr lang="en-US"/>
          </a:p>
        </p:txBody>
      </p:sp>
    </p:spTree>
    <p:extLst>
      <p:ext uri="{BB962C8B-B14F-4D97-AF65-F5344CB8AC3E}">
        <p14:creationId xmlns:p14="http://schemas.microsoft.com/office/powerpoint/2010/main" val="3173672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Resources in DRVS</a:t>
            </a:r>
          </a:p>
        </p:txBody>
      </p:sp>
      <p:sp>
        <p:nvSpPr>
          <p:cNvPr id="3" name="Content Placeholder 2"/>
          <p:cNvSpPr>
            <a:spLocks noGrp="1"/>
          </p:cNvSpPr>
          <p:nvPr>
            <p:ph idx="1"/>
          </p:nvPr>
        </p:nvSpPr>
        <p:spPr/>
        <p:txBody>
          <a:bodyPr numCol="2">
            <a:normAutofit fontScale="77500" lnSpcReduction="20000"/>
          </a:bodyPr>
          <a:lstStyle/>
          <a:p>
            <a:r>
              <a:rPr lang="en-US" b="1"/>
              <a:t>Reports</a:t>
            </a:r>
          </a:p>
          <a:p>
            <a:pPr lvl="1"/>
            <a:r>
              <a:rPr lang="en-US"/>
              <a:t>Controlled Substance Report</a:t>
            </a:r>
          </a:p>
          <a:p>
            <a:pPr marL="166688" indent="-158750"/>
            <a:r>
              <a:rPr lang="en-US" b="1"/>
              <a:t>  Measures</a:t>
            </a:r>
            <a:endParaRPr lang="en-US"/>
          </a:p>
          <a:p>
            <a:pPr lvl="1"/>
            <a:r>
              <a:rPr lang="en-US"/>
              <a:t>Drug Use Screen</a:t>
            </a:r>
          </a:p>
          <a:p>
            <a:pPr lvl="1"/>
            <a:r>
              <a:rPr lang="en-US"/>
              <a:t>Unhealthy Alcohol Use</a:t>
            </a:r>
          </a:p>
          <a:p>
            <a:pPr lvl="1"/>
            <a:r>
              <a:rPr lang="en-US"/>
              <a:t>Unhealthy Alcohol Use &amp; Counseling</a:t>
            </a:r>
          </a:p>
          <a:p>
            <a:pPr lvl="1"/>
            <a:r>
              <a:rPr lang="en-US"/>
              <a:t>AOD Initiation of Treatment 13+</a:t>
            </a:r>
          </a:p>
          <a:p>
            <a:pPr lvl="1"/>
            <a:r>
              <a:rPr lang="en-US"/>
              <a:t>AOD Engagement 13+</a:t>
            </a:r>
          </a:p>
          <a:p>
            <a:pPr lvl="1"/>
            <a:r>
              <a:rPr lang="en-US"/>
              <a:t>Initiation of Pharmacotherapy – OUD (13-17)</a:t>
            </a:r>
          </a:p>
          <a:p>
            <a:pPr lvl="1"/>
            <a:r>
              <a:rPr lang="en-US"/>
              <a:t>Initiation of Pharmacotherapy – OUD (18+)</a:t>
            </a:r>
          </a:p>
          <a:p>
            <a:pPr lvl="1"/>
            <a:r>
              <a:rPr lang="en-US"/>
              <a:t>OUD Treatment</a:t>
            </a:r>
          </a:p>
          <a:p>
            <a:pPr lvl="1"/>
            <a:r>
              <a:rPr lang="en-US"/>
              <a:t>AUD Treatment</a:t>
            </a:r>
          </a:p>
          <a:p>
            <a:pPr lvl="1"/>
            <a:r>
              <a:rPr lang="en-US"/>
              <a:t>Buprenorphine Prescription</a:t>
            </a:r>
          </a:p>
          <a:p>
            <a:pPr lvl="1"/>
            <a:r>
              <a:rPr lang="en-US"/>
              <a:t>Naltrexone-Injectable Prescription</a:t>
            </a:r>
          </a:p>
          <a:p>
            <a:pPr lvl="1"/>
            <a:r>
              <a:rPr lang="en-US"/>
              <a:t>Opioid and Benzo</a:t>
            </a:r>
          </a:p>
          <a:p>
            <a:pPr lvl="1"/>
            <a:r>
              <a:rPr lang="en-US"/>
              <a:t>Opioid on Med List</a:t>
            </a:r>
          </a:p>
          <a:p>
            <a:pPr lvl="1"/>
            <a:r>
              <a:rPr lang="en-US"/>
              <a:t>CTRL Substance Agreement (CNMP)</a:t>
            </a:r>
          </a:p>
          <a:p>
            <a:pPr lvl="1"/>
            <a:r>
              <a:rPr lang="en-US"/>
              <a:t>Benzodiazepine Usage</a:t>
            </a:r>
          </a:p>
          <a:p>
            <a:pPr lvl="1"/>
            <a:r>
              <a:rPr lang="en-US"/>
              <a:t>Benzodiazepine Dose &gt; 3mg</a:t>
            </a:r>
          </a:p>
          <a:p>
            <a:pPr lvl="1"/>
            <a:r>
              <a:rPr lang="en-US"/>
              <a:t>Hep C Lifetime Screen</a:t>
            </a:r>
          </a:p>
          <a:p>
            <a:pPr lvl="1"/>
            <a:r>
              <a:rPr lang="en-US"/>
              <a:t>Hep C Screen – OUD</a:t>
            </a:r>
          </a:p>
          <a:p>
            <a:r>
              <a:rPr lang="en-US" b="1"/>
              <a:t>Registries</a:t>
            </a:r>
          </a:p>
          <a:p>
            <a:pPr lvl="1"/>
            <a:r>
              <a:rPr lang="en-US"/>
              <a:t>Office Based Opioid Treatment</a:t>
            </a:r>
          </a:p>
          <a:p>
            <a:pPr lvl="1"/>
            <a:r>
              <a:rPr lang="en-US"/>
              <a:t>Opioid Medication – Potential Misuse</a:t>
            </a:r>
          </a:p>
          <a:p>
            <a:pPr lvl="1"/>
            <a:r>
              <a:rPr lang="en-US"/>
              <a:t>Methadone Medication</a:t>
            </a:r>
          </a:p>
          <a:p>
            <a:pPr lvl="1"/>
            <a:r>
              <a:rPr lang="en-US"/>
              <a:t>Pain Management</a:t>
            </a:r>
          </a:p>
          <a:p>
            <a:r>
              <a:rPr lang="en-US" b="1"/>
              <a:t>Custom Dashboards</a:t>
            </a:r>
          </a:p>
          <a:p>
            <a:r>
              <a:rPr lang="en-US" b="1"/>
              <a:t>Custom Registries</a:t>
            </a:r>
          </a:p>
          <a:p>
            <a:pPr lvl="1"/>
            <a:r>
              <a:rPr lang="en-US"/>
              <a:t>Opioid dependence with drug screen and </a:t>
            </a:r>
            <a:r>
              <a:rPr lang="en-US" err="1"/>
              <a:t>bup</a:t>
            </a:r>
            <a:endParaRPr lang="en-US"/>
          </a:p>
          <a:p>
            <a:pPr lvl="2"/>
            <a:endParaRPr lang="en-US"/>
          </a:p>
          <a:p>
            <a:pPr marL="914400" lvl="2" indent="0">
              <a:buNone/>
            </a:pPr>
            <a:endParaRPr lang="en-US"/>
          </a:p>
          <a:p>
            <a:pPr lvl="2"/>
            <a:endParaRPr lang="en-US"/>
          </a:p>
          <a:p>
            <a:endParaRPr lang="en-US"/>
          </a:p>
        </p:txBody>
      </p:sp>
      <p:sp>
        <p:nvSpPr>
          <p:cNvPr id="4" name="Slide Number Placeholder 3"/>
          <p:cNvSpPr>
            <a:spLocks noGrp="1"/>
          </p:cNvSpPr>
          <p:nvPr>
            <p:ph type="sldNum" sz="quarter" idx="11"/>
          </p:nvPr>
        </p:nvSpPr>
        <p:spPr/>
        <p:txBody>
          <a:bodyPr/>
          <a:lstStyle/>
          <a:p>
            <a:fld id="{9D2D4111-90E1-4E75-8969-B3EB08BB5078}" type="slidenum">
              <a:rPr lang="en-US" altLang="en-US" smtClean="0"/>
              <a:pPr/>
              <a:t>13</a:t>
            </a:fld>
            <a:endParaRPr lang="en-US" altLang="en-US"/>
          </a:p>
        </p:txBody>
      </p:sp>
    </p:spTree>
    <p:extLst>
      <p:ext uri="{BB962C8B-B14F-4D97-AF65-F5344CB8AC3E}">
        <p14:creationId xmlns:p14="http://schemas.microsoft.com/office/powerpoint/2010/main" val="2653144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Understand the Population</a:t>
            </a:r>
          </a:p>
        </p:txBody>
      </p:sp>
    </p:spTree>
    <p:extLst>
      <p:ext uri="{BB962C8B-B14F-4D97-AF65-F5344CB8AC3E}">
        <p14:creationId xmlns:p14="http://schemas.microsoft.com/office/powerpoint/2010/main" val="192920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9E586-0811-4C10-B84C-31394CEB4DCB}"/>
              </a:ext>
            </a:extLst>
          </p:cNvPr>
          <p:cNvSpPr>
            <a:spLocks noGrp="1"/>
          </p:cNvSpPr>
          <p:nvPr>
            <p:ph type="title"/>
          </p:nvPr>
        </p:nvSpPr>
        <p:spPr/>
        <p:txBody>
          <a:bodyPr/>
          <a:lstStyle/>
          <a:p>
            <a:r>
              <a:rPr lang="en-US"/>
              <a:t>Substance Use Overview for Your CHC</a:t>
            </a:r>
          </a:p>
        </p:txBody>
      </p:sp>
      <p:sp>
        <p:nvSpPr>
          <p:cNvPr id="5" name="Slide Number Placeholder 4">
            <a:extLst>
              <a:ext uri="{FF2B5EF4-FFF2-40B4-BE49-F238E27FC236}">
                <a16:creationId xmlns:a16="http://schemas.microsoft.com/office/drawing/2014/main" id="{A0AF82EC-1A7A-4E7D-973F-462A59B5E2FE}"/>
              </a:ext>
            </a:extLst>
          </p:cNvPr>
          <p:cNvSpPr>
            <a:spLocks noGrp="1"/>
          </p:cNvSpPr>
          <p:nvPr>
            <p:ph type="sldNum" sz="quarter" idx="4"/>
          </p:nvPr>
        </p:nvSpPr>
        <p:spPr/>
        <p:txBody>
          <a:bodyPr/>
          <a:lstStyle/>
          <a:p>
            <a:pPr>
              <a:defRPr/>
            </a:pPr>
            <a:fld id="{9D2D4111-90E1-4E75-8969-B3EB08BB5078}" type="slidenum">
              <a:rPr lang="en-US" altLang="en-US" smtClean="0"/>
              <a:pPr>
                <a:defRPr/>
              </a:pPr>
              <a:t>15</a:t>
            </a:fld>
            <a:endParaRPr lang="en-US" altLang="en-US"/>
          </a:p>
        </p:txBody>
      </p:sp>
      <p:sp>
        <p:nvSpPr>
          <p:cNvPr id="4" name="Footer Placeholder 3">
            <a:extLst>
              <a:ext uri="{FF2B5EF4-FFF2-40B4-BE49-F238E27FC236}">
                <a16:creationId xmlns:a16="http://schemas.microsoft.com/office/drawing/2014/main" id="{7403164A-D588-4D71-B26A-91EB7E0AD4DE}"/>
              </a:ext>
            </a:extLst>
          </p:cNvPr>
          <p:cNvSpPr>
            <a:spLocks noGrp="1"/>
          </p:cNvSpPr>
          <p:nvPr>
            <p:ph type="ftr" sz="quarter" idx="3"/>
          </p:nvPr>
        </p:nvSpPr>
        <p:spPr/>
        <p:txBody>
          <a:bodyPr/>
          <a:lstStyle/>
          <a:p>
            <a:pPr>
              <a:defRPr/>
            </a:pPr>
            <a:endParaRPr lang="en-US" altLang="en-US"/>
          </a:p>
        </p:txBody>
      </p:sp>
      <p:pic>
        <p:nvPicPr>
          <p:cNvPr id="6" name="Picture 5">
            <a:extLst>
              <a:ext uri="{FF2B5EF4-FFF2-40B4-BE49-F238E27FC236}">
                <a16:creationId xmlns:a16="http://schemas.microsoft.com/office/drawing/2014/main" id="{C9B32CC5-A313-45D5-8F6E-C70ABFEFE892}"/>
              </a:ext>
            </a:extLst>
          </p:cNvPr>
          <p:cNvPicPr>
            <a:picLocks noChangeAspect="1"/>
          </p:cNvPicPr>
          <p:nvPr/>
        </p:nvPicPr>
        <p:blipFill rotWithShape="1">
          <a:blip r:embed="rId2"/>
          <a:srcRect b="3410"/>
          <a:stretch/>
        </p:blipFill>
        <p:spPr>
          <a:xfrm>
            <a:off x="975340" y="953356"/>
            <a:ext cx="10418107" cy="58863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8496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199B36-F505-41B6-B06F-B4B0A303EC77}"/>
              </a:ext>
            </a:extLst>
          </p:cNvPr>
          <p:cNvSpPr>
            <a:spLocks noGrp="1"/>
          </p:cNvSpPr>
          <p:nvPr>
            <p:ph type="sldNum" sz="quarter" idx="4"/>
          </p:nvPr>
        </p:nvSpPr>
        <p:spPr/>
        <p:txBody>
          <a:bodyPr/>
          <a:lstStyle/>
          <a:p>
            <a:fld id="{4755BDFB-4C68-5F4C-ABA9-59E137D488F9}" type="slidenum">
              <a:rPr lang="en-US" smtClean="0"/>
              <a:pPr/>
              <a:t>16</a:t>
            </a:fld>
            <a:endParaRPr lang="en-US"/>
          </a:p>
        </p:txBody>
      </p:sp>
      <p:sp>
        <p:nvSpPr>
          <p:cNvPr id="5" name="Footer Placeholder 4">
            <a:extLst>
              <a:ext uri="{FF2B5EF4-FFF2-40B4-BE49-F238E27FC236}">
                <a16:creationId xmlns:a16="http://schemas.microsoft.com/office/drawing/2014/main" id="{2FB51CEF-0254-4339-BF3F-DA2FF9FC4BE6}"/>
              </a:ext>
            </a:extLst>
          </p:cNvPr>
          <p:cNvSpPr>
            <a:spLocks noGrp="1"/>
          </p:cNvSpPr>
          <p:nvPr>
            <p:ph type="ftr" sz="quarter" idx="3"/>
          </p:nvPr>
        </p:nvSpPr>
        <p:spPr/>
        <p:txBody>
          <a:bodyPr/>
          <a:lstStyle/>
          <a:p>
            <a:r>
              <a:rPr lang="en-US"/>
              <a:t>azarahealthcare.com</a:t>
            </a:r>
          </a:p>
        </p:txBody>
      </p:sp>
      <p:pic>
        <p:nvPicPr>
          <p:cNvPr id="6" name="Picture 5">
            <a:extLst>
              <a:ext uri="{FF2B5EF4-FFF2-40B4-BE49-F238E27FC236}">
                <a16:creationId xmlns:a16="http://schemas.microsoft.com/office/drawing/2014/main" id="{54C22FB9-EE03-4F2D-B57D-4095D81F2DE5}"/>
              </a:ext>
            </a:extLst>
          </p:cNvPr>
          <p:cNvPicPr>
            <a:picLocks noChangeAspect="1"/>
          </p:cNvPicPr>
          <p:nvPr/>
        </p:nvPicPr>
        <p:blipFill rotWithShape="1">
          <a:blip r:embed="rId2"/>
          <a:srcRect l="2322"/>
          <a:stretch/>
        </p:blipFill>
        <p:spPr>
          <a:xfrm>
            <a:off x="85870" y="99848"/>
            <a:ext cx="9359646" cy="5334000"/>
          </a:xfrm>
          <a:prstGeom prst="rect">
            <a:avLst/>
          </a:prstGeom>
          <a:ln>
            <a:noFill/>
          </a:ln>
          <a:effectLst>
            <a:outerShdw blurRad="292100" dist="139700" dir="2700000" algn="tl" rotWithShape="0">
              <a:srgbClr val="333333">
                <a:alpha val="65000"/>
              </a:srgbClr>
            </a:outerShdw>
          </a:effectLst>
        </p:spPr>
      </p:pic>
      <p:pic>
        <p:nvPicPr>
          <p:cNvPr id="1026" name="Picture 2" descr="Image result for substance use care icon image">
            <a:extLst>
              <a:ext uri="{FF2B5EF4-FFF2-40B4-BE49-F238E27FC236}">
                <a16:creationId xmlns:a16="http://schemas.microsoft.com/office/drawing/2014/main" id="{FB0A0687-E1BA-4951-9EF1-D9B612629890}"/>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32152" y="4968174"/>
            <a:ext cx="4361136" cy="1889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36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a:extLst>
              <a:ext uri="{FF2B5EF4-FFF2-40B4-BE49-F238E27FC236}">
                <a16:creationId xmlns:a16="http://schemas.microsoft.com/office/drawing/2014/main" id="{909C98E2-1F14-4317-B4AB-7FBC5783897C}"/>
              </a:ext>
            </a:extLst>
          </p:cNvPr>
          <p:cNvSpPr/>
          <p:nvPr/>
        </p:nvSpPr>
        <p:spPr>
          <a:xfrm rot="16200000">
            <a:off x="5557546" y="3039702"/>
            <a:ext cx="5896562" cy="759837"/>
          </a:xfrm>
          <a:prstGeom prst="triangle">
            <a:avLst>
              <a:gd name="adj" fmla="val 61179"/>
            </a:avLst>
          </a:prstGeom>
          <a:solidFill>
            <a:schemeClr val="tx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Early Intervention | Alcohol Screening</a:t>
            </a:r>
          </a:p>
        </p:txBody>
      </p:sp>
      <p:sp>
        <p:nvSpPr>
          <p:cNvPr id="4" name="Slide Number Placeholder 3"/>
          <p:cNvSpPr>
            <a:spLocks noGrp="1"/>
          </p:cNvSpPr>
          <p:nvPr>
            <p:ph type="sldNum" sz="quarter" idx="4"/>
          </p:nvPr>
        </p:nvSpPr>
        <p:spPr/>
        <p:txBody>
          <a:bodyPr/>
          <a:lstStyle/>
          <a:p>
            <a:fld id="{9D2D4111-90E1-4E75-8969-B3EB08BB5078}" type="slidenum">
              <a:rPr lang="en-US" altLang="en-US" smtClean="0"/>
              <a:pPr/>
              <a:t>17</a:t>
            </a:fld>
            <a:endParaRPr lang="en-US" altLang="en-US"/>
          </a:p>
        </p:txBody>
      </p:sp>
      <p:pic>
        <p:nvPicPr>
          <p:cNvPr id="3" name="Picture 2">
            <a:extLst>
              <a:ext uri="{FF2B5EF4-FFF2-40B4-BE49-F238E27FC236}">
                <a16:creationId xmlns:a16="http://schemas.microsoft.com/office/drawing/2014/main" id="{1281CBDD-CD67-4A19-830B-AD25FDAAA260}"/>
              </a:ext>
            </a:extLst>
          </p:cNvPr>
          <p:cNvPicPr>
            <a:picLocks noChangeAspect="1"/>
          </p:cNvPicPr>
          <p:nvPr/>
        </p:nvPicPr>
        <p:blipFill rotWithShape="1">
          <a:blip r:embed="rId2"/>
          <a:srcRect r="3854"/>
          <a:stretch/>
        </p:blipFill>
        <p:spPr>
          <a:xfrm>
            <a:off x="8899362" y="490098"/>
            <a:ext cx="2682178" cy="587780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61B81F6-6233-4059-A9DE-5DEE21D86D3B}"/>
              </a:ext>
            </a:extLst>
          </p:cNvPr>
          <p:cNvPicPr>
            <a:picLocks noChangeAspect="1"/>
          </p:cNvPicPr>
          <p:nvPr/>
        </p:nvPicPr>
        <p:blipFill>
          <a:blip r:embed="rId3"/>
          <a:stretch>
            <a:fillRect/>
          </a:stretch>
        </p:blipFill>
        <p:spPr>
          <a:xfrm>
            <a:off x="429904" y="2285157"/>
            <a:ext cx="7696004" cy="3550476"/>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974BAF34-FD25-4EFF-8862-87E2DF8B7C64}"/>
              </a:ext>
            </a:extLst>
          </p:cNvPr>
          <p:cNvSpPr/>
          <p:nvPr/>
        </p:nvSpPr>
        <p:spPr>
          <a:xfrm>
            <a:off x="9183959" y="2638097"/>
            <a:ext cx="2319193" cy="1187669"/>
          </a:xfrm>
          <a:prstGeom prst="rect">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9799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a:extLst>
              <a:ext uri="{FF2B5EF4-FFF2-40B4-BE49-F238E27FC236}">
                <a16:creationId xmlns:a16="http://schemas.microsoft.com/office/drawing/2014/main" id="{909C98E2-1F14-4317-B4AB-7FBC5783897C}"/>
              </a:ext>
            </a:extLst>
          </p:cNvPr>
          <p:cNvSpPr/>
          <p:nvPr/>
        </p:nvSpPr>
        <p:spPr>
          <a:xfrm rot="16200000">
            <a:off x="5357925" y="2840079"/>
            <a:ext cx="6295807" cy="759839"/>
          </a:xfrm>
          <a:prstGeom prst="triangle">
            <a:avLst>
              <a:gd name="adj" fmla="val 61179"/>
            </a:avLst>
          </a:prstGeom>
          <a:solidFill>
            <a:schemeClr val="tx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Early Intervention | Drug Screening</a:t>
            </a:r>
          </a:p>
        </p:txBody>
      </p:sp>
      <p:sp>
        <p:nvSpPr>
          <p:cNvPr id="4" name="Slide Number Placeholder 3"/>
          <p:cNvSpPr>
            <a:spLocks noGrp="1"/>
          </p:cNvSpPr>
          <p:nvPr>
            <p:ph type="sldNum" sz="quarter" idx="4"/>
          </p:nvPr>
        </p:nvSpPr>
        <p:spPr/>
        <p:txBody>
          <a:bodyPr/>
          <a:lstStyle/>
          <a:p>
            <a:fld id="{9D2D4111-90E1-4E75-8969-B3EB08BB5078}" type="slidenum">
              <a:rPr lang="en-US" altLang="en-US" smtClean="0"/>
              <a:pPr/>
              <a:t>18</a:t>
            </a:fld>
            <a:endParaRPr lang="en-US" altLang="en-US"/>
          </a:p>
        </p:txBody>
      </p:sp>
      <p:pic>
        <p:nvPicPr>
          <p:cNvPr id="7" name="Picture 6">
            <a:extLst>
              <a:ext uri="{FF2B5EF4-FFF2-40B4-BE49-F238E27FC236}">
                <a16:creationId xmlns:a16="http://schemas.microsoft.com/office/drawing/2014/main" id="{553C0E3C-5460-4CBA-87D0-E79AF65DF9D1}"/>
              </a:ext>
            </a:extLst>
          </p:cNvPr>
          <p:cNvPicPr>
            <a:picLocks noChangeAspect="1"/>
          </p:cNvPicPr>
          <p:nvPr/>
        </p:nvPicPr>
        <p:blipFill rotWithShape="1">
          <a:blip r:embed="rId2"/>
          <a:srcRect r="3007"/>
          <a:stretch/>
        </p:blipFill>
        <p:spPr>
          <a:xfrm>
            <a:off x="8885742" y="72095"/>
            <a:ext cx="2794068" cy="631456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F49882C3-AA02-42CB-BE83-6DE1D333CEF1}"/>
              </a:ext>
            </a:extLst>
          </p:cNvPr>
          <p:cNvPicPr>
            <a:picLocks noChangeAspect="1"/>
          </p:cNvPicPr>
          <p:nvPr/>
        </p:nvPicPr>
        <p:blipFill rotWithShape="1">
          <a:blip r:embed="rId3"/>
          <a:srcRect r="33905"/>
          <a:stretch/>
        </p:blipFill>
        <p:spPr>
          <a:xfrm>
            <a:off x="236351" y="2249148"/>
            <a:ext cx="7889557" cy="3751954"/>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938E295B-DEAE-43D3-A250-A9602D095796}"/>
              </a:ext>
            </a:extLst>
          </p:cNvPr>
          <p:cNvSpPr/>
          <p:nvPr/>
        </p:nvSpPr>
        <p:spPr>
          <a:xfrm>
            <a:off x="9511645" y="2724346"/>
            <a:ext cx="2092751" cy="1451728"/>
          </a:xfrm>
          <a:prstGeom prst="rect">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9477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Early Intervention | Chronic Pain</a:t>
            </a:r>
          </a:p>
        </p:txBody>
      </p:sp>
      <p:sp>
        <p:nvSpPr>
          <p:cNvPr id="4" name="Slide Number Placeholder 3"/>
          <p:cNvSpPr>
            <a:spLocks noGrp="1"/>
          </p:cNvSpPr>
          <p:nvPr>
            <p:ph type="sldNum" sz="quarter" idx="4"/>
          </p:nvPr>
        </p:nvSpPr>
        <p:spPr/>
        <p:txBody>
          <a:bodyPr/>
          <a:lstStyle/>
          <a:p>
            <a:fld id="{9D2D4111-90E1-4E75-8969-B3EB08BB5078}" type="slidenum">
              <a:rPr lang="en-US" altLang="en-US" smtClean="0"/>
              <a:pPr/>
              <a:t>19</a:t>
            </a:fld>
            <a:endParaRPr lang="en-US" altLang="en-US"/>
          </a:p>
        </p:txBody>
      </p:sp>
      <p:grpSp>
        <p:nvGrpSpPr>
          <p:cNvPr id="10" name="Group 9">
            <a:extLst>
              <a:ext uri="{FF2B5EF4-FFF2-40B4-BE49-F238E27FC236}">
                <a16:creationId xmlns:a16="http://schemas.microsoft.com/office/drawing/2014/main" id="{33D22108-ADC1-4FB1-932E-25DEBAA45469}"/>
              </a:ext>
            </a:extLst>
          </p:cNvPr>
          <p:cNvGrpSpPr/>
          <p:nvPr/>
        </p:nvGrpSpPr>
        <p:grpSpPr>
          <a:xfrm>
            <a:off x="147089" y="1247758"/>
            <a:ext cx="10749699" cy="3983894"/>
            <a:chOff x="147089" y="1002661"/>
            <a:chExt cx="10749699" cy="3983894"/>
          </a:xfrm>
        </p:grpSpPr>
        <p:pic>
          <p:nvPicPr>
            <p:cNvPr id="7" name="Picture 6">
              <a:extLst>
                <a:ext uri="{FF2B5EF4-FFF2-40B4-BE49-F238E27FC236}">
                  <a16:creationId xmlns:a16="http://schemas.microsoft.com/office/drawing/2014/main" id="{E46FB477-BBAF-400F-BE40-B0EB78732F90}"/>
                </a:ext>
              </a:extLst>
            </p:cNvPr>
            <p:cNvPicPr>
              <a:picLocks noChangeAspect="1"/>
            </p:cNvPicPr>
            <p:nvPr/>
          </p:nvPicPr>
          <p:blipFill>
            <a:blip r:embed="rId3"/>
            <a:stretch>
              <a:fillRect/>
            </a:stretch>
          </p:blipFill>
          <p:spPr>
            <a:xfrm>
              <a:off x="147089" y="1002661"/>
              <a:ext cx="10749699" cy="3983894"/>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EACFAD4D-B03E-4714-BA8F-86EE7A1547E7}"/>
                </a:ext>
              </a:extLst>
            </p:cNvPr>
            <p:cNvSpPr/>
            <p:nvPr/>
          </p:nvSpPr>
          <p:spPr>
            <a:xfrm>
              <a:off x="147089" y="2507530"/>
              <a:ext cx="2369868" cy="24790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89527568-5DD9-4338-8F4C-05D620FEBD98}"/>
              </a:ext>
            </a:extLst>
          </p:cNvPr>
          <p:cNvPicPr>
            <a:picLocks noChangeAspect="1"/>
          </p:cNvPicPr>
          <p:nvPr/>
        </p:nvPicPr>
        <p:blipFill>
          <a:blip r:embed="rId4"/>
          <a:stretch>
            <a:fillRect/>
          </a:stretch>
        </p:blipFill>
        <p:spPr>
          <a:xfrm>
            <a:off x="6547727" y="3704071"/>
            <a:ext cx="5644273" cy="2800211"/>
          </a:xfrm>
          <a:prstGeom prst="rect">
            <a:avLst/>
          </a:prstGeom>
          <a:ln>
            <a:noFill/>
          </a:ln>
          <a:effectLst>
            <a:outerShdw blurRad="292100" dist="139700" dir="2700000" algn="tl" rotWithShape="0">
              <a:srgbClr val="333333">
                <a:alpha val="65000"/>
              </a:srgbClr>
            </a:outerShdw>
          </a:effectLst>
        </p:spPr>
      </p:pic>
      <p:sp>
        <p:nvSpPr>
          <p:cNvPr id="9" name="Content Placeholder 2">
            <a:extLst>
              <a:ext uri="{FF2B5EF4-FFF2-40B4-BE49-F238E27FC236}">
                <a16:creationId xmlns:a16="http://schemas.microsoft.com/office/drawing/2014/main" id="{8169B413-D2F0-41C7-9443-508FF565917B}"/>
              </a:ext>
            </a:extLst>
          </p:cNvPr>
          <p:cNvSpPr txBox="1">
            <a:spLocks/>
          </p:cNvSpPr>
          <p:nvPr/>
        </p:nvSpPr>
        <p:spPr>
          <a:xfrm>
            <a:off x="-279132" y="5323658"/>
            <a:ext cx="6728059" cy="1672946"/>
          </a:xfrm>
          <a:prstGeom prst="rect">
            <a:avLst/>
          </a:prstGeom>
        </p:spPr>
        <p:txBody>
          <a:bodyPr/>
          <a:lstStyle>
            <a:lvl1pPr marL="293688" indent="-293688" algn="l" defTabSz="457200" rtl="0" eaLnBrk="1" latinLnBrk="0" hangingPunct="1">
              <a:lnSpc>
                <a:spcPct val="100000"/>
              </a:lnSpc>
              <a:spcBef>
                <a:spcPts val="1200"/>
              </a:spcBef>
              <a:buClr>
                <a:schemeClr val="tx2"/>
              </a:buClr>
              <a:buFont typeface="Wingdings" pitchFamily="2" charset="2"/>
              <a:buChar char="§"/>
              <a:tabLst/>
              <a:defRPr sz="30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ts val="600"/>
              </a:spcBef>
              <a:buClr>
                <a:schemeClr val="tx2"/>
              </a:buClr>
              <a:buFont typeface="Arial"/>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ts val="600"/>
              </a:spcBef>
              <a:buClr>
                <a:schemeClr val="tx2"/>
              </a:buClr>
              <a:buFont typeface="Wingdings" pitchFamily="2" charset="2"/>
              <a:buChar char="§"/>
              <a:defRPr sz="26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ts val="600"/>
              </a:spcBef>
              <a:buClr>
                <a:schemeClr val="tx2"/>
              </a:buClr>
              <a:buFont typeface="Arial"/>
              <a:buChar char="–"/>
              <a:defRPr sz="24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600"/>
              </a:spcBef>
              <a:buClr>
                <a:schemeClr val="tx2"/>
              </a:buClr>
              <a:buFont typeface="Wingdings" pitchFamily="2" charset="2"/>
              <a:buChar char="§"/>
              <a:defRPr sz="22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000"/>
              <a:t>Identify patients with CNMP and Drugs of Abuse Test</a:t>
            </a:r>
          </a:p>
          <a:p>
            <a:pPr lvl="1"/>
            <a:r>
              <a:rPr lang="en-US" sz="2000"/>
              <a:t>Assess patients with concurrent conditions/medications</a:t>
            </a:r>
          </a:p>
          <a:p>
            <a:pPr lvl="1"/>
            <a:r>
              <a:rPr lang="en-US" sz="2000"/>
              <a:t>Evaluate for needed screenings</a:t>
            </a:r>
          </a:p>
        </p:txBody>
      </p:sp>
    </p:spTree>
    <p:extLst>
      <p:ext uri="{BB962C8B-B14F-4D97-AF65-F5344CB8AC3E}">
        <p14:creationId xmlns:p14="http://schemas.microsoft.com/office/powerpoint/2010/main" val="1207250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tx2"/>
                </a:solidFill>
              </a:rPr>
              <a:t>CONFIDENTIAL</a:t>
            </a:r>
          </a:p>
        </p:txBody>
      </p:sp>
      <p:sp>
        <p:nvSpPr>
          <p:cNvPr id="3" name="Text Placeholder 2"/>
          <p:cNvSpPr>
            <a:spLocks noGrp="1"/>
          </p:cNvSpPr>
          <p:nvPr>
            <p:ph type="body" sz="quarter" idx="10"/>
          </p:nvPr>
        </p:nvSpPr>
        <p:spPr/>
        <p:txBody>
          <a:bodyPr/>
          <a:lstStyle/>
          <a:p>
            <a:pPr defTabSz="914400" fontAlgn="base">
              <a:spcBef>
                <a:spcPct val="0"/>
              </a:spcBef>
              <a:spcAft>
                <a:spcPct val="0"/>
              </a:spcAft>
              <a:buClrTx/>
            </a:pPr>
            <a:r>
              <a:rPr lang="en-US">
                <a:solidFill>
                  <a:schemeClr val="tx2"/>
                </a:solidFill>
              </a:rPr>
              <a:t>This file contains information that is confidential to Azara Healthcare, LLC</a:t>
            </a:r>
          </a:p>
          <a:p>
            <a:pPr defTabSz="914400" fontAlgn="base">
              <a:spcBef>
                <a:spcPct val="0"/>
              </a:spcBef>
              <a:spcAft>
                <a:spcPct val="0"/>
              </a:spcAft>
              <a:buClrTx/>
            </a:pPr>
            <a:r>
              <a:rPr lang="en-US">
                <a:solidFill>
                  <a:schemeClr val="tx2"/>
                </a:solidFill>
              </a:rPr>
              <a:t>Do not view, copy, distribute, or disclose without prior consent.</a:t>
            </a:r>
          </a:p>
        </p:txBody>
      </p:sp>
      <p:sp>
        <p:nvSpPr>
          <p:cNvPr id="8" name="Footer Placeholder 7">
            <a:extLst>
              <a:ext uri="{FF2B5EF4-FFF2-40B4-BE49-F238E27FC236}">
                <a16:creationId xmlns:a16="http://schemas.microsoft.com/office/drawing/2014/main" id="{64820657-B9AB-804C-BCAF-6DBC982BC9B1}"/>
              </a:ext>
            </a:extLst>
          </p:cNvPr>
          <p:cNvSpPr>
            <a:spLocks noGrp="1"/>
          </p:cNvSpPr>
          <p:nvPr>
            <p:ph type="ftr" sz="quarter" idx="3"/>
          </p:nvPr>
        </p:nvSpPr>
        <p:spPr/>
        <p:txBody>
          <a:bodyPr/>
          <a:lstStyle/>
          <a:p>
            <a:r>
              <a:rPr lang="en-US"/>
              <a:t>azarahealthcare.com</a:t>
            </a:r>
          </a:p>
        </p:txBody>
      </p:sp>
      <p:sp>
        <p:nvSpPr>
          <p:cNvPr id="9" name="Slide Number Placeholder 8">
            <a:extLst>
              <a:ext uri="{FF2B5EF4-FFF2-40B4-BE49-F238E27FC236}">
                <a16:creationId xmlns:a16="http://schemas.microsoft.com/office/drawing/2014/main" id="{81121A74-1D17-494A-B253-4BCBB26A8DD2}"/>
              </a:ext>
            </a:extLst>
          </p:cNvPr>
          <p:cNvSpPr>
            <a:spLocks noGrp="1"/>
          </p:cNvSpPr>
          <p:nvPr>
            <p:ph type="sldNum" sz="quarter" idx="4"/>
          </p:nvPr>
        </p:nvSpPr>
        <p:spPr/>
        <p:txBody>
          <a:bodyPr/>
          <a:lstStyle/>
          <a:p>
            <a:fld id="{4755BDFB-4C68-5F4C-ABA9-59E137D488F9}" type="slidenum">
              <a:rPr lang="en-US" smtClean="0"/>
              <a:pPr/>
              <a:t>2</a:t>
            </a:fld>
            <a:endParaRPr lang="en-US"/>
          </a:p>
        </p:txBody>
      </p:sp>
    </p:spTree>
    <p:extLst>
      <p:ext uri="{BB962C8B-B14F-4D97-AF65-F5344CB8AC3E}">
        <p14:creationId xmlns:p14="http://schemas.microsoft.com/office/powerpoint/2010/main" val="2034541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99796-0528-42FA-8705-2386076C3DDE}"/>
              </a:ext>
            </a:extLst>
          </p:cNvPr>
          <p:cNvSpPr>
            <a:spLocks noGrp="1"/>
          </p:cNvSpPr>
          <p:nvPr>
            <p:ph type="title"/>
          </p:nvPr>
        </p:nvSpPr>
        <p:spPr/>
        <p:txBody>
          <a:bodyPr/>
          <a:lstStyle/>
          <a:p>
            <a:r>
              <a:rPr lang="en-US"/>
              <a:t>Getting Started:  Identify Potential Misuse </a:t>
            </a:r>
          </a:p>
        </p:txBody>
      </p:sp>
      <p:sp>
        <p:nvSpPr>
          <p:cNvPr id="3" name="Content Placeholder 2">
            <a:extLst>
              <a:ext uri="{FF2B5EF4-FFF2-40B4-BE49-F238E27FC236}">
                <a16:creationId xmlns:a16="http://schemas.microsoft.com/office/drawing/2014/main" id="{3B547A61-DF60-41B3-B643-960DCC1C6CD4}"/>
              </a:ext>
            </a:extLst>
          </p:cNvPr>
          <p:cNvSpPr>
            <a:spLocks noGrp="1"/>
          </p:cNvSpPr>
          <p:nvPr>
            <p:ph idx="1"/>
          </p:nvPr>
        </p:nvSpPr>
        <p:spPr>
          <a:xfrm>
            <a:off x="392155" y="900388"/>
            <a:ext cx="11230906" cy="2187472"/>
          </a:xfrm>
        </p:spPr>
        <p:txBody>
          <a:bodyPr/>
          <a:lstStyle/>
          <a:p>
            <a:pPr marL="0" indent="0">
              <a:buNone/>
            </a:pPr>
            <a:r>
              <a:rPr lang="en-US"/>
              <a:t>Identify:</a:t>
            </a:r>
          </a:p>
          <a:p>
            <a:pPr lvl="1"/>
            <a:r>
              <a:rPr lang="en-US"/>
              <a:t>Patients with an active opioid prescription and no stop date</a:t>
            </a:r>
          </a:p>
          <a:p>
            <a:pPr lvl="1"/>
            <a:r>
              <a:rPr lang="en-US"/>
              <a:t>Patients with chronic opioid use and no OUD diagnosis</a:t>
            </a:r>
          </a:p>
          <a:p>
            <a:pPr lvl="1"/>
            <a:r>
              <a:rPr lang="en-US"/>
              <a:t>Concurrent conditions and diagnoses, i.e. alcohol use disorder, positive PHQ-9 scores, tobacco use, chronic nonmalignant pain, etc.</a:t>
            </a:r>
          </a:p>
        </p:txBody>
      </p:sp>
      <p:sp>
        <p:nvSpPr>
          <p:cNvPr id="4" name="Slide Number Placeholder 3">
            <a:extLst>
              <a:ext uri="{FF2B5EF4-FFF2-40B4-BE49-F238E27FC236}">
                <a16:creationId xmlns:a16="http://schemas.microsoft.com/office/drawing/2014/main" id="{75A61C58-2655-41AC-B252-6BB1B37AA798}"/>
              </a:ext>
            </a:extLst>
          </p:cNvPr>
          <p:cNvSpPr>
            <a:spLocks noGrp="1"/>
          </p:cNvSpPr>
          <p:nvPr>
            <p:ph type="sldNum" sz="quarter" idx="4"/>
          </p:nvPr>
        </p:nvSpPr>
        <p:spPr/>
        <p:txBody>
          <a:bodyPr/>
          <a:lstStyle/>
          <a:p>
            <a:fld id="{4755BDFB-4C68-5F4C-ABA9-59E137D488F9}" type="slidenum">
              <a:rPr lang="en-US" smtClean="0"/>
              <a:pPr/>
              <a:t>20</a:t>
            </a:fld>
            <a:endParaRPr lang="en-US"/>
          </a:p>
        </p:txBody>
      </p:sp>
      <p:sp>
        <p:nvSpPr>
          <p:cNvPr id="5" name="Footer Placeholder 4">
            <a:extLst>
              <a:ext uri="{FF2B5EF4-FFF2-40B4-BE49-F238E27FC236}">
                <a16:creationId xmlns:a16="http://schemas.microsoft.com/office/drawing/2014/main" id="{8217F5B7-8E7C-4662-8B9A-CD1C84FA83C8}"/>
              </a:ext>
            </a:extLst>
          </p:cNvPr>
          <p:cNvSpPr>
            <a:spLocks noGrp="1"/>
          </p:cNvSpPr>
          <p:nvPr>
            <p:ph type="ftr" sz="quarter" idx="3"/>
          </p:nvPr>
        </p:nvSpPr>
        <p:spPr/>
        <p:txBody>
          <a:bodyPr/>
          <a:lstStyle/>
          <a:p>
            <a:r>
              <a:rPr lang="en-US"/>
              <a:t>Azara Proprietary &amp; Confidential</a:t>
            </a:r>
          </a:p>
        </p:txBody>
      </p:sp>
      <p:grpSp>
        <p:nvGrpSpPr>
          <p:cNvPr id="15" name="Group 14">
            <a:extLst>
              <a:ext uri="{FF2B5EF4-FFF2-40B4-BE49-F238E27FC236}">
                <a16:creationId xmlns:a16="http://schemas.microsoft.com/office/drawing/2014/main" id="{1FC1E13B-14E8-418C-B900-2D1DF964A40F}"/>
              </a:ext>
            </a:extLst>
          </p:cNvPr>
          <p:cNvGrpSpPr/>
          <p:nvPr/>
        </p:nvGrpSpPr>
        <p:grpSpPr>
          <a:xfrm>
            <a:off x="515834" y="3493732"/>
            <a:ext cx="10983547" cy="3070936"/>
            <a:chOff x="515834" y="3250247"/>
            <a:chExt cx="10983547" cy="3070936"/>
          </a:xfrm>
        </p:grpSpPr>
        <p:pic>
          <p:nvPicPr>
            <p:cNvPr id="13" name="Picture 12">
              <a:extLst>
                <a:ext uri="{FF2B5EF4-FFF2-40B4-BE49-F238E27FC236}">
                  <a16:creationId xmlns:a16="http://schemas.microsoft.com/office/drawing/2014/main" id="{395FFC9A-AE5D-415E-9D0A-80D0C835FB58}"/>
                </a:ext>
              </a:extLst>
            </p:cNvPr>
            <p:cNvPicPr>
              <a:picLocks noChangeAspect="1"/>
            </p:cNvPicPr>
            <p:nvPr/>
          </p:nvPicPr>
          <p:blipFill>
            <a:blip r:embed="rId3"/>
            <a:stretch>
              <a:fillRect/>
            </a:stretch>
          </p:blipFill>
          <p:spPr>
            <a:xfrm>
              <a:off x="515834" y="3250247"/>
              <a:ext cx="10983547" cy="3070936"/>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DFF15CEF-E176-429E-8727-AC629B7412D5}"/>
                </a:ext>
              </a:extLst>
            </p:cNvPr>
            <p:cNvSpPr/>
            <p:nvPr/>
          </p:nvSpPr>
          <p:spPr>
            <a:xfrm>
              <a:off x="515834" y="4788816"/>
              <a:ext cx="2463036" cy="153236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89960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Managing Patients</a:t>
            </a:r>
          </a:p>
        </p:txBody>
      </p:sp>
    </p:spTree>
    <p:extLst>
      <p:ext uri="{BB962C8B-B14F-4D97-AF65-F5344CB8AC3E}">
        <p14:creationId xmlns:p14="http://schemas.microsoft.com/office/powerpoint/2010/main" val="1680874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D2665-DE5A-4BED-A204-3D2ADA9EB66A}"/>
              </a:ext>
            </a:extLst>
          </p:cNvPr>
          <p:cNvSpPr>
            <a:spLocks noGrp="1"/>
          </p:cNvSpPr>
          <p:nvPr>
            <p:ph type="title"/>
          </p:nvPr>
        </p:nvSpPr>
        <p:spPr/>
        <p:txBody>
          <a:bodyPr/>
          <a:lstStyle/>
          <a:p>
            <a:r>
              <a:rPr lang="en-US"/>
              <a:t>MAT Program Management</a:t>
            </a:r>
          </a:p>
        </p:txBody>
      </p:sp>
      <p:sp>
        <p:nvSpPr>
          <p:cNvPr id="3" name="Content Placeholder 2">
            <a:extLst>
              <a:ext uri="{FF2B5EF4-FFF2-40B4-BE49-F238E27FC236}">
                <a16:creationId xmlns:a16="http://schemas.microsoft.com/office/drawing/2014/main" id="{3A24769F-C389-42B3-9BB1-293DEEBBC3B5}"/>
              </a:ext>
            </a:extLst>
          </p:cNvPr>
          <p:cNvSpPr>
            <a:spLocks noGrp="1"/>
          </p:cNvSpPr>
          <p:nvPr>
            <p:ph idx="1"/>
          </p:nvPr>
        </p:nvSpPr>
        <p:spPr>
          <a:xfrm>
            <a:off x="347471" y="1150070"/>
            <a:ext cx="11234929" cy="5020851"/>
          </a:xfrm>
        </p:spPr>
        <p:txBody>
          <a:bodyPr>
            <a:normAutofit lnSpcReduction="10000"/>
          </a:bodyPr>
          <a:lstStyle/>
          <a:p>
            <a:r>
              <a:rPr lang="en-US"/>
              <a:t>Identify patients for and manage MAT program</a:t>
            </a:r>
          </a:p>
          <a:p>
            <a:pPr lvl="1"/>
            <a:r>
              <a:rPr lang="en-US"/>
              <a:t>Active Patients (cohort)</a:t>
            </a:r>
          </a:p>
          <a:p>
            <a:pPr lvl="1"/>
            <a:r>
              <a:rPr lang="en-US"/>
              <a:t>Adherence</a:t>
            </a:r>
          </a:p>
          <a:p>
            <a:pPr lvl="1"/>
            <a:r>
              <a:rPr lang="en-US"/>
              <a:t>Continuity</a:t>
            </a:r>
          </a:p>
          <a:p>
            <a:r>
              <a:rPr lang="en-US"/>
              <a:t>Track Controlled Substance Agreements</a:t>
            </a:r>
          </a:p>
          <a:p>
            <a:r>
              <a:rPr lang="en-US"/>
              <a:t>Monitor adherence to workflows and treatment protocols</a:t>
            </a:r>
          </a:p>
          <a:p>
            <a:r>
              <a:rPr lang="en-US"/>
              <a:t>Coordination with other services </a:t>
            </a:r>
          </a:p>
          <a:p>
            <a:pPr lvl="1"/>
            <a:r>
              <a:rPr lang="en-US"/>
              <a:t>Behavioral Health</a:t>
            </a:r>
          </a:p>
          <a:p>
            <a:pPr lvl="1"/>
            <a:r>
              <a:rPr lang="en-US"/>
              <a:t>Referrals</a:t>
            </a:r>
          </a:p>
          <a:p>
            <a:pPr lvl="1"/>
            <a:r>
              <a:rPr lang="en-US"/>
              <a:t>Primary Care</a:t>
            </a:r>
          </a:p>
          <a:p>
            <a:pPr lvl="1"/>
            <a:r>
              <a:rPr lang="en-US"/>
              <a:t>OB</a:t>
            </a:r>
          </a:p>
          <a:p>
            <a:endParaRPr lang="en-US"/>
          </a:p>
          <a:p>
            <a:endParaRPr lang="en-US"/>
          </a:p>
        </p:txBody>
      </p:sp>
      <p:sp>
        <p:nvSpPr>
          <p:cNvPr id="4" name="Slide Number Placeholder 3">
            <a:extLst>
              <a:ext uri="{FF2B5EF4-FFF2-40B4-BE49-F238E27FC236}">
                <a16:creationId xmlns:a16="http://schemas.microsoft.com/office/drawing/2014/main" id="{88D2BEEA-B48C-43AD-9D84-7FF8546A786D}"/>
              </a:ext>
            </a:extLst>
          </p:cNvPr>
          <p:cNvSpPr>
            <a:spLocks noGrp="1"/>
          </p:cNvSpPr>
          <p:nvPr>
            <p:ph type="sldNum" sz="quarter" idx="4"/>
          </p:nvPr>
        </p:nvSpPr>
        <p:spPr/>
        <p:txBody>
          <a:bodyPr/>
          <a:lstStyle/>
          <a:p>
            <a:fld id="{4755BDFB-4C68-5F4C-ABA9-59E137D488F9}" type="slidenum">
              <a:rPr lang="en-US" smtClean="0"/>
              <a:pPr/>
              <a:t>22</a:t>
            </a:fld>
            <a:endParaRPr lang="en-US"/>
          </a:p>
        </p:txBody>
      </p:sp>
      <p:sp>
        <p:nvSpPr>
          <p:cNvPr id="5" name="Footer Placeholder 4">
            <a:extLst>
              <a:ext uri="{FF2B5EF4-FFF2-40B4-BE49-F238E27FC236}">
                <a16:creationId xmlns:a16="http://schemas.microsoft.com/office/drawing/2014/main" id="{28160461-61F4-45A7-8147-1DE388029B31}"/>
              </a:ext>
            </a:extLst>
          </p:cNvPr>
          <p:cNvSpPr>
            <a:spLocks noGrp="1"/>
          </p:cNvSpPr>
          <p:nvPr>
            <p:ph type="ftr" sz="quarter" idx="3"/>
          </p:nvPr>
        </p:nvSpPr>
        <p:spPr/>
        <p:txBody>
          <a:bodyPr/>
          <a:lstStyle/>
          <a:p>
            <a:r>
              <a:rPr lang="en-US"/>
              <a:t>Azara Proprietary &amp; Confidential</a:t>
            </a:r>
          </a:p>
        </p:txBody>
      </p:sp>
    </p:spTree>
    <p:extLst>
      <p:ext uri="{BB962C8B-B14F-4D97-AF65-F5344CB8AC3E}">
        <p14:creationId xmlns:p14="http://schemas.microsoft.com/office/powerpoint/2010/main" val="193503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99796-0528-42FA-8705-2386076C3DDE}"/>
              </a:ext>
            </a:extLst>
          </p:cNvPr>
          <p:cNvSpPr>
            <a:spLocks noGrp="1"/>
          </p:cNvSpPr>
          <p:nvPr>
            <p:ph type="title"/>
          </p:nvPr>
        </p:nvSpPr>
        <p:spPr/>
        <p:txBody>
          <a:bodyPr/>
          <a:lstStyle/>
          <a:p>
            <a:r>
              <a:rPr lang="en-US"/>
              <a:t>Office Based Opioid Treatment  </a:t>
            </a:r>
          </a:p>
        </p:txBody>
      </p:sp>
      <p:sp>
        <p:nvSpPr>
          <p:cNvPr id="3" name="Content Placeholder 2">
            <a:extLst>
              <a:ext uri="{FF2B5EF4-FFF2-40B4-BE49-F238E27FC236}">
                <a16:creationId xmlns:a16="http://schemas.microsoft.com/office/drawing/2014/main" id="{3B547A61-DF60-41B3-B643-960DCC1C6CD4}"/>
              </a:ext>
            </a:extLst>
          </p:cNvPr>
          <p:cNvSpPr>
            <a:spLocks noGrp="1"/>
          </p:cNvSpPr>
          <p:nvPr>
            <p:ph idx="1"/>
          </p:nvPr>
        </p:nvSpPr>
        <p:spPr>
          <a:xfrm>
            <a:off x="420624" y="1062775"/>
            <a:ext cx="10983547" cy="1369338"/>
          </a:xfrm>
        </p:spPr>
        <p:txBody>
          <a:bodyPr/>
          <a:lstStyle/>
          <a:p>
            <a:pPr marL="0" indent="0" algn="ctr">
              <a:buNone/>
            </a:pPr>
            <a:r>
              <a:rPr lang="en-US"/>
              <a:t>OBOT Registry provides a method to monitor patients in a MAT program using Buprenorphine, Naltrexone, or other opioid use treatment medications</a:t>
            </a:r>
          </a:p>
          <a:p>
            <a:endParaRPr lang="en-US"/>
          </a:p>
        </p:txBody>
      </p:sp>
      <p:sp>
        <p:nvSpPr>
          <p:cNvPr id="4" name="Slide Number Placeholder 3">
            <a:extLst>
              <a:ext uri="{FF2B5EF4-FFF2-40B4-BE49-F238E27FC236}">
                <a16:creationId xmlns:a16="http://schemas.microsoft.com/office/drawing/2014/main" id="{75A61C58-2655-41AC-B252-6BB1B37AA798}"/>
              </a:ext>
            </a:extLst>
          </p:cNvPr>
          <p:cNvSpPr>
            <a:spLocks noGrp="1"/>
          </p:cNvSpPr>
          <p:nvPr>
            <p:ph type="sldNum" sz="quarter" idx="4"/>
          </p:nvPr>
        </p:nvSpPr>
        <p:spPr/>
        <p:txBody>
          <a:bodyPr/>
          <a:lstStyle/>
          <a:p>
            <a:fld id="{4755BDFB-4C68-5F4C-ABA9-59E137D488F9}" type="slidenum">
              <a:rPr lang="en-US" smtClean="0"/>
              <a:pPr/>
              <a:t>23</a:t>
            </a:fld>
            <a:endParaRPr lang="en-US"/>
          </a:p>
        </p:txBody>
      </p:sp>
      <p:sp>
        <p:nvSpPr>
          <p:cNvPr id="5" name="Footer Placeholder 4">
            <a:extLst>
              <a:ext uri="{FF2B5EF4-FFF2-40B4-BE49-F238E27FC236}">
                <a16:creationId xmlns:a16="http://schemas.microsoft.com/office/drawing/2014/main" id="{8217F5B7-8E7C-4662-8B9A-CD1C84FA83C8}"/>
              </a:ext>
            </a:extLst>
          </p:cNvPr>
          <p:cNvSpPr>
            <a:spLocks noGrp="1"/>
          </p:cNvSpPr>
          <p:nvPr>
            <p:ph type="ftr" sz="quarter" idx="3"/>
          </p:nvPr>
        </p:nvSpPr>
        <p:spPr/>
        <p:txBody>
          <a:bodyPr/>
          <a:lstStyle/>
          <a:p>
            <a:r>
              <a:rPr lang="en-US"/>
              <a:t>Azara Proprietary &amp; Confidential</a:t>
            </a:r>
          </a:p>
        </p:txBody>
      </p:sp>
      <p:grpSp>
        <p:nvGrpSpPr>
          <p:cNvPr id="10" name="Group 9">
            <a:extLst>
              <a:ext uri="{FF2B5EF4-FFF2-40B4-BE49-F238E27FC236}">
                <a16:creationId xmlns:a16="http://schemas.microsoft.com/office/drawing/2014/main" id="{CA211027-FB99-4AC2-86B1-E693733C476C}"/>
              </a:ext>
            </a:extLst>
          </p:cNvPr>
          <p:cNvGrpSpPr/>
          <p:nvPr/>
        </p:nvGrpSpPr>
        <p:grpSpPr>
          <a:xfrm>
            <a:off x="714298" y="2611225"/>
            <a:ext cx="10396197" cy="3673048"/>
            <a:chOff x="714298" y="2611225"/>
            <a:chExt cx="10396197" cy="3673048"/>
          </a:xfrm>
        </p:grpSpPr>
        <p:pic>
          <p:nvPicPr>
            <p:cNvPr id="8" name="Picture 7">
              <a:extLst>
                <a:ext uri="{FF2B5EF4-FFF2-40B4-BE49-F238E27FC236}">
                  <a16:creationId xmlns:a16="http://schemas.microsoft.com/office/drawing/2014/main" id="{D8059C5D-3020-4105-A13E-CBBCFFD8F211}"/>
                </a:ext>
              </a:extLst>
            </p:cNvPr>
            <p:cNvPicPr>
              <a:picLocks noChangeAspect="1"/>
            </p:cNvPicPr>
            <p:nvPr/>
          </p:nvPicPr>
          <p:blipFill>
            <a:blip r:embed="rId3"/>
            <a:stretch>
              <a:fillRect/>
            </a:stretch>
          </p:blipFill>
          <p:spPr>
            <a:xfrm>
              <a:off x="714298" y="2611225"/>
              <a:ext cx="10396197" cy="3673048"/>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5F83ADC-64AB-49C8-9DA4-9CC893862343}"/>
                </a:ext>
              </a:extLst>
            </p:cNvPr>
            <p:cNvSpPr/>
            <p:nvPr/>
          </p:nvSpPr>
          <p:spPr>
            <a:xfrm>
              <a:off x="714298" y="3978111"/>
              <a:ext cx="2264572" cy="223415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45318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99796-0528-42FA-8705-2386076C3DDE}"/>
              </a:ext>
            </a:extLst>
          </p:cNvPr>
          <p:cNvSpPr>
            <a:spLocks noGrp="1"/>
          </p:cNvSpPr>
          <p:nvPr>
            <p:ph type="title"/>
          </p:nvPr>
        </p:nvSpPr>
        <p:spPr/>
        <p:txBody>
          <a:bodyPr/>
          <a:lstStyle/>
          <a:p>
            <a:r>
              <a:rPr lang="en-US"/>
              <a:t>Office Based Opioid Treatment  </a:t>
            </a:r>
          </a:p>
        </p:txBody>
      </p:sp>
      <p:sp>
        <p:nvSpPr>
          <p:cNvPr id="3" name="Content Placeholder 2">
            <a:extLst>
              <a:ext uri="{FF2B5EF4-FFF2-40B4-BE49-F238E27FC236}">
                <a16:creationId xmlns:a16="http://schemas.microsoft.com/office/drawing/2014/main" id="{3B547A61-DF60-41B3-B643-960DCC1C6CD4}"/>
              </a:ext>
            </a:extLst>
          </p:cNvPr>
          <p:cNvSpPr>
            <a:spLocks noGrp="1"/>
          </p:cNvSpPr>
          <p:nvPr>
            <p:ph idx="1"/>
          </p:nvPr>
        </p:nvSpPr>
        <p:spPr>
          <a:xfrm>
            <a:off x="420624" y="1062775"/>
            <a:ext cx="10983547" cy="1369338"/>
          </a:xfrm>
        </p:spPr>
        <p:txBody>
          <a:bodyPr/>
          <a:lstStyle/>
          <a:p>
            <a:pPr marL="0" indent="0">
              <a:buNone/>
            </a:pPr>
            <a:r>
              <a:rPr lang="en-US"/>
              <a:t>OBOT Prescription Data</a:t>
            </a:r>
          </a:p>
          <a:p>
            <a:endParaRPr lang="en-US"/>
          </a:p>
        </p:txBody>
      </p:sp>
      <p:sp>
        <p:nvSpPr>
          <p:cNvPr id="4" name="Slide Number Placeholder 3">
            <a:extLst>
              <a:ext uri="{FF2B5EF4-FFF2-40B4-BE49-F238E27FC236}">
                <a16:creationId xmlns:a16="http://schemas.microsoft.com/office/drawing/2014/main" id="{75A61C58-2655-41AC-B252-6BB1B37AA798}"/>
              </a:ext>
            </a:extLst>
          </p:cNvPr>
          <p:cNvSpPr>
            <a:spLocks noGrp="1"/>
          </p:cNvSpPr>
          <p:nvPr>
            <p:ph type="sldNum" sz="quarter" idx="4"/>
          </p:nvPr>
        </p:nvSpPr>
        <p:spPr/>
        <p:txBody>
          <a:bodyPr/>
          <a:lstStyle/>
          <a:p>
            <a:fld id="{4755BDFB-4C68-5F4C-ABA9-59E137D488F9}" type="slidenum">
              <a:rPr lang="en-US" smtClean="0"/>
              <a:pPr/>
              <a:t>24</a:t>
            </a:fld>
            <a:endParaRPr lang="en-US"/>
          </a:p>
        </p:txBody>
      </p:sp>
      <p:sp>
        <p:nvSpPr>
          <p:cNvPr id="5" name="Footer Placeholder 4">
            <a:extLst>
              <a:ext uri="{FF2B5EF4-FFF2-40B4-BE49-F238E27FC236}">
                <a16:creationId xmlns:a16="http://schemas.microsoft.com/office/drawing/2014/main" id="{8217F5B7-8E7C-4662-8B9A-CD1C84FA83C8}"/>
              </a:ext>
            </a:extLst>
          </p:cNvPr>
          <p:cNvSpPr>
            <a:spLocks noGrp="1"/>
          </p:cNvSpPr>
          <p:nvPr>
            <p:ph type="ftr" sz="quarter" idx="3"/>
          </p:nvPr>
        </p:nvSpPr>
        <p:spPr/>
        <p:txBody>
          <a:bodyPr/>
          <a:lstStyle/>
          <a:p>
            <a:r>
              <a:rPr lang="en-US"/>
              <a:t>Azara Proprietary &amp; Confidential</a:t>
            </a:r>
          </a:p>
        </p:txBody>
      </p:sp>
      <p:grpSp>
        <p:nvGrpSpPr>
          <p:cNvPr id="10" name="Group 9">
            <a:extLst>
              <a:ext uri="{FF2B5EF4-FFF2-40B4-BE49-F238E27FC236}">
                <a16:creationId xmlns:a16="http://schemas.microsoft.com/office/drawing/2014/main" id="{CA211027-FB99-4AC2-86B1-E693733C476C}"/>
              </a:ext>
            </a:extLst>
          </p:cNvPr>
          <p:cNvGrpSpPr/>
          <p:nvPr/>
        </p:nvGrpSpPr>
        <p:grpSpPr>
          <a:xfrm>
            <a:off x="714298" y="2611225"/>
            <a:ext cx="10396197" cy="3673048"/>
            <a:chOff x="714298" y="2611225"/>
            <a:chExt cx="10396197" cy="3673048"/>
          </a:xfrm>
        </p:grpSpPr>
        <p:pic>
          <p:nvPicPr>
            <p:cNvPr id="8" name="Picture 7">
              <a:extLst>
                <a:ext uri="{FF2B5EF4-FFF2-40B4-BE49-F238E27FC236}">
                  <a16:creationId xmlns:a16="http://schemas.microsoft.com/office/drawing/2014/main" id="{D8059C5D-3020-4105-A13E-CBBCFFD8F211}"/>
                </a:ext>
              </a:extLst>
            </p:cNvPr>
            <p:cNvPicPr>
              <a:picLocks noChangeAspect="1"/>
            </p:cNvPicPr>
            <p:nvPr/>
          </p:nvPicPr>
          <p:blipFill>
            <a:blip r:embed="rId3"/>
            <a:stretch>
              <a:fillRect/>
            </a:stretch>
          </p:blipFill>
          <p:spPr>
            <a:xfrm>
              <a:off x="714298" y="2611225"/>
              <a:ext cx="10396197" cy="3673048"/>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5F83ADC-64AB-49C8-9DA4-9CC893862343}"/>
                </a:ext>
              </a:extLst>
            </p:cNvPr>
            <p:cNvSpPr/>
            <p:nvPr/>
          </p:nvSpPr>
          <p:spPr>
            <a:xfrm>
              <a:off x="714298" y="3978111"/>
              <a:ext cx="2264572" cy="223415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3FD06FF0-D129-41B7-B359-ABD3000B826A}"/>
              </a:ext>
            </a:extLst>
          </p:cNvPr>
          <p:cNvPicPr>
            <a:picLocks noChangeAspect="1"/>
          </p:cNvPicPr>
          <p:nvPr/>
        </p:nvPicPr>
        <p:blipFill rotWithShape="1">
          <a:blip r:embed="rId4"/>
          <a:srcRect l="890" t="1531" b="19298"/>
          <a:stretch/>
        </p:blipFill>
        <p:spPr>
          <a:xfrm>
            <a:off x="3137113" y="3581681"/>
            <a:ext cx="6868962" cy="2702592"/>
          </a:xfrm>
          <a:prstGeom prst="rect">
            <a:avLst/>
          </a:prstGeom>
        </p:spPr>
      </p:pic>
      <p:sp>
        <p:nvSpPr>
          <p:cNvPr id="7" name="Rectangle 6">
            <a:extLst>
              <a:ext uri="{FF2B5EF4-FFF2-40B4-BE49-F238E27FC236}">
                <a16:creationId xmlns:a16="http://schemas.microsoft.com/office/drawing/2014/main" id="{6AEE7DF5-5FD3-44A4-B3DD-DC5F18A5B574}"/>
              </a:ext>
            </a:extLst>
          </p:cNvPr>
          <p:cNvSpPr/>
          <p:nvPr/>
        </p:nvSpPr>
        <p:spPr>
          <a:xfrm>
            <a:off x="3074053" y="3529131"/>
            <a:ext cx="6868962" cy="569905"/>
          </a:xfrm>
          <a:prstGeom prst="rect">
            <a:avLst/>
          </a:prstGeom>
          <a:noFill/>
          <a:ln w="28575">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388076"/>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C51D9D-911E-46AB-A83C-FAD4B04B4E3F}"/>
              </a:ext>
            </a:extLst>
          </p:cNvPr>
          <p:cNvSpPr>
            <a:spLocks noGrp="1"/>
          </p:cNvSpPr>
          <p:nvPr>
            <p:ph type="title"/>
          </p:nvPr>
        </p:nvSpPr>
        <p:spPr/>
        <p:txBody>
          <a:bodyPr/>
          <a:lstStyle/>
          <a:p>
            <a:r>
              <a:rPr lang="en-US"/>
              <a:t>Data Element Overview</a:t>
            </a:r>
          </a:p>
        </p:txBody>
      </p:sp>
      <p:sp>
        <p:nvSpPr>
          <p:cNvPr id="3" name="Content Placeholder 2">
            <a:extLst>
              <a:ext uri="{FF2B5EF4-FFF2-40B4-BE49-F238E27FC236}">
                <a16:creationId xmlns:a16="http://schemas.microsoft.com/office/drawing/2014/main" id="{1D9A2D5B-A26D-40EF-8B2E-ED128DDE8B04}"/>
              </a:ext>
            </a:extLst>
          </p:cNvPr>
          <p:cNvSpPr>
            <a:spLocks noGrp="1"/>
          </p:cNvSpPr>
          <p:nvPr>
            <p:ph sz="half" idx="2"/>
          </p:nvPr>
        </p:nvSpPr>
        <p:spPr>
          <a:xfrm>
            <a:off x="347472" y="1285061"/>
            <a:ext cx="5660136" cy="4680310"/>
          </a:xfrm>
        </p:spPr>
        <p:txBody>
          <a:bodyPr>
            <a:noAutofit/>
          </a:bodyPr>
          <a:lstStyle/>
          <a:p>
            <a:pPr>
              <a:lnSpc>
                <a:spcPts val="1500"/>
              </a:lnSpc>
            </a:pPr>
            <a:r>
              <a:rPr lang="en-US" sz="1600"/>
              <a:t>Standard Demographics + SDOH Triggers</a:t>
            </a:r>
            <a:endParaRPr lang="en-US" sz="1600">
              <a:solidFill>
                <a:schemeClr val="accent2"/>
              </a:solidFill>
            </a:endParaRPr>
          </a:p>
          <a:p>
            <a:pPr>
              <a:lnSpc>
                <a:spcPts val="1500"/>
              </a:lnSpc>
            </a:pPr>
            <a:r>
              <a:rPr lang="en-US" sz="1600"/>
              <a:t>Visit information</a:t>
            </a:r>
          </a:p>
          <a:p>
            <a:pPr lvl="1">
              <a:lnSpc>
                <a:spcPts val="1500"/>
              </a:lnSpc>
            </a:pPr>
            <a:r>
              <a:rPr lang="en-US" sz="1400"/>
              <a:t>Next visit, last primary care, BHS, OBOT visit(s),  date, rendering provider, location, and visit type</a:t>
            </a:r>
          </a:p>
          <a:p>
            <a:pPr lvl="1">
              <a:lnSpc>
                <a:spcPts val="1500"/>
              </a:lnSpc>
            </a:pPr>
            <a:r>
              <a:rPr lang="en-US" sz="1400"/>
              <a:t>ED visits</a:t>
            </a:r>
            <a:endParaRPr lang="en-US" sz="1400">
              <a:solidFill>
                <a:schemeClr val="accent2"/>
              </a:solidFill>
            </a:endParaRPr>
          </a:p>
          <a:p>
            <a:pPr lvl="1">
              <a:lnSpc>
                <a:spcPts val="1500"/>
              </a:lnSpc>
            </a:pPr>
            <a:r>
              <a:rPr lang="en-US" sz="1400"/>
              <a:t>Pain clinic visit date</a:t>
            </a:r>
          </a:p>
          <a:p>
            <a:pPr lvl="1">
              <a:lnSpc>
                <a:spcPts val="1500"/>
              </a:lnSpc>
            </a:pPr>
            <a:r>
              <a:rPr lang="en-US" sz="1400"/>
              <a:t>Referral to Behavioral Health</a:t>
            </a:r>
          </a:p>
          <a:p>
            <a:pPr>
              <a:lnSpc>
                <a:spcPts val="1500"/>
              </a:lnSpc>
            </a:pPr>
            <a:r>
              <a:rPr lang="en-US" sz="1600"/>
              <a:t>Medication (Prescription data in progress)</a:t>
            </a:r>
          </a:p>
          <a:p>
            <a:pPr lvl="1">
              <a:lnSpc>
                <a:spcPts val="1500"/>
              </a:lnSpc>
            </a:pPr>
            <a:r>
              <a:rPr lang="en-US" sz="1400"/>
              <a:t>Start/end date for ETOH misuse, OBOT (opioid misuse), active benzo, gabapentin, methadone </a:t>
            </a:r>
          </a:p>
          <a:p>
            <a:pPr lvl="1">
              <a:lnSpc>
                <a:spcPts val="1500"/>
              </a:lnSpc>
            </a:pPr>
            <a:r>
              <a:rPr lang="en-US" sz="1400"/>
              <a:t>Narcan (Med and date last prescribed)</a:t>
            </a:r>
          </a:p>
          <a:p>
            <a:pPr lvl="1">
              <a:lnSpc>
                <a:spcPts val="1500"/>
              </a:lnSpc>
            </a:pPr>
            <a:r>
              <a:rPr lang="en-US" sz="1400"/>
              <a:t>Narcan last used</a:t>
            </a:r>
          </a:p>
          <a:p>
            <a:pPr lvl="1">
              <a:lnSpc>
                <a:spcPts val="1500"/>
              </a:lnSpc>
            </a:pPr>
            <a:r>
              <a:rPr lang="en-US" sz="1400"/>
              <a:t>Prescription Drug Monitoring Program (PDMP)</a:t>
            </a:r>
            <a:endParaRPr lang="en-US" sz="1400">
              <a:solidFill>
                <a:schemeClr val="accent2"/>
              </a:solidFill>
            </a:endParaRPr>
          </a:p>
          <a:p>
            <a:pPr>
              <a:lnSpc>
                <a:spcPts val="1500"/>
              </a:lnSpc>
            </a:pPr>
            <a:r>
              <a:rPr lang="en-US" sz="1600"/>
              <a:t>Labs</a:t>
            </a:r>
          </a:p>
          <a:p>
            <a:pPr lvl="1">
              <a:lnSpc>
                <a:spcPts val="1500"/>
              </a:lnSpc>
            </a:pPr>
            <a:r>
              <a:rPr lang="en-US" sz="1400"/>
              <a:t>Urine tox screen results</a:t>
            </a:r>
          </a:p>
          <a:p>
            <a:pPr lvl="1">
              <a:lnSpc>
                <a:spcPts val="1500"/>
              </a:lnSpc>
            </a:pPr>
            <a:r>
              <a:rPr lang="en-US" sz="1400"/>
              <a:t>Buprenorphine Lab - (Urine/oral swab –y/n or level)</a:t>
            </a:r>
          </a:p>
          <a:p>
            <a:pPr lvl="1">
              <a:lnSpc>
                <a:spcPts val="1500"/>
              </a:lnSpc>
            </a:pPr>
            <a:r>
              <a:rPr lang="en-US" sz="1400"/>
              <a:t>Medication Assisted Therapy (MAT) screen</a:t>
            </a:r>
          </a:p>
          <a:p>
            <a:endParaRPr lang="en-US" sz="1600"/>
          </a:p>
        </p:txBody>
      </p:sp>
      <p:sp>
        <p:nvSpPr>
          <p:cNvPr id="9" name="Content Placeholder 8">
            <a:extLst>
              <a:ext uri="{FF2B5EF4-FFF2-40B4-BE49-F238E27FC236}">
                <a16:creationId xmlns:a16="http://schemas.microsoft.com/office/drawing/2014/main" id="{E90CAFBB-EAB8-4DB4-BD76-C5697AD01BE1}"/>
              </a:ext>
            </a:extLst>
          </p:cNvPr>
          <p:cNvSpPr>
            <a:spLocks noGrp="1"/>
          </p:cNvSpPr>
          <p:nvPr>
            <p:ph sz="quarter" idx="4"/>
          </p:nvPr>
        </p:nvSpPr>
        <p:spPr>
          <a:xfrm>
            <a:off x="6227657" y="1285061"/>
            <a:ext cx="5660136" cy="4680310"/>
          </a:xfrm>
        </p:spPr>
        <p:txBody>
          <a:bodyPr>
            <a:noAutofit/>
          </a:bodyPr>
          <a:lstStyle/>
          <a:p>
            <a:pPr>
              <a:lnSpc>
                <a:spcPts val="1500"/>
              </a:lnSpc>
            </a:pPr>
            <a:r>
              <a:rPr lang="en-US" sz="1600"/>
              <a:t>Assessments</a:t>
            </a:r>
          </a:p>
          <a:p>
            <a:pPr lvl="1">
              <a:lnSpc>
                <a:spcPts val="1500"/>
              </a:lnSpc>
            </a:pPr>
            <a:r>
              <a:rPr lang="en-US" sz="1400"/>
              <a:t>OBOT Assessment and date</a:t>
            </a:r>
          </a:p>
          <a:p>
            <a:pPr lvl="1">
              <a:lnSpc>
                <a:spcPts val="1500"/>
              </a:lnSpc>
            </a:pPr>
            <a:r>
              <a:rPr lang="en-US" sz="1400"/>
              <a:t>Treatment start date (here or elsewhere) </a:t>
            </a:r>
          </a:p>
          <a:p>
            <a:pPr lvl="1">
              <a:lnSpc>
                <a:spcPts val="1500"/>
              </a:lnSpc>
            </a:pPr>
            <a:r>
              <a:rPr lang="en-US" sz="1400"/>
              <a:t>Tobacco use </a:t>
            </a:r>
          </a:p>
          <a:p>
            <a:pPr lvl="1">
              <a:lnSpc>
                <a:spcPts val="1500"/>
              </a:lnSpc>
            </a:pPr>
            <a:r>
              <a:rPr lang="en-US" sz="1400"/>
              <a:t>Anxiety – GAD</a:t>
            </a:r>
          </a:p>
          <a:p>
            <a:pPr lvl="1">
              <a:lnSpc>
                <a:spcPts val="1500"/>
              </a:lnSpc>
            </a:pPr>
            <a:r>
              <a:rPr lang="en-US" sz="1400"/>
              <a:t>Depression – PHQ 2 and 9</a:t>
            </a:r>
            <a:endParaRPr lang="en-US" sz="1400">
              <a:solidFill>
                <a:schemeClr val="accent2"/>
              </a:solidFill>
            </a:endParaRPr>
          </a:p>
          <a:p>
            <a:pPr lvl="1">
              <a:lnSpc>
                <a:spcPts val="1500"/>
              </a:lnSpc>
            </a:pPr>
            <a:r>
              <a:rPr lang="en-US" sz="1400"/>
              <a:t>ETOH Assessment/date </a:t>
            </a:r>
          </a:p>
          <a:p>
            <a:pPr lvl="1">
              <a:lnSpc>
                <a:spcPts val="1500"/>
              </a:lnSpc>
            </a:pPr>
            <a:r>
              <a:rPr lang="en-US" sz="1400"/>
              <a:t>Drug Use Assessment</a:t>
            </a:r>
          </a:p>
          <a:p>
            <a:pPr lvl="1">
              <a:lnSpc>
                <a:spcPts val="1500"/>
              </a:lnSpc>
            </a:pPr>
            <a:r>
              <a:rPr lang="en-US" sz="1400"/>
              <a:t>Screener and Opioid Assessment for Patients with Pain Revised (SOAAP-R)</a:t>
            </a:r>
          </a:p>
          <a:p>
            <a:pPr lvl="1">
              <a:lnSpc>
                <a:spcPts val="1500"/>
              </a:lnSpc>
            </a:pPr>
            <a:r>
              <a:rPr lang="en-US" sz="1400"/>
              <a:t>Clinical Opioid Withdrawal Scale (COWS)</a:t>
            </a:r>
          </a:p>
          <a:p>
            <a:pPr lvl="1">
              <a:lnSpc>
                <a:spcPts val="1500"/>
              </a:lnSpc>
            </a:pPr>
            <a:r>
              <a:rPr lang="en-US" sz="1400"/>
              <a:t>Current Opioid Misuse (COMM)</a:t>
            </a:r>
          </a:p>
          <a:p>
            <a:pPr lvl="1">
              <a:lnSpc>
                <a:spcPts val="1500"/>
              </a:lnSpc>
            </a:pPr>
            <a:r>
              <a:rPr lang="en-US" sz="1400"/>
              <a:t>Opioid Risk Tool (ORT)</a:t>
            </a:r>
          </a:p>
          <a:p>
            <a:pPr lvl="1">
              <a:lnSpc>
                <a:spcPts val="1500"/>
              </a:lnSpc>
            </a:pPr>
            <a:r>
              <a:rPr lang="en-US" sz="1400"/>
              <a:t>Screen for Adult Anxiety Related Disorder (SCARRED)</a:t>
            </a:r>
          </a:p>
          <a:p>
            <a:pPr lvl="1">
              <a:lnSpc>
                <a:spcPts val="1500"/>
              </a:lnSpc>
            </a:pPr>
            <a:r>
              <a:rPr lang="en-US" sz="1400"/>
              <a:t>Drug Use Status</a:t>
            </a:r>
          </a:p>
          <a:p>
            <a:pPr lvl="1">
              <a:lnSpc>
                <a:spcPts val="1500"/>
              </a:lnSpc>
            </a:pPr>
            <a:r>
              <a:rPr lang="en-US" sz="1400"/>
              <a:t>Pill count (? adherence)</a:t>
            </a:r>
          </a:p>
          <a:p>
            <a:pPr lvl="1">
              <a:lnSpc>
                <a:spcPts val="1500"/>
              </a:lnSpc>
            </a:pPr>
            <a:r>
              <a:rPr lang="en-US" sz="1400"/>
              <a:t>Overdose date</a:t>
            </a:r>
          </a:p>
          <a:p>
            <a:pPr>
              <a:lnSpc>
                <a:spcPts val="1500"/>
              </a:lnSpc>
            </a:pPr>
            <a:r>
              <a:rPr lang="en-US" sz="1600"/>
              <a:t>CTRL Substance Use agreement and consent for treatment</a:t>
            </a:r>
          </a:p>
          <a:p>
            <a:pPr>
              <a:lnSpc>
                <a:spcPts val="1500"/>
              </a:lnSpc>
            </a:pPr>
            <a:r>
              <a:rPr lang="en-US" sz="1600"/>
              <a:t>OBOT program status, start date, update date</a:t>
            </a:r>
          </a:p>
          <a:p>
            <a:pPr marL="0" indent="0">
              <a:buNone/>
            </a:pPr>
            <a:endParaRPr lang="en-US" sz="2000"/>
          </a:p>
        </p:txBody>
      </p:sp>
      <p:sp>
        <p:nvSpPr>
          <p:cNvPr id="4" name="Slide Number Placeholder 3">
            <a:extLst>
              <a:ext uri="{FF2B5EF4-FFF2-40B4-BE49-F238E27FC236}">
                <a16:creationId xmlns:a16="http://schemas.microsoft.com/office/drawing/2014/main" id="{AE7567EC-E204-4275-828A-A39E763296C8}"/>
              </a:ext>
            </a:extLst>
          </p:cNvPr>
          <p:cNvSpPr>
            <a:spLocks noGrp="1"/>
          </p:cNvSpPr>
          <p:nvPr>
            <p:ph type="sldNum" sz="quarter" idx="10"/>
          </p:nvPr>
        </p:nvSpPr>
        <p:spPr/>
        <p:txBody>
          <a:bodyPr/>
          <a:lstStyle/>
          <a:p>
            <a:fld id="{4755BDFB-4C68-5F4C-ABA9-59E137D488F9}" type="slidenum">
              <a:rPr lang="en-US" smtClean="0"/>
              <a:pPr/>
              <a:t>25</a:t>
            </a:fld>
            <a:endParaRPr lang="en-US"/>
          </a:p>
        </p:txBody>
      </p:sp>
      <p:sp>
        <p:nvSpPr>
          <p:cNvPr id="5" name="Footer Placeholder 4">
            <a:extLst>
              <a:ext uri="{FF2B5EF4-FFF2-40B4-BE49-F238E27FC236}">
                <a16:creationId xmlns:a16="http://schemas.microsoft.com/office/drawing/2014/main" id="{26A57E72-C2F1-4256-BF58-7B80AFCC7AC0}"/>
              </a:ext>
            </a:extLst>
          </p:cNvPr>
          <p:cNvSpPr>
            <a:spLocks noGrp="1"/>
          </p:cNvSpPr>
          <p:nvPr>
            <p:ph type="ftr" sz="quarter" idx="11"/>
          </p:nvPr>
        </p:nvSpPr>
        <p:spPr/>
        <p:txBody>
          <a:bodyPr/>
          <a:lstStyle/>
          <a:p>
            <a:r>
              <a:rPr lang="en-US"/>
              <a:t>Azara Proprietary &amp; Confidential</a:t>
            </a:r>
          </a:p>
        </p:txBody>
      </p:sp>
    </p:spTree>
    <p:extLst>
      <p:ext uri="{BB962C8B-B14F-4D97-AF65-F5344CB8AC3E}">
        <p14:creationId xmlns:p14="http://schemas.microsoft.com/office/powerpoint/2010/main" val="1829354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99796-0528-42FA-8705-2386076C3DDE}"/>
              </a:ext>
            </a:extLst>
          </p:cNvPr>
          <p:cNvSpPr>
            <a:spLocks noGrp="1"/>
          </p:cNvSpPr>
          <p:nvPr>
            <p:ph type="title"/>
          </p:nvPr>
        </p:nvSpPr>
        <p:spPr/>
        <p:txBody>
          <a:bodyPr/>
          <a:lstStyle/>
          <a:p>
            <a:r>
              <a:rPr lang="en-US"/>
              <a:t>Methadone Medication</a:t>
            </a:r>
          </a:p>
        </p:txBody>
      </p:sp>
      <p:sp>
        <p:nvSpPr>
          <p:cNvPr id="3" name="Content Placeholder 2">
            <a:extLst>
              <a:ext uri="{FF2B5EF4-FFF2-40B4-BE49-F238E27FC236}">
                <a16:creationId xmlns:a16="http://schemas.microsoft.com/office/drawing/2014/main" id="{3B547A61-DF60-41B3-B643-960DCC1C6CD4}"/>
              </a:ext>
            </a:extLst>
          </p:cNvPr>
          <p:cNvSpPr>
            <a:spLocks noGrp="1"/>
          </p:cNvSpPr>
          <p:nvPr>
            <p:ph idx="1"/>
          </p:nvPr>
        </p:nvSpPr>
        <p:spPr>
          <a:xfrm>
            <a:off x="420624" y="1062775"/>
            <a:ext cx="10983547" cy="1369338"/>
          </a:xfrm>
        </p:spPr>
        <p:txBody>
          <a:bodyPr/>
          <a:lstStyle/>
          <a:p>
            <a:pPr marL="0" indent="0">
              <a:buNone/>
            </a:pPr>
            <a:r>
              <a:rPr lang="en-US"/>
              <a:t>Track your patients with an active methadone prescription in the last 12 months. </a:t>
            </a:r>
          </a:p>
        </p:txBody>
      </p:sp>
      <p:sp>
        <p:nvSpPr>
          <p:cNvPr id="4" name="Slide Number Placeholder 3">
            <a:extLst>
              <a:ext uri="{FF2B5EF4-FFF2-40B4-BE49-F238E27FC236}">
                <a16:creationId xmlns:a16="http://schemas.microsoft.com/office/drawing/2014/main" id="{75A61C58-2655-41AC-B252-6BB1B37AA798}"/>
              </a:ext>
            </a:extLst>
          </p:cNvPr>
          <p:cNvSpPr>
            <a:spLocks noGrp="1"/>
          </p:cNvSpPr>
          <p:nvPr>
            <p:ph type="sldNum" sz="quarter" idx="4"/>
          </p:nvPr>
        </p:nvSpPr>
        <p:spPr/>
        <p:txBody>
          <a:bodyPr/>
          <a:lstStyle/>
          <a:p>
            <a:fld id="{4755BDFB-4C68-5F4C-ABA9-59E137D488F9}" type="slidenum">
              <a:rPr lang="en-US" smtClean="0"/>
              <a:pPr/>
              <a:t>26</a:t>
            </a:fld>
            <a:endParaRPr lang="en-US"/>
          </a:p>
        </p:txBody>
      </p:sp>
      <p:sp>
        <p:nvSpPr>
          <p:cNvPr id="5" name="Footer Placeholder 4">
            <a:extLst>
              <a:ext uri="{FF2B5EF4-FFF2-40B4-BE49-F238E27FC236}">
                <a16:creationId xmlns:a16="http://schemas.microsoft.com/office/drawing/2014/main" id="{8217F5B7-8E7C-4662-8B9A-CD1C84FA83C8}"/>
              </a:ext>
            </a:extLst>
          </p:cNvPr>
          <p:cNvSpPr>
            <a:spLocks noGrp="1"/>
          </p:cNvSpPr>
          <p:nvPr>
            <p:ph type="ftr" sz="quarter" idx="3"/>
          </p:nvPr>
        </p:nvSpPr>
        <p:spPr/>
        <p:txBody>
          <a:bodyPr/>
          <a:lstStyle/>
          <a:p>
            <a:r>
              <a:rPr lang="en-US"/>
              <a:t>Azara Proprietary &amp; Confidential</a:t>
            </a:r>
          </a:p>
        </p:txBody>
      </p:sp>
      <p:grpSp>
        <p:nvGrpSpPr>
          <p:cNvPr id="10" name="Group 9">
            <a:extLst>
              <a:ext uri="{FF2B5EF4-FFF2-40B4-BE49-F238E27FC236}">
                <a16:creationId xmlns:a16="http://schemas.microsoft.com/office/drawing/2014/main" id="{198E010D-EC79-4383-8ED7-3EADEBB451FE}"/>
              </a:ext>
            </a:extLst>
          </p:cNvPr>
          <p:cNvGrpSpPr/>
          <p:nvPr/>
        </p:nvGrpSpPr>
        <p:grpSpPr>
          <a:xfrm>
            <a:off x="1160043" y="2171794"/>
            <a:ext cx="9695129" cy="3927349"/>
            <a:chOff x="1160043" y="2171794"/>
            <a:chExt cx="9695129" cy="3927349"/>
          </a:xfrm>
        </p:grpSpPr>
        <p:pic>
          <p:nvPicPr>
            <p:cNvPr id="8" name="Picture 7">
              <a:extLst>
                <a:ext uri="{FF2B5EF4-FFF2-40B4-BE49-F238E27FC236}">
                  <a16:creationId xmlns:a16="http://schemas.microsoft.com/office/drawing/2014/main" id="{B4D747A1-B10E-4358-B26A-73D89D79994E}"/>
                </a:ext>
              </a:extLst>
            </p:cNvPr>
            <p:cNvPicPr>
              <a:picLocks noChangeAspect="1"/>
            </p:cNvPicPr>
            <p:nvPr/>
          </p:nvPicPr>
          <p:blipFill>
            <a:blip r:embed="rId3"/>
            <a:stretch>
              <a:fillRect/>
            </a:stretch>
          </p:blipFill>
          <p:spPr>
            <a:xfrm>
              <a:off x="1160043" y="2171794"/>
              <a:ext cx="9695129" cy="3927349"/>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9FDCDA47-C8FC-4F96-8E54-C741214FD42E}"/>
                </a:ext>
              </a:extLst>
            </p:cNvPr>
            <p:cNvSpPr/>
            <p:nvPr/>
          </p:nvSpPr>
          <p:spPr>
            <a:xfrm>
              <a:off x="1160043" y="3429000"/>
              <a:ext cx="1979083" cy="2670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26330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99796-0528-42FA-8705-2386076C3DDE}"/>
              </a:ext>
            </a:extLst>
          </p:cNvPr>
          <p:cNvSpPr>
            <a:spLocks noGrp="1"/>
          </p:cNvSpPr>
          <p:nvPr>
            <p:ph type="title"/>
          </p:nvPr>
        </p:nvSpPr>
        <p:spPr/>
        <p:txBody>
          <a:bodyPr/>
          <a:lstStyle/>
          <a:p>
            <a:r>
              <a:rPr lang="en-US"/>
              <a:t>Controlled Substance Agreement</a:t>
            </a:r>
          </a:p>
        </p:txBody>
      </p:sp>
      <p:sp>
        <p:nvSpPr>
          <p:cNvPr id="3" name="Content Placeholder 2">
            <a:extLst>
              <a:ext uri="{FF2B5EF4-FFF2-40B4-BE49-F238E27FC236}">
                <a16:creationId xmlns:a16="http://schemas.microsoft.com/office/drawing/2014/main" id="{3B547A61-DF60-41B3-B643-960DCC1C6CD4}"/>
              </a:ext>
            </a:extLst>
          </p:cNvPr>
          <p:cNvSpPr>
            <a:spLocks noGrp="1"/>
          </p:cNvSpPr>
          <p:nvPr>
            <p:ph idx="1"/>
          </p:nvPr>
        </p:nvSpPr>
        <p:spPr>
          <a:xfrm>
            <a:off x="420624" y="1062775"/>
            <a:ext cx="10983547" cy="1369338"/>
          </a:xfrm>
        </p:spPr>
        <p:txBody>
          <a:bodyPr/>
          <a:lstStyle/>
          <a:p>
            <a:r>
              <a:rPr lang="en-US"/>
              <a:t>Monitor how many patients have a controlled substance agreement signed in the previous 12 months.</a:t>
            </a:r>
          </a:p>
          <a:p>
            <a:r>
              <a:rPr lang="en-US"/>
              <a:t>Also available on registry</a:t>
            </a:r>
          </a:p>
        </p:txBody>
      </p:sp>
      <p:sp>
        <p:nvSpPr>
          <p:cNvPr id="4" name="Slide Number Placeholder 3">
            <a:extLst>
              <a:ext uri="{FF2B5EF4-FFF2-40B4-BE49-F238E27FC236}">
                <a16:creationId xmlns:a16="http://schemas.microsoft.com/office/drawing/2014/main" id="{75A61C58-2655-41AC-B252-6BB1B37AA798}"/>
              </a:ext>
            </a:extLst>
          </p:cNvPr>
          <p:cNvSpPr>
            <a:spLocks noGrp="1"/>
          </p:cNvSpPr>
          <p:nvPr>
            <p:ph type="sldNum" sz="quarter" idx="4"/>
          </p:nvPr>
        </p:nvSpPr>
        <p:spPr/>
        <p:txBody>
          <a:bodyPr/>
          <a:lstStyle/>
          <a:p>
            <a:fld id="{4755BDFB-4C68-5F4C-ABA9-59E137D488F9}" type="slidenum">
              <a:rPr lang="en-US" smtClean="0"/>
              <a:pPr/>
              <a:t>27</a:t>
            </a:fld>
            <a:endParaRPr lang="en-US"/>
          </a:p>
        </p:txBody>
      </p:sp>
      <p:sp>
        <p:nvSpPr>
          <p:cNvPr id="5" name="Footer Placeholder 4">
            <a:extLst>
              <a:ext uri="{FF2B5EF4-FFF2-40B4-BE49-F238E27FC236}">
                <a16:creationId xmlns:a16="http://schemas.microsoft.com/office/drawing/2014/main" id="{8217F5B7-8E7C-4662-8B9A-CD1C84FA83C8}"/>
              </a:ext>
            </a:extLst>
          </p:cNvPr>
          <p:cNvSpPr>
            <a:spLocks noGrp="1"/>
          </p:cNvSpPr>
          <p:nvPr>
            <p:ph type="ftr" sz="quarter" idx="3"/>
          </p:nvPr>
        </p:nvSpPr>
        <p:spPr/>
        <p:txBody>
          <a:bodyPr/>
          <a:lstStyle/>
          <a:p>
            <a:r>
              <a:rPr lang="en-US"/>
              <a:t>Azara Proprietary &amp; Confidential</a:t>
            </a:r>
          </a:p>
        </p:txBody>
      </p:sp>
      <p:pic>
        <p:nvPicPr>
          <p:cNvPr id="6" name="Picture 5">
            <a:extLst>
              <a:ext uri="{FF2B5EF4-FFF2-40B4-BE49-F238E27FC236}">
                <a16:creationId xmlns:a16="http://schemas.microsoft.com/office/drawing/2014/main" id="{466D6102-7DBE-47CB-A114-2DEE0318BDAB}"/>
              </a:ext>
            </a:extLst>
          </p:cNvPr>
          <p:cNvPicPr>
            <a:picLocks noChangeAspect="1"/>
          </p:cNvPicPr>
          <p:nvPr/>
        </p:nvPicPr>
        <p:blipFill>
          <a:blip r:embed="rId3"/>
          <a:stretch>
            <a:fillRect/>
          </a:stretch>
        </p:blipFill>
        <p:spPr>
          <a:xfrm>
            <a:off x="144544" y="3227524"/>
            <a:ext cx="6231118" cy="2984518"/>
          </a:xfrm>
          <a:prstGeom prst="rect">
            <a:avLst/>
          </a:prstGeom>
          <a:ln>
            <a:noFill/>
          </a:ln>
          <a:effectLst>
            <a:outerShdw blurRad="292100" dist="139700" dir="2700000" algn="tl" rotWithShape="0">
              <a:srgbClr val="333333">
                <a:alpha val="65000"/>
              </a:srgbClr>
            </a:outerShdw>
          </a:effectLst>
        </p:spPr>
      </p:pic>
      <p:grpSp>
        <p:nvGrpSpPr>
          <p:cNvPr id="12" name="Group 11">
            <a:extLst>
              <a:ext uri="{FF2B5EF4-FFF2-40B4-BE49-F238E27FC236}">
                <a16:creationId xmlns:a16="http://schemas.microsoft.com/office/drawing/2014/main" id="{230BFE87-55C6-4F15-8795-97612D716876}"/>
              </a:ext>
            </a:extLst>
          </p:cNvPr>
          <p:cNvGrpSpPr/>
          <p:nvPr/>
        </p:nvGrpSpPr>
        <p:grpSpPr>
          <a:xfrm>
            <a:off x="6742327" y="2121031"/>
            <a:ext cx="5227169" cy="4175852"/>
            <a:chOff x="6742327" y="2121031"/>
            <a:chExt cx="5227169" cy="4175852"/>
          </a:xfrm>
        </p:grpSpPr>
        <p:pic>
          <p:nvPicPr>
            <p:cNvPr id="7" name="Picture 6">
              <a:extLst>
                <a:ext uri="{FF2B5EF4-FFF2-40B4-BE49-F238E27FC236}">
                  <a16:creationId xmlns:a16="http://schemas.microsoft.com/office/drawing/2014/main" id="{F7DD0B11-2938-4EE1-95FD-185A960542A1}"/>
                </a:ext>
              </a:extLst>
            </p:cNvPr>
            <p:cNvPicPr>
              <a:picLocks noChangeAspect="1"/>
            </p:cNvPicPr>
            <p:nvPr/>
          </p:nvPicPr>
          <p:blipFill rotWithShape="1">
            <a:blip r:embed="rId4"/>
            <a:srcRect r="48892"/>
            <a:stretch/>
          </p:blipFill>
          <p:spPr>
            <a:xfrm>
              <a:off x="6742327" y="2121031"/>
              <a:ext cx="5227169" cy="4175852"/>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1F89D7E2-00A0-4BA4-9C08-F9D6FB594905}"/>
                </a:ext>
              </a:extLst>
            </p:cNvPr>
            <p:cNvSpPr/>
            <p:nvPr/>
          </p:nvSpPr>
          <p:spPr>
            <a:xfrm>
              <a:off x="6742327" y="3429000"/>
              <a:ext cx="2147149" cy="286788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069C6E38-C1FA-459A-B676-1BC229664447}"/>
              </a:ext>
            </a:extLst>
          </p:cNvPr>
          <p:cNvSpPr/>
          <p:nvPr/>
        </p:nvSpPr>
        <p:spPr>
          <a:xfrm>
            <a:off x="9068586" y="3101419"/>
            <a:ext cx="1102936" cy="327581"/>
          </a:xfrm>
          <a:prstGeom prst="rect">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6975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99796-0528-42FA-8705-2386076C3DDE}"/>
              </a:ext>
            </a:extLst>
          </p:cNvPr>
          <p:cNvSpPr>
            <a:spLocks noGrp="1"/>
          </p:cNvSpPr>
          <p:nvPr>
            <p:ph type="title"/>
          </p:nvPr>
        </p:nvSpPr>
        <p:spPr/>
        <p:txBody>
          <a:bodyPr/>
          <a:lstStyle/>
          <a:p>
            <a:r>
              <a:rPr lang="en-US"/>
              <a:t>Cohorts | Active Buprenorphine Prescription</a:t>
            </a:r>
          </a:p>
        </p:txBody>
      </p:sp>
      <p:sp>
        <p:nvSpPr>
          <p:cNvPr id="3" name="Content Placeholder 2">
            <a:extLst>
              <a:ext uri="{FF2B5EF4-FFF2-40B4-BE49-F238E27FC236}">
                <a16:creationId xmlns:a16="http://schemas.microsoft.com/office/drawing/2014/main" id="{3B547A61-DF60-41B3-B643-960DCC1C6CD4}"/>
              </a:ext>
            </a:extLst>
          </p:cNvPr>
          <p:cNvSpPr>
            <a:spLocks noGrp="1"/>
          </p:cNvSpPr>
          <p:nvPr>
            <p:ph idx="1"/>
          </p:nvPr>
        </p:nvSpPr>
        <p:spPr>
          <a:xfrm>
            <a:off x="420624" y="1062775"/>
            <a:ext cx="11031372" cy="2471000"/>
          </a:xfrm>
        </p:spPr>
        <p:txBody>
          <a:bodyPr>
            <a:normAutofit/>
          </a:bodyPr>
          <a:lstStyle/>
          <a:p>
            <a:r>
              <a:rPr lang="en-US"/>
              <a:t>Patients with a buprenorphine prescription</a:t>
            </a:r>
          </a:p>
          <a:p>
            <a:pPr lvl="1"/>
            <a:r>
              <a:rPr lang="en-US"/>
              <a:t>Office Based Opioid Treatment Registry</a:t>
            </a:r>
          </a:p>
          <a:p>
            <a:pPr lvl="1"/>
            <a:r>
              <a:rPr lang="en-US"/>
              <a:t>Set date filter to 6 months</a:t>
            </a:r>
          </a:p>
          <a:p>
            <a:pPr lvl="1"/>
            <a:r>
              <a:rPr lang="en-US"/>
              <a:t>Filter out blanks from Buprenorphine date column</a:t>
            </a:r>
          </a:p>
        </p:txBody>
      </p:sp>
      <p:sp>
        <p:nvSpPr>
          <p:cNvPr id="4" name="Slide Number Placeholder 3">
            <a:extLst>
              <a:ext uri="{FF2B5EF4-FFF2-40B4-BE49-F238E27FC236}">
                <a16:creationId xmlns:a16="http://schemas.microsoft.com/office/drawing/2014/main" id="{75A61C58-2655-41AC-B252-6BB1B37AA798}"/>
              </a:ext>
            </a:extLst>
          </p:cNvPr>
          <p:cNvSpPr>
            <a:spLocks noGrp="1"/>
          </p:cNvSpPr>
          <p:nvPr>
            <p:ph type="sldNum" sz="quarter" idx="4"/>
          </p:nvPr>
        </p:nvSpPr>
        <p:spPr/>
        <p:txBody>
          <a:bodyPr/>
          <a:lstStyle/>
          <a:p>
            <a:fld id="{4755BDFB-4C68-5F4C-ABA9-59E137D488F9}" type="slidenum">
              <a:rPr lang="en-US" smtClean="0"/>
              <a:pPr/>
              <a:t>28</a:t>
            </a:fld>
            <a:endParaRPr lang="en-US"/>
          </a:p>
        </p:txBody>
      </p:sp>
      <p:sp>
        <p:nvSpPr>
          <p:cNvPr id="5" name="Footer Placeholder 4">
            <a:extLst>
              <a:ext uri="{FF2B5EF4-FFF2-40B4-BE49-F238E27FC236}">
                <a16:creationId xmlns:a16="http://schemas.microsoft.com/office/drawing/2014/main" id="{8217F5B7-8E7C-4662-8B9A-CD1C84FA83C8}"/>
              </a:ext>
            </a:extLst>
          </p:cNvPr>
          <p:cNvSpPr>
            <a:spLocks noGrp="1"/>
          </p:cNvSpPr>
          <p:nvPr>
            <p:ph type="ftr" sz="quarter" idx="3"/>
          </p:nvPr>
        </p:nvSpPr>
        <p:spPr/>
        <p:txBody>
          <a:bodyPr/>
          <a:lstStyle/>
          <a:p>
            <a:r>
              <a:rPr lang="en-US"/>
              <a:t>Azara Proprietary &amp; Confidential</a:t>
            </a:r>
          </a:p>
        </p:txBody>
      </p:sp>
      <p:pic>
        <p:nvPicPr>
          <p:cNvPr id="10" name="Picture 9">
            <a:extLst>
              <a:ext uri="{FF2B5EF4-FFF2-40B4-BE49-F238E27FC236}">
                <a16:creationId xmlns:a16="http://schemas.microsoft.com/office/drawing/2014/main" id="{217D4F00-8275-4FDF-A6D4-C75BF3C66554}"/>
              </a:ext>
            </a:extLst>
          </p:cNvPr>
          <p:cNvPicPr>
            <a:picLocks noChangeAspect="1"/>
          </p:cNvPicPr>
          <p:nvPr/>
        </p:nvPicPr>
        <p:blipFill rotWithShape="1">
          <a:blip r:embed="rId3"/>
          <a:srcRect l="1397" t="10812" r="52722" b="8975"/>
          <a:stretch/>
        </p:blipFill>
        <p:spPr>
          <a:xfrm>
            <a:off x="929088" y="3731154"/>
            <a:ext cx="4570055" cy="2642911"/>
          </a:xfrm>
          <a:prstGeom prst="rect">
            <a:avLst/>
          </a:prstGeom>
          <a:ln>
            <a:noFill/>
          </a:ln>
          <a:effectLst>
            <a:outerShdw blurRad="292100" dist="139700" dir="2700000" algn="tl" rotWithShape="0">
              <a:srgbClr val="333333">
                <a:alpha val="65000"/>
              </a:srgbClr>
            </a:outerShdw>
          </a:effectLst>
        </p:spPr>
      </p:pic>
      <p:grpSp>
        <p:nvGrpSpPr>
          <p:cNvPr id="17" name="Group 16">
            <a:extLst>
              <a:ext uri="{FF2B5EF4-FFF2-40B4-BE49-F238E27FC236}">
                <a16:creationId xmlns:a16="http://schemas.microsoft.com/office/drawing/2014/main" id="{36D931A5-26D7-4E80-8001-287B3655EDC2}"/>
              </a:ext>
            </a:extLst>
          </p:cNvPr>
          <p:cNvGrpSpPr/>
          <p:nvPr/>
        </p:nvGrpSpPr>
        <p:grpSpPr>
          <a:xfrm>
            <a:off x="929088" y="3229769"/>
            <a:ext cx="1714500" cy="390525"/>
            <a:chOff x="5238750" y="3233737"/>
            <a:chExt cx="1714500" cy="390525"/>
          </a:xfrm>
        </p:grpSpPr>
        <p:pic>
          <p:nvPicPr>
            <p:cNvPr id="15" name="Picture 14">
              <a:extLst>
                <a:ext uri="{FF2B5EF4-FFF2-40B4-BE49-F238E27FC236}">
                  <a16:creationId xmlns:a16="http://schemas.microsoft.com/office/drawing/2014/main" id="{29CE0906-7971-40AE-82A8-8E4619C84185}"/>
                </a:ext>
              </a:extLst>
            </p:cNvPr>
            <p:cNvPicPr>
              <a:picLocks noChangeAspect="1"/>
            </p:cNvPicPr>
            <p:nvPr/>
          </p:nvPicPr>
          <p:blipFill>
            <a:blip r:embed="rId4"/>
            <a:stretch>
              <a:fillRect/>
            </a:stretch>
          </p:blipFill>
          <p:spPr>
            <a:xfrm>
              <a:off x="5238750" y="3233737"/>
              <a:ext cx="1714500" cy="390525"/>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C765C1E2-06B4-4D28-997A-455F848F7FAD}"/>
                </a:ext>
              </a:extLst>
            </p:cNvPr>
            <p:cNvSpPr/>
            <p:nvPr/>
          </p:nvSpPr>
          <p:spPr>
            <a:xfrm>
              <a:off x="5610225" y="3233737"/>
              <a:ext cx="323850" cy="390525"/>
            </a:xfrm>
            <a:prstGeom prst="rect">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0E06BE85-06E0-4E8D-A813-EFC2576381B6}"/>
              </a:ext>
            </a:extLst>
          </p:cNvPr>
          <p:cNvGrpSpPr/>
          <p:nvPr/>
        </p:nvGrpSpPr>
        <p:grpSpPr>
          <a:xfrm>
            <a:off x="8335938" y="2298275"/>
            <a:ext cx="3633558" cy="4048125"/>
            <a:chOff x="8335938" y="2298275"/>
            <a:chExt cx="3633558" cy="4048125"/>
          </a:xfrm>
        </p:grpSpPr>
        <p:pic>
          <p:nvPicPr>
            <p:cNvPr id="6" name="Picture 5">
              <a:extLst>
                <a:ext uri="{FF2B5EF4-FFF2-40B4-BE49-F238E27FC236}">
                  <a16:creationId xmlns:a16="http://schemas.microsoft.com/office/drawing/2014/main" id="{A8405A47-F61B-4FEC-BC61-480BF0EA8C47}"/>
                </a:ext>
              </a:extLst>
            </p:cNvPr>
            <p:cNvPicPr>
              <a:picLocks noChangeAspect="1"/>
            </p:cNvPicPr>
            <p:nvPr/>
          </p:nvPicPr>
          <p:blipFill>
            <a:blip r:embed="rId5"/>
            <a:stretch>
              <a:fillRect/>
            </a:stretch>
          </p:blipFill>
          <p:spPr>
            <a:xfrm>
              <a:off x="8335938" y="2298275"/>
              <a:ext cx="3633558" cy="4048125"/>
            </a:xfrm>
            <a:prstGeom prst="rect">
              <a:avLst/>
            </a:prstGeom>
            <a:ln>
              <a:noFill/>
            </a:ln>
            <a:effectLst>
              <a:outerShdw blurRad="292100" dist="139700" dir="2700000" algn="tl" rotWithShape="0">
                <a:srgbClr val="333333">
                  <a:alpha val="65000"/>
                </a:srgbClr>
              </a:outerShdw>
            </a:effectLst>
          </p:spPr>
        </p:pic>
        <p:sp>
          <p:nvSpPr>
            <p:cNvPr id="18" name="Rectangle 17">
              <a:extLst>
                <a:ext uri="{FF2B5EF4-FFF2-40B4-BE49-F238E27FC236}">
                  <a16:creationId xmlns:a16="http://schemas.microsoft.com/office/drawing/2014/main" id="{280F56B6-8541-4647-AD8C-7A4D8F4F1839}"/>
                </a:ext>
              </a:extLst>
            </p:cNvPr>
            <p:cNvSpPr/>
            <p:nvPr/>
          </p:nvSpPr>
          <p:spPr>
            <a:xfrm>
              <a:off x="10001250" y="4322337"/>
              <a:ext cx="895350" cy="249663"/>
            </a:xfrm>
            <a:prstGeom prst="rect">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75283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99796-0528-42FA-8705-2386076C3DDE}"/>
              </a:ext>
            </a:extLst>
          </p:cNvPr>
          <p:cNvSpPr>
            <a:spLocks noGrp="1"/>
          </p:cNvSpPr>
          <p:nvPr>
            <p:ph type="title"/>
          </p:nvPr>
        </p:nvSpPr>
        <p:spPr/>
        <p:txBody>
          <a:bodyPr/>
          <a:lstStyle/>
          <a:p>
            <a:r>
              <a:rPr lang="en-US"/>
              <a:t>Point of Care Tools</a:t>
            </a:r>
          </a:p>
        </p:txBody>
      </p:sp>
      <p:sp>
        <p:nvSpPr>
          <p:cNvPr id="3" name="Content Placeholder 2">
            <a:extLst>
              <a:ext uri="{FF2B5EF4-FFF2-40B4-BE49-F238E27FC236}">
                <a16:creationId xmlns:a16="http://schemas.microsoft.com/office/drawing/2014/main" id="{3B547A61-DF60-41B3-B643-960DCC1C6CD4}"/>
              </a:ext>
            </a:extLst>
          </p:cNvPr>
          <p:cNvSpPr>
            <a:spLocks noGrp="1"/>
          </p:cNvSpPr>
          <p:nvPr>
            <p:ph idx="1"/>
          </p:nvPr>
        </p:nvSpPr>
        <p:spPr>
          <a:xfrm>
            <a:off x="420624" y="1062776"/>
            <a:ext cx="11031372" cy="2149205"/>
          </a:xfrm>
        </p:spPr>
        <p:txBody>
          <a:bodyPr numCol="2">
            <a:normAutofit lnSpcReduction="10000"/>
          </a:bodyPr>
          <a:lstStyle/>
          <a:p>
            <a:r>
              <a:rPr lang="en-US" sz="1800"/>
              <a:t>Alerts for Controlled Substance Agreement and Screenings</a:t>
            </a:r>
          </a:p>
          <a:p>
            <a:r>
              <a:rPr lang="en-US" sz="1800"/>
              <a:t>Diagnoses and Risk Factors on Patient Visit Planning Report</a:t>
            </a:r>
          </a:p>
          <a:p>
            <a:pPr lvl="1"/>
            <a:r>
              <a:rPr lang="en-US" sz="1600"/>
              <a:t>Diagnosis</a:t>
            </a:r>
          </a:p>
          <a:p>
            <a:pPr lvl="2"/>
            <a:r>
              <a:rPr lang="en-US" sz="1600"/>
              <a:t>Chronic Non Malignant Pain</a:t>
            </a:r>
          </a:p>
          <a:p>
            <a:pPr lvl="2"/>
            <a:r>
              <a:rPr lang="en-US" sz="1600"/>
              <a:t>HIV</a:t>
            </a:r>
          </a:p>
          <a:p>
            <a:pPr lvl="2"/>
            <a:endParaRPr lang="en-US" sz="1600"/>
          </a:p>
          <a:p>
            <a:pPr lvl="2"/>
            <a:endParaRPr lang="en-US" sz="1600"/>
          </a:p>
          <a:p>
            <a:pPr lvl="1"/>
            <a:r>
              <a:rPr lang="en-US" sz="1600"/>
              <a:t>Risk Factors</a:t>
            </a:r>
          </a:p>
          <a:p>
            <a:pPr lvl="2"/>
            <a:r>
              <a:rPr lang="en-US" sz="1600"/>
              <a:t>HDU (Hard Drug User/Illicit Drug Use Disorder)            </a:t>
            </a:r>
          </a:p>
          <a:p>
            <a:pPr lvl="2"/>
            <a:r>
              <a:rPr lang="en-US" sz="1600"/>
              <a:t>SUD (Substance Use Disorder)</a:t>
            </a:r>
          </a:p>
          <a:p>
            <a:pPr lvl="2"/>
            <a:r>
              <a:rPr lang="en-US" sz="1600"/>
              <a:t>COT (Chronic Opioid Therapy) </a:t>
            </a:r>
          </a:p>
          <a:p>
            <a:pPr lvl="2"/>
            <a:r>
              <a:rPr lang="en-US" sz="1600"/>
              <a:t>SMI</a:t>
            </a:r>
          </a:p>
        </p:txBody>
      </p:sp>
      <p:sp>
        <p:nvSpPr>
          <p:cNvPr id="4" name="Slide Number Placeholder 3">
            <a:extLst>
              <a:ext uri="{FF2B5EF4-FFF2-40B4-BE49-F238E27FC236}">
                <a16:creationId xmlns:a16="http://schemas.microsoft.com/office/drawing/2014/main" id="{75A61C58-2655-41AC-B252-6BB1B37AA798}"/>
              </a:ext>
            </a:extLst>
          </p:cNvPr>
          <p:cNvSpPr>
            <a:spLocks noGrp="1"/>
          </p:cNvSpPr>
          <p:nvPr>
            <p:ph type="sldNum" sz="quarter" idx="4"/>
          </p:nvPr>
        </p:nvSpPr>
        <p:spPr/>
        <p:txBody>
          <a:bodyPr/>
          <a:lstStyle/>
          <a:p>
            <a:fld id="{4755BDFB-4C68-5F4C-ABA9-59E137D488F9}" type="slidenum">
              <a:rPr lang="en-US" smtClean="0"/>
              <a:pPr/>
              <a:t>29</a:t>
            </a:fld>
            <a:endParaRPr lang="en-US"/>
          </a:p>
        </p:txBody>
      </p:sp>
      <p:sp>
        <p:nvSpPr>
          <p:cNvPr id="5" name="Footer Placeholder 4">
            <a:extLst>
              <a:ext uri="{FF2B5EF4-FFF2-40B4-BE49-F238E27FC236}">
                <a16:creationId xmlns:a16="http://schemas.microsoft.com/office/drawing/2014/main" id="{8217F5B7-8E7C-4662-8B9A-CD1C84FA83C8}"/>
              </a:ext>
            </a:extLst>
          </p:cNvPr>
          <p:cNvSpPr>
            <a:spLocks noGrp="1"/>
          </p:cNvSpPr>
          <p:nvPr>
            <p:ph type="ftr" sz="quarter" idx="3"/>
          </p:nvPr>
        </p:nvSpPr>
        <p:spPr/>
        <p:txBody>
          <a:bodyPr/>
          <a:lstStyle/>
          <a:p>
            <a:r>
              <a:rPr lang="en-US"/>
              <a:t>Azara Proprietary &amp; Confidential</a:t>
            </a:r>
          </a:p>
        </p:txBody>
      </p:sp>
      <p:pic>
        <p:nvPicPr>
          <p:cNvPr id="8" name="Picture 7">
            <a:extLst>
              <a:ext uri="{FF2B5EF4-FFF2-40B4-BE49-F238E27FC236}">
                <a16:creationId xmlns:a16="http://schemas.microsoft.com/office/drawing/2014/main" id="{4AB6C092-AE1A-4C47-987E-6BBD251263EE}"/>
              </a:ext>
            </a:extLst>
          </p:cNvPr>
          <p:cNvPicPr>
            <a:picLocks noChangeAspect="1"/>
          </p:cNvPicPr>
          <p:nvPr/>
        </p:nvPicPr>
        <p:blipFill>
          <a:blip r:embed="rId3"/>
          <a:stretch>
            <a:fillRect/>
          </a:stretch>
        </p:blipFill>
        <p:spPr>
          <a:xfrm>
            <a:off x="303229" y="3644658"/>
            <a:ext cx="11585542" cy="122400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6E06671-031E-4722-B771-8C0258682C6D}"/>
              </a:ext>
            </a:extLst>
          </p:cNvPr>
          <p:cNvPicPr>
            <a:picLocks noChangeAspect="1"/>
          </p:cNvPicPr>
          <p:nvPr/>
        </p:nvPicPr>
        <p:blipFill>
          <a:blip r:embed="rId4"/>
          <a:stretch>
            <a:fillRect/>
          </a:stretch>
        </p:blipFill>
        <p:spPr>
          <a:xfrm>
            <a:off x="740004" y="5301344"/>
            <a:ext cx="10711992" cy="9877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0075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C00F2-4DA2-40F2-8F7E-C841F08EB7BE}"/>
              </a:ext>
            </a:extLst>
          </p:cNvPr>
          <p:cNvSpPr>
            <a:spLocks noGrp="1"/>
          </p:cNvSpPr>
          <p:nvPr>
            <p:ph type="title"/>
          </p:nvPr>
        </p:nvSpPr>
        <p:spPr/>
        <p:txBody>
          <a:bodyPr/>
          <a:lstStyle/>
          <a:p>
            <a:r>
              <a:rPr lang="en-US"/>
              <a:t>Why Are We Here?</a:t>
            </a:r>
          </a:p>
        </p:txBody>
      </p:sp>
      <p:sp>
        <p:nvSpPr>
          <p:cNvPr id="3" name="Content Placeholder 2">
            <a:extLst>
              <a:ext uri="{FF2B5EF4-FFF2-40B4-BE49-F238E27FC236}">
                <a16:creationId xmlns:a16="http://schemas.microsoft.com/office/drawing/2014/main" id="{C9153C50-8E96-41F4-8DF0-3E638D04938F}"/>
              </a:ext>
            </a:extLst>
          </p:cNvPr>
          <p:cNvSpPr>
            <a:spLocks noGrp="1"/>
          </p:cNvSpPr>
          <p:nvPr>
            <p:ph idx="1"/>
          </p:nvPr>
        </p:nvSpPr>
        <p:spPr/>
        <p:txBody>
          <a:bodyPr/>
          <a:lstStyle/>
          <a:p>
            <a:endParaRPr lang="en-US"/>
          </a:p>
          <a:p>
            <a:endParaRPr lang="en-US"/>
          </a:p>
          <a:p>
            <a:r>
              <a:rPr lang="en-US"/>
              <a:t>Increase knowledge base about CPCI data tools</a:t>
            </a:r>
          </a:p>
          <a:p>
            <a:r>
              <a:rPr lang="en-US"/>
              <a:t>Promote a deeper understanding of CPCI functionality</a:t>
            </a:r>
          </a:p>
          <a:p>
            <a:r>
              <a:rPr lang="en-US"/>
              <a:t>Think through data-driven options which promote care team efficiency</a:t>
            </a:r>
          </a:p>
          <a:p>
            <a:endParaRPr lang="en-US"/>
          </a:p>
        </p:txBody>
      </p:sp>
      <p:sp>
        <p:nvSpPr>
          <p:cNvPr id="4" name="Slide Number Placeholder 3">
            <a:extLst>
              <a:ext uri="{FF2B5EF4-FFF2-40B4-BE49-F238E27FC236}">
                <a16:creationId xmlns:a16="http://schemas.microsoft.com/office/drawing/2014/main" id="{649DEE71-FD7F-4012-91E6-24E51CD91EC4}"/>
              </a:ext>
            </a:extLst>
          </p:cNvPr>
          <p:cNvSpPr>
            <a:spLocks noGrp="1"/>
          </p:cNvSpPr>
          <p:nvPr>
            <p:ph type="sldNum" sz="quarter" idx="4"/>
          </p:nvPr>
        </p:nvSpPr>
        <p:spPr/>
        <p:txBody>
          <a:bodyPr/>
          <a:lstStyle/>
          <a:p>
            <a:fld id="{4755BDFB-4C68-5F4C-ABA9-59E137D488F9}" type="slidenum">
              <a:rPr lang="en-US" smtClean="0"/>
              <a:pPr/>
              <a:t>3</a:t>
            </a:fld>
            <a:endParaRPr lang="en-US"/>
          </a:p>
        </p:txBody>
      </p:sp>
      <p:sp>
        <p:nvSpPr>
          <p:cNvPr id="5" name="Footer Placeholder 4">
            <a:extLst>
              <a:ext uri="{FF2B5EF4-FFF2-40B4-BE49-F238E27FC236}">
                <a16:creationId xmlns:a16="http://schemas.microsoft.com/office/drawing/2014/main" id="{406B970A-C4E0-4B38-B7D7-F5A59750D6E4}"/>
              </a:ext>
            </a:extLst>
          </p:cNvPr>
          <p:cNvSpPr>
            <a:spLocks noGrp="1"/>
          </p:cNvSpPr>
          <p:nvPr>
            <p:ph type="ftr" sz="quarter" idx="3"/>
          </p:nvPr>
        </p:nvSpPr>
        <p:spPr/>
        <p:txBody>
          <a:bodyPr/>
          <a:lstStyle/>
          <a:p>
            <a:r>
              <a:rPr lang="en-US"/>
              <a:t>azarahealthcare.com</a:t>
            </a:r>
          </a:p>
        </p:txBody>
      </p:sp>
    </p:spTree>
    <p:extLst>
      <p:ext uri="{BB962C8B-B14F-4D97-AF65-F5344CB8AC3E}">
        <p14:creationId xmlns:p14="http://schemas.microsoft.com/office/powerpoint/2010/main" val="1512848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2F429-47AE-4CB2-A8E5-E572FF5615E9}"/>
              </a:ext>
            </a:extLst>
          </p:cNvPr>
          <p:cNvSpPr>
            <a:spLocks noGrp="1"/>
          </p:cNvSpPr>
          <p:nvPr>
            <p:ph type="title"/>
          </p:nvPr>
        </p:nvSpPr>
        <p:spPr/>
        <p:txBody>
          <a:bodyPr/>
          <a:lstStyle/>
          <a:p>
            <a:r>
              <a:rPr lang="en-US"/>
              <a:t>Tracking Care</a:t>
            </a:r>
          </a:p>
        </p:txBody>
      </p:sp>
      <p:sp>
        <p:nvSpPr>
          <p:cNvPr id="3" name="Content Placeholder 2">
            <a:extLst>
              <a:ext uri="{FF2B5EF4-FFF2-40B4-BE49-F238E27FC236}">
                <a16:creationId xmlns:a16="http://schemas.microsoft.com/office/drawing/2014/main" id="{DA651BB2-8BA4-4C05-B8E8-D912389DA544}"/>
              </a:ext>
            </a:extLst>
          </p:cNvPr>
          <p:cNvSpPr>
            <a:spLocks noGrp="1"/>
          </p:cNvSpPr>
          <p:nvPr>
            <p:ph idx="1"/>
          </p:nvPr>
        </p:nvSpPr>
        <p:spPr>
          <a:xfrm>
            <a:off x="573024" y="932068"/>
            <a:ext cx="11161776" cy="4993864"/>
          </a:xfrm>
        </p:spPr>
        <p:txBody>
          <a:bodyPr/>
          <a:lstStyle/>
          <a:p>
            <a:r>
              <a:rPr lang="en-US" sz="2400"/>
              <a:t>Clinical Care</a:t>
            </a:r>
          </a:p>
          <a:p>
            <a:pPr lvl="1"/>
            <a:r>
              <a:rPr lang="en-US" sz="2000"/>
              <a:t>HIV</a:t>
            </a:r>
          </a:p>
          <a:p>
            <a:pPr lvl="1"/>
            <a:r>
              <a:rPr lang="en-US" sz="2000"/>
              <a:t>HEP C</a:t>
            </a:r>
          </a:p>
          <a:p>
            <a:pPr lvl="1"/>
            <a:r>
              <a:rPr lang="en-US" sz="2000"/>
              <a:t>STI</a:t>
            </a:r>
          </a:p>
          <a:p>
            <a:r>
              <a:rPr lang="en-US" sz="2400"/>
              <a:t>Encounter Registry</a:t>
            </a:r>
          </a:p>
          <a:p>
            <a:pPr lvl="1"/>
            <a:r>
              <a:rPr lang="en-US" sz="2000"/>
              <a:t>BH appt</a:t>
            </a:r>
          </a:p>
          <a:p>
            <a:pPr lvl="1"/>
            <a:r>
              <a:rPr lang="en-US" sz="2000"/>
              <a:t>Pregnancy </a:t>
            </a:r>
          </a:p>
          <a:p>
            <a:pPr lvl="1"/>
            <a:r>
              <a:rPr lang="en-US" sz="2000"/>
              <a:t>HIV Hep C</a:t>
            </a:r>
          </a:p>
          <a:p>
            <a:pPr lvl="1"/>
            <a:r>
              <a:rPr lang="en-US" sz="2000"/>
              <a:t>Dental</a:t>
            </a:r>
          </a:p>
          <a:p>
            <a:r>
              <a:rPr lang="en-US" sz="2400"/>
              <a:t>Referrals and No Shows</a:t>
            </a:r>
          </a:p>
          <a:p>
            <a:r>
              <a:rPr lang="en-US" sz="2400"/>
              <a:t>Special Populations</a:t>
            </a:r>
          </a:p>
          <a:p>
            <a:pPr lvl="1"/>
            <a:r>
              <a:rPr lang="en-US" sz="2000"/>
              <a:t>OB and OUD</a:t>
            </a:r>
          </a:p>
          <a:p>
            <a:pPr lvl="1"/>
            <a:r>
              <a:rPr lang="en-US" sz="2000"/>
              <a:t>Dental and OUD</a:t>
            </a:r>
          </a:p>
          <a:p>
            <a:r>
              <a:rPr lang="en-US" sz="2400"/>
              <a:t>Cohorts</a:t>
            </a:r>
          </a:p>
          <a:p>
            <a:endParaRPr lang="en-US" sz="2400"/>
          </a:p>
          <a:p>
            <a:pPr lvl="1"/>
            <a:endParaRPr lang="en-US" sz="2000"/>
          </a:p>
        </p:txBody>
      </p:sp>
      <p:sp>
        <p:nvSpPr>
          <p:cNvPr id="4" name="Slide Number Placeholder 3">
            <a:extLst>
              <a:ext uri="{FF2B5EF4-FFF2-40B4-BE49-F238E27FC236}">
                <a16:creationId xmlns:a16="http://schemas.microsoft.com/office/drawing/2014/main" id="{3B60FC01-288F-4DCB-9A76-A3C7578BD4DF}"/>
              </a:ext>
            </a:extLst>
          </p:cNvPr>
          <p:cNvSpPr>
            <a:spLocks noGrp="1"/>
          </p:cNvSpPr>
          <p:nvPr>
            <p:ph type="sldNum" sz="quarter" idx="4"/>
          </p:nvPr>
        </p:nvSpPr>
        <p:spPr/>
        <p:txBody>
          <a:bodyPr/>
          <a:lstStyle/>
          <a:p>
            <a:fld id="{4755BDFB-4C68-5F4C-ABA9-59E137D488F9}" type="slidenum">
              <a:rPr lang="en-US" smtClean="0"/>
              <a:pPr/>
              <a:t>30</a:t>
            </a:fld>
            <a:endParaRPr lang="en-US"/>
          </a:p>
        </p:txBody>
      </p:sp>
      <p:sp>
        <p:nvSpPr>
          <p:cNvPr id="5" name="Footer Placeholder 4">
            <a:extLst>
              <a:ext uri="{FF2B5EF4-FFF2-40B4-BE49-F238E27FC236}">
                <a16:creationId xmlns:a16="http://schemas.microsoft.com/office/drawing/2014/main" id="{2208484C-AF51-424E-958C-CA613AF872FF}"/>
              </a:ext>
            </a:extLst>
          </p:cNvPr>
          <p:cNvSpPr>
            <a:spLocks noGrp="1"/>
          </p:cNvSpPr>
          <p:nvPr>
            <p:ph type="ftr" sz="quarter" idx="3"/>
          </p:nvPr>
        </p:nvSpPr>
        <p:spPr/>
        <p:txBody>
          <a:bodyPr/>
          <a:lstStyle/>
          <a:p>
            <a:r>
              <a:rPr lang="en-US"/>
              <a:t>azarahealthcare.com</a:t>
            </a:r>
          </a:p>
        </p:txBody>
      </p:sp>
      <p:pic>
        <p:nvPicPr>
          <p:cNvPr id="2050" name="Picture 2" descr="Image result for substance use care icon image">
            <a:extLst>
              <a:ext uri="{FF2B5EF4-FFF2-40B4-BE49-F238E27FC236}">
                <a16:creationId xmlns:a16="http://schemas.microsoft.com/office/drawing/2014/main" id="{B46B9B59-BBF7-4B9E-8D35-D0CA797A47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20" r="4418"/>
          <a:stretch/>
        </p:blipFill>
        <p:spPr bwMode="auto">
          <a:xfrm>
            <a:off x="7395217" y="2081048"/>
            <a:ext cx="2957473" cy="2948152"/>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164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3D2F7-C357-44A1-BBF5-13E2258E51F4}"/>
              </a:ext>
            </a:extLst>
          </p:cNvPr>
          <p:cNvSpPr>
            <a:spLocks noGrp="1"/>
          </p:cNvSpPr>
          <p:nvPr>
            <p:ph type="title"/>
          </p:nvPr>
        </p:nvSpPr>
        <p:spPr/>
        <p:txBody>
          <a:bodyPr/>
          <a:lstStyle/>
          <a:p>
            <a:r>
              <a:rPr lang="en-US" sz="3200"/>
              <a:t>Custom Registry for OUD Coordination</a:t>
            </a:r>
          </a:p>
        </p:txBody>
      </p:sp>
      <p:pic>
        <p:nvPicPr>
          <p:cNvPr id="4" name="Picture 3">
            <a:extLst>
              <a:ext uri="{FF2B5EF4-FFF2-40B4-BE49-F238E27FC236}">
                <a16:creationId xmlns:a16="http://schemas.microsoft.com/office/drawing/2014/main" id="{0BAB8175-73BB-4C44-A566-BA787D1B4735}"/>
              </a:ext>
            </a:extLst>
          </p:cNvPr>
          <p:cNvPicPr>
            <a:picLocks noChangeAspect="1"/>
          </p:cNvPicPr>
          <p:nvPr/>
        </p:nvPicPr>
        <p:blipFill>
          <a:blip r:embed="rId2"/>
          <a:stretch>
            <a:fillRect/>
          </a:stretch>
        </p:blipFill>
        <p:spPr>
          <a:xfrm>
            <a:off x="9525" y="2427827"/>
            <a:ext cx="8514365" cy="3511010"/>
          </a:xfrm>
          <a:prstGeom prst="rect">
            <a:avLst/>
          </a:prstGeom>
        </p:spPr>
      </p:pic>
      <p:pic>
        <p:nvPicPr>
          <p:cNvPr id="5" name="Picture 4">
            <a:extLst>
              <a:ext uri="{FF2B5EF4-FFF2-40B4-BE49-F238E27FC236}">
                <a16:creationId xmlns:a16="http://schemas.microsoft.com/office/drawing/2014/main" id="{8ED96D75-BBCE-4778-9E18-62612B55043C}"/>
              </a:ext>
            </a:extLst>
          </p:cNvPr>
          <p:cNvPicPr>
            <a:picLocks noChangeAspect="1"/>
          </p:cNvPicPr>
          <p:nvPr/>
        </p:nvPicPr>
        <p:blipFill>
          <a:blip r:embed="rId3"/>
          <a:stretch>
            <a:fillRect/>
          </a:stretch>
        </p:blipFill>
        <p:spPr>
          <a:xfrm>
            <a:off x="9525" y="885039"/>
            <a:ext cx="12192000" cy="2214413"/>
          </a:xfrm>
          <a:prstGeom prst="rect">
            <a:avLst/>
          </a:prstGeom>
        </p:spPr>
      </p:pic>
      <p:pic>
        <p:nvPicPr>
          <p:cNvPr id="3" name="Picture 2">
            <a:extLst>
              <a:ext uri="{FF2B5EF4-FFF2-40B4-BE49-F238E27FC236}">
                <a16:creationId xmlns:a16="http://schemas.microsoft.com/office/drawing/2014/main" id="{375A2003-E993-4454-8E8C-0C0D1C92B001}"/>
              </a:ext>
            </a:extLst>
          </p:cNvPr>
          <p:cNvPicPr>
            <a:picLocks noChangeAspect="1"/>
          </p:cNvPicPr>
          <p:nvPr/>
        </p:nvPicPr>
        <p:blipFill rotWithShape="1">
          <a:blip r:embed="rId4"/>
          <a:srcRect r="23330"/>
          <a:stretch/>
        </p:blipFill>
        <p:spPr>
          <a:xfrm>
            <a:off x="9628598" y="256032"/>
            <a:ext cx="2555984" cy="6562725"/>
          </a:xfrm>
          <a:prstGeom prst="rect">
            <a:avLst/>
          </a:prstGeom>
        </p:spPr>
      </p:pic>
      <p:sp>
        <p:nvSpPr>
          <p:cNvPr id="6" name="Isosceles Triangle 5">
            <a:extLst>
              <a:ext uri="{FF2B5EF4-FFF2-40B4-BE49-F238E27FC236}">
                <a16:creationId xmlns:a16="http://schemas.microsoft.com/office/drawing/2014/main" id="{D159D8DE-A76D-4F81-815B-86CFAA0B42EA}"/>
              </a:ext>
            </a:extLst>
          </p:cNvPr>
          <p:cNvSpPr/>
          <p:nvPr/>
        </p:nvSpPr>
        <p:spPr>
          <a:xfrm rot="16200000">
            <a:off x="5750047" y="2869089"/>
            <a:ext cx="6641886" cy="1094196"/>
          </a:xfrm>
          <a:prstGeom prst="triangle">
            <a:avLst>
              <a:gd name="adj" fmla="val 37116"/>
            </a:avLst>
          </a:prstGeom>
          <a:solidFill>
            <a:schemeClr val="tx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7979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99796-0528-42FA-8705-2386076C3DDE}"/>
              </a:ext>
            </a:extLst>
          </p:cNvPr>
          <p:cNvSpPr>
            <a:spLocks noGrp="1"/>
          </p:cNvSpPr>
          <p:nvPr>
            <p:ph type="title"/>
          </p:nvPr>
        </p:nvSpPr>
        <p:spPr/>
        <p:txBody>
          <a:bodyPr/>
          <a:lstStyle/>
          <a:p>
            <a:r>
              <a:rPr lang="en-US"/>
              <a:t>Cohorts | Application</a:t>
            </a:r>
          </a:p>
        </p:txBody>
      </p:sp>
      <p:sp>
        <p:nvSpPr>
          <p:cNvPr id="3" name="Content Placeholder 2">
            <a:extLst>
              <a:ext uri="{FF2B5EF4-FFF2-40B4-BE49-F238E27FC236}">
                <a16:creationId xmlns:a16="http://schemas.microsoft.com/office/drawing/2014/main" id="{3B547A61-DF60-41B3-B643-960DCC1C6CD4}"/>
              </a:ext>
            </a:extLst>
          </p:cNvPr>
          <p:cNvSpPr>
            <a:spLocks noGrp="1"/>
          </p:cNvSpPr>
          <p:nvPr>
            <p:ph idx="1"/>
          </p:nvPr>
        </p:nvSpPr>
        <p:spPr>
          <a:xfrm>
            <a:off x="231540" y="1467908"/>
            <a:ext cx="11031372" cy="3561291"/>
          </a:xfrm>
        </p:spPr>
        <p:txBody>
          <a:bodyPr>
            <a:normAutofit/>
          </a:bodyPr>
          <a:lstStyle/>
          <a:p>
            <a:r>
              <a:rPr lang="en-US" sz="3200"/>
              <a:t>Use cohorts to filter measures and registries to defined patient populations </a:t>
            </a:r>
          </a:p>
          <a:p>
            <a:r>
              <a:rPr lang="en-US" sz="3200"/>
              <a:t>Use cohorts </a:t>
            </a:r>
          </a:p>
          <a:p>
            <a:pPr lvl="1"/>
            <a:r>
              <a:rPr lang="en-US"/>
              <a:t>For tracking </a:t>
            </a:r>
          </a:p>
          <a:p>
            <a:pPr lvl="1"/>
            <a:r>
              <a:rPr lang="en-US"/>
              <a:t>For improvement</a:t>
            </a:r>
          </a:p>
          <a:p>
            <a:pPr lvl="1"/>
            <a:r>
              <a:rPr lang="en-US"/>
              <a:t>Program management</a:t>
            </a:r>
          </a:p>
          <a:p>
            <a:endParaRPr lang="en-US" sz="3200"/>
          </a:p>
        </p:txBody>
      </p:sp>
      <p:sp>
        <p:nvSpPr>
          <p:cNvPr id="4" name="Slide Number Placeholder 3">
            <a:extLst>
              <a:ext uri="{FF2B5EF4-FFF2-40B4-BE49-F238E27FC236}">
                <a16:creationId xmlns:a16="http://schemas.microsoft.com/office/drawing/2014/main" id="{75A61C58-2655-41AC-B252-6BB1B37AA798}"/>
              </a:ext>
            </a:extLst>
          </p:cNvPr>
          <p:cNvSpPr>
            <a:spLocks noGrp="1"/>
          </p:cNvSpPr>
          <p:nvPr>
            <p:ph type="sldNum" sz="quarter" idx="4"/>
          </p:nvPr>
        </p:nvSpPr>
        <p:spPr/>
        <p:txBody>
          <a:bodyPr/>
          <a:lstStyle/>
          <a:p>
            <a:fld id="{4755BDFB-4C68-5F4C-ABA9-59E137D488F9}" type="slidenum">
              <a:rPr lang="en-US" smtClean="0"/>
              <a:pPr/>
              <a:t>32</a:t>
            </a:fld>
            <a:endParaRPr lang="en-US"/>
          </a:p>
        </p:txBody>
      </p:sp>
      <p:sp>
        <p:nvSpPr>
          <p:cNvPr id="5" name="Footer Placeholder 4">
            <a:extLst>
              <a:ext uri="{FF2B5EF4-FFF2-40B4-BE49-F238E27FC236}">
                <a16:creationId xmlns:a16="http://schemas.microsoft.com/office/drawing/2014/main" id="{8217F5B7-8E7C-4662-8B9A-CD1C84FA83C8}"/>
              </a:ext>
            </a:extLst>
          </p:cNvPr>
          <p:cNvSpPr>
            <a:spLocks noGrp="1"/>
          </p:cNvSpPr>
          <p:nvPr>
            <p:ph type="ftr" sz="quarter" idx="3"/>
          </p:nvPr>
        </p:nvSpPr>
        <p:spPr/>
        <p:txBody>
          <a:bodyPr/>
          <a:lstStyle/>
          <a:p>
            <a:r>
              <a:rPr lang="en-US"/>
              <a:t>Azara Proprietary &amp; Confidential</a:t>
            </a:r>
          </a:p>
        </p:txBody>
      </p:sp>
      <p:grpSp>
        <p:nvGrpSpPr>
          <p:cNvPr id="6" name="Group 5">
            <a:extLst>
              <a:ext uri="{FF2B5EF4-FFF2-40B4-BE49-F238E27FC236}">
                <a16:creationId xmlns:a16="http://schemas.microsoft.com/office/drawing/2014/main" id="{8812C5CC-EB91-4B36-A518-CE36B1CEE3CA}"/>
              </a:ext>
            </a:extLst>
          </p:cNvPr>
          <p:cNvGrpSpPr/>
          <p:nvPr/>
        </p:nvGrpSpPr>
        <p:grpSpPr>
          <a:xfrm>
            <a:off x="7437398" y="2703409"/>
            <a:ext cx="3383003" cy="3383065"/>
            <a:chOff x="8225487" y="2200275"/>
            <a:chExt cx="3200400" cy="3200400"/>
          </a:xfrm>
        </p:grpSpPr>
        <p:pic>
          <p:nvPicPr>
            <p:cNvPr id="7" name="Picture 8" descr="5 Fool-Proof Ways to Increase Law Firm Profitability ...">
              <a:extLst>
                <a:ext uri="{FF2B5EF4-FFF2-40B4-BE49-F238E27FC236}">
                  <a16:creationId xmlns:a16="http://schemas.microsoft.com/office/drawing/2014/main" id="{8522B60C-62BA-471B-90F1-5847738FA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5487" y="2200275"/>
              <a:ext cx="32004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are Management Tracking System (CMTS) | University of ...">
              <a:extLst>
                <a:ext uri="{FF2B5EF4-FFF2-40B4-BE49-F238E27FC236}">
                  <a16:creationId xmlns:a16="http://schemas.microsoft.com/office/drawing/2014/main" id="{02357389-6477-4117-9C50-8688A868C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2083" y="4021132"/>
              <a:ext cx="1337611" cy="8961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95173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99796-0528-42FA-8705-2386076C3DDE}"/>
              </a:ext>
            </a:extLst>
          </p:cNvPr>
          <p:cNvSpPr>
            <a:spLocks noGrp="1"/>
          </p:cNvSpPr>
          <p:nvPr>
            <p:ph type="title"/>
          </p:nvPr>
        </p:nvSpPr>
        <p:spPr/>
        <p:txBody>
          <a:bodyPr/>
          <a:lstStyle/>
          <a:p>
            <a:r>
              <a:rPr lang="en-US"/>
              <a:t>Cohorts | Patients Requiring Follow Up</a:t>
            </a:r>
          </a:p>
        </p:txBody>
      </p:sp>
      <p:sp>
        <p:nvSpPr>
          <p:cNvPr id="3" name="Content Placeholder 2">
            <a:extLst>
              <a:ext uri="{FF2B5EF4-FFF2-40B4-BE49-F238E27FC236}">
                <a16:creationId xmlns:a16="http://schemas.microsoft.com/office/drawing/2014/main" id="{3B547A61-DF60-41B3-B643-960DCC1C6CD4}"/>
              </a:ext>
            </a:extLst>
          </p:cNvPr>
          <p:cNvSpPr>
            <a:spLocks noGrp="1"/>
          </p:cNvSpPr>
          <p:nvPr>
            <p:ph idx="1"/>
          </p:nvPr>
        </p:nvSpPr>
        <p:spPr>
          <a:xfrm>
            <a:off x="347471" y="1134006"/>
            <a:ext cx="11031372" cy="2471000"/>
          </a:xfrm>
        </p:spPr>
        <p:txBody>
          <a:bodyPr>
            <a:normAutofit/>
          </a:bodyPr>
          <a:lstStyle/>
          <a:p>
            <a:r>
              <a:rPr lang="en-US"/>
              <a:t>Patients potentially falling out of touch</a:t>
            </a:r>
          </a:p>
          <a:p>
            <a:pPr lvl="1"/>
            <a:r>
              <a:rPr lang="en-US"/>
              <a:t>Office Based Opioid Treatment Registry</a:t>
            </a:r>
          </a:p>
          <a:p>
            <a:pPr lvl="1"/>
            <a:r>
              <a:rPr lang="en-US"/>
              <a:t>Set date filter to 6 months</a:t>
            </a:r>
          </a:p>
          <a:p>
            <a:pPr lvl="1"/>
            <a:r>
              <a:rPr lang="en-US"/>
              <a:t>Active Buprenorphine treatment</a:t>
            </a:r>
          </a:p>
          <a:p>
            <a:pPr lvl="1"/>
            <a:r>
              <a:rPr lang="en-US"/>
              <a:t>No Next Appointment or Stop Date</a:t>
            </a:r>
          </a:p>
        </p:txBody>
      </p:sp>
      <p:sp>
        <p:nvSpPr>
          <p:cNvPr id="4" name="Slide Number Placeholder 3">
            <a:extLst>
              <a:ext uri="{FF2B5EF4-FFF2-40B4-BE49-F238E27FC236}">
                <a16:creationId xmlns:a16="http://schemas.microsoft.com/office/drawing/2014/main" id="{75A61C58-2655-41AC-B252-6BB1B37AA798}"/>
              </a:ext>
            </a:extLst>
          </p:cNvPr>
          <p:cNvSpPr>
            <a:spLocks noGrp="1"/>
          </p:cNvSpPr>
          <p:nvPr>
            <p:ph type="sldNum" sz="quarter" idx="4"/>
          </p:nvPr>
        </p:nvSpPr>
        <p:spPr/>
        <p:txBody>
          <a:bodyPr/>
          <a:lstStyle/>
          <a:p>
            <a:fld id="{4755BDFB-4C68-5F4C-ABA9-59E137D488F9}" type="slidenum">
              <a:rPr lang="en-US" smtClean="0"/>
              <a:pPr/>
              <a:t>33</a:t>
            </a:fld>
            <a:endParaRPr lang="en-US"/>
          </a:p>
        </p:txBody>
      </p:sp>
      <p:sp>
        <p:nvSpPr>
          <p:cNvPr id="5" name="Footer Placeholder 4">
            <a:extLst>
              <a:ext uri="{FF2B5EF4-FFF2-40B4-BE49-F238E27FC236}">
                <a16:creationId xmlns:a16="http://schemas.microsoft.com/office/drawing/2014/main" id="{8217F5B7-8E7C-4662-8B9A-CD1C84FA83C8}"/>
              </a:ext>
            </a:extLst>
          </p:cNvPr>
          <p:cNvSpPr>
            <a:spLocks noGrp="1"/>
          </p:cNvSpPr>
          <p:nvPr>
            <p:ph type="ftr" sz="quarter" idx="3"/>
          </p:nvPr>
        </p:nvSpPr>
        <p:spPr/>
        <p:txBody>
          <a:bodyPr/>
          <a:lstStyle/>
          <a:p>
            <a:r>
              <a:rPr lang="en-US"/>
              <a:t>Azara Proprietary &amp; Confidential</a:t>
            </a:r>
          </a:p>
        </p:txBody>
      </p:sp>
      <p:grpSp>
        <p:nvGrpSpPr>
          <p:cNvPr id="17" name="Group 16">
            <a:extLst>
              <a:ext uri="{FF2B5EF4-FFF2-40B4-BE49-F238E27FC236}">
                <a16:creationId xmlns:a16="http://schemas.microsoft.com/office/drawing/2014/main" id="{36D931A5-26D7-4E80-8001-287B3655EDC2}"/>
              </a:ext>
            </a:extLst>
          </p:cNvPr>
          <p:cNvGrpSpPr/>
          <p:nvPr/>
        </p:nvGrpSpPr>
        <p:grpSpPr>
          <a:xfrm>
            <a:off x="10245960" y="2447402"/>
            <a:ext cx="1714500" cy="390525"/>
            <a:chOff x="5238750" y="3233737"/>
            <a:chExt cx="1714500" cy="390525"/>
          </a:xfrm>
        </p:grpSpPr>
        <p:pic>
          <p:nvPicPr>
            <p:cNvPr id="15" name="Picture 14">
              <a:extLst>
                <a:ext uri="{FF2B5EF4-FFF2-40B4-BE49-F238E27FC236}">
                  <a16:creationId xmlns:a16="http://schemas.microsoft.com/office/drawing/2014/main" id="{29CE0906-7971-40AE-82A8-8E4619C84185}"/>
                </a:ext>
              </a:extLst>
            </p:cNvPr>
            <p:cNvPicPr>
              <a:picLocks noChangeAspect="1"/>
            </p:cNvPicPr>
            <p:nvPr/>
          </p:nvPicPr>
          <p:blipFill>
            <a:blip r:embed="rId3"/>
            <a:stretch>
              <a:fillRect/>
            </a:stretch>
          </p:blipFill>
          <p:spPr>
            <a:xfrm>
              <a:off x="5238750" y="3233737"/>
              <a:ext cx="1714500" cy="390525"/>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C765C1E2-06B4-4D28-997A-455F848F7FAD}"/>
                </a:ext>
              </a:extLst>
            </p:cNvPr>
            <p:cNvSpPr/>
            <p:nvPr/>
          </p:nvSpPr>
          <p:spPr>
            <a:xfrm>
              <a:off x="5610225" y="3233737"/>
              <a:ext cx="323850" cy="390525"/>
            </a:xfrm>
            <a:prstGeom prst="rect">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A99E8CE1-C36C-4F45-BA3C-16B191788084}"/>
              </a:ext>
            </a:extLst>
          </p:cNvPr>
          <p:cNvPicPr>
            <a:picLocks noChangeAspect="1"/>
          </p:cNvPicPr>
          <p:nvPr/>
        </p:nvPicPr>
        <p:blipFill>
          <a:blip r:embed="rId4"/>
          <a:stretch>
            <a:fillRect/>
          </a:stretch>
        </p:blipFill>
        <p:spPr>
          <a:xfrm>
            <a:off x="6702171" y="3086894"/>
            <a:ext cx="5267325" cy="3352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3995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99796-0528-42FA-8705-2386076C3DDE}"/>
              </a:ext>
            </a:extLst>
          </p:cNvPr>
          <p:cNvSpPr>
            <a:spLocks noGrp="1"/>
          </p:cNvSpPr>
          <p:nvPr>
            <p:ph type="title"/>
          </p:nvPr>
        </p:nvSpPr>
        <p:spPr/>
        <p:txBody>
          <a:bodyPr/>
          <a:lstStyle/>
          <a:p>
            <a:r>
              <a:rPr lang="en-US"/>
              <a:t>Cohorts | At Risk Patients </a:t>
            </a:r>
          </a:p>
        </p:txBody>
      </p:sp>
      <p:sp>
        <p:nvSpPr>
          <p:cNvPr id="3" name="Content Placeholder 2">
            <a:extLst>
              <a:ext uri="{FF2B5EF4-FFF2-40B4-BE49-F238E27FC236}">
                <a16:creationId xmlns:a16="http://schemas.microsoft.com/office/drawing/2014/main" id="{3B547A61-DF60-41B3-B643-960DCC1C6CD4}"/>
              </a:ext>
            </a:extLst>
          </p:cNvPr>
          <p:cNvSpPr>
            <a:spLocks noGrp="1"/>
          </p:cNvSpPr>
          <p:nvPr>
            <p:ph idx="1"/>
          </p:nvPr>
        </p:nvSpPr>
        <p:spPr>
          <a:xfrm>
            <a:off x="231540" y="923670"/>
            <a:ext cx="11031372" cy="2471000"/>
          </a:xfrm>
        </p:spPr>
        <p:txBody>
          <a:bodyPr>
            <a:normAutofit/>
          </a:bodyPr>
          <a:lstStyle/>
          <a:p>
            <a:r>
              <a:rPr lang="en-US"/>
              <a:t>Patients with multiple risk factors for opioid abuse</a:t>
            </a:r>
          </a:p>
          <a:p>
            <a:pPr lvl="1"/>
            <a:r>
              <a:rPr lang="en-US"/>
              <a:t>Opioid Medication – Potential Misuse Registry</a:t>
            </a:r>
          </a:p>
          <a:p>
            <a:pPr lvl="1"/>
            <a:r>
              <a:rPr lang="en-US"/>
              <a:t>Set date filter to 6 months</a:t>
            </a:r>
          </a:p>
          <a:p>
            <a:pPr lvl="1"/>
            <a:r>
              <a:rPr lang="en-US"/>
              <a:t>Filter to patients with a positive drug abuse or alcohol assessment result</a:t>
            </a:r>
          </a:p>
          <a:p>
            <a:pPr lvl="1"/>
            <a:r>
              <a:rPr lang="en-US"/>
              <a:t>Filter to patients with a positive PHQ-2 or PHQ-9 score</a:t>
            </a:r>
          </a:p>
        </p:txBody>
      </p:sp>
      <p:sp>
        <p:nvSpPr>
          <p:cNvPr id="4" name="Slide Number Placeholder 3">
            <a:extLst>
              <a:ext uri="{FF2B5EF4-FFF2-40B4-BE49-F238E27FC236}">
                <a16:creationId xmlns:a16="http://schemas.microsoft.com/office/drawing/2014/main" id="{75A61C58-2655-41AC-B252-6BB1B37AA798}"/>
              </a:ext>
            </a:extLst>
          </p:cNvPr>
          <p:cNvSpPr>
            <a:spLocks noGrp="1"/>
          </p:cNvSpPr>
          <p:nvPr>
            <p:ph type="sldNum" sz="quarter" idx="4"/>
          </p:nvPr>
        </p:nvSpPr>
        <p:spPr/>
        <p:txBody>
          <a:bodyPr/>
          <a:lstStyle/>
          <a:p>
            <a:fld id="{4755BDFB-4C68-5F4C-ABA9-59E137D488F9}" type="slidenum">
              <a:rPr lang="en-US" smtClean="0"/>
              <a:pPr/>
              <a:t>34</a:t>
            </a:fld>
            <a:endParaRPr lang="en-US"/>
          </a:p>
        </p:txBody>
      </p:sp>
      <p:sp>
        <p:nvSpPr>
          <p:cNvPr id="5" name="Footer Placeholder 4">
            <a:extLst>
              <a:ext uri="{FF2B5EF4-FFF2-40B4-BE49-F238E27FC236}">
                <a16:creationId xmlns:a16="http://schemas.microsoft.com/office/drawing/2014/main" id="{8217F5B7-8E7C-4662-8B9A-CD1C84FA83C8}"/>
              </a:ext>
            </a:extLst>
          </p:cNvPr>
          <p:cNvSpPr>
            <a:spLocks noGrp="1"/>
          </p:cNvSpPr>
          <p:nvPr>
            <p:ph type="ftr" sz="quarter" idx="3"/>
          </p:nvPr>
        </p:nvSpPr>
        <p:spPr/>
        <p:txBody>
          <a:bodyPr/>
          <a:lstStyle/>
          <a:p>
            <a:r>
              <a:rPr lang="en-US"/>
              <a:t>Azara Proprietary &amp; Confidential</a:t>
            </a:r>
          </a:p>
        </p:txBody>
      </p:sp>
      <p:grpSp>
        <p:nvGrpSpPr>
          <p:cNvPr id="17" name="Group 16">
            <a:extLst>
              <a:ext uri="{FF2B5EF4-FFF2-40B4-BE49-F238E27FC236}">
                <a16:creationId xmlns:a16="http://schemas.microsoft.com/office/drawing/2014/main" id="{36D931A5-26D7-4E80-8001-287B3655EDC2}"/>
              </a:ext>
            </a:extLst>
          </p:cNvPr>
          <p:cNvGrpSpPr/>
          <p:nvPr/>
        </p:nvGrpSpPr>
        <p:grpSpPr>
          <a:xfrm>
            <a:off x="10405662" y="2761923"/>
            <a:ext cx="1714500" cy="390525"/>
            <a:chOff x="5238750" y="3233737"/>
            <a:chExt cx="1714500" cy="390525"/>
          </a:xfrm>
        </p:grpSpPr>
        <p:pic>
          <p:nvPicPr>
            <p:cNvPr id="15" name="Picture 14">
              <a:extLst>
                <a:ext uri="{FF2B5EF4-FFF2-40B4-BE49-F238E27FC236}">
                  <a16:creationId xmlns:a16="http://schemas.microsoft.com/office/drawing/2014/main" id="{29CE0906-7971-40AE-82A8-8E4619C84185}"/>
                </a:ext>
              </a:extLst>
            </p:cNvPr>
            <p:cNvPicPr>
              <a:picLocks noChangeAspect="1"/>
            </p:cNvPicPr>
            <p:nvPr/>
          </p:nvPicPr>
          <p:blipFill>
            <a:blip r:embed="rId3"/>
            <a:stretch>
              <a:fillRect/>
            </a:stretch>
          </p:blipFill>
          <p:spPr>
            <a:xfrm>
              <a:off x="5238750" y="3233737"/>
              <a:ext cx="1714500" cy="390525"/>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C765C1E2-06B4-4D28-997A-455F848F7FAD}"/>
                </a:ext>
              </a:extLst>
            </p:cNvPr>
            <p:cNvSpPr/>
            <p:nvPr/>
          </p:nvSpPr>
          <p:spPr>
            <a:xfrm>
              <a:off x="5610225" y="3233737"/>
              <a:ext cx="323850" cy="390525"/>
            </a:xfrm>
            <a:prstGeom prst="rect">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55652A82-CEB9-438A-B26C-661A5785455F}"/>
              </a:ext>
            </a:extLst>
          </p:cNvPr>
          <p:cNvPicPr>
            <a:picLocks noChangeAspect="1"/>
          </p:cNvPicPr>
          <p:nvPr/>
        </p:nvPicPr>
        <p:blipFill>
          <a:blip r:embed="rId4"/>
          <a:stretch>
            <a:fillRect/>
          </a:stretch>
        </p:blipFill>
        <p:spPr>
          <a:xfrm>
            <a:off x="4905374" y="3282369"/>
            <a:ext cx="7286625" cy="31348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9653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89758-24C1-4562-AD6D-D14FBEFB9808}"/>
              </a:ext>
            </a:extLst>
          </p:cNvPr>
          <p:cNvSpPr>
            <a:spLocks noGrp="1"/>
          </p:cNvSpPr>
          <p:nvPr>
            <p:ph type="title"/>
          </p:nvPr>
        </p:nvSpPr>
        <p:spPr/>
        <p:txBody>
          <a:bodyPr/>
          <a:lstStyle/>
          <a:p>
            <a:r>
              <a:rPr lang="en-US"/>
              <a:t>OUD Patients with Referrals</a:t>
            </a:r>
          </a:p>
        </p:txBody>
      </p:sp>
      <p:sp>
        <p:nvSpPr>
          <p:cNvPr id="3" name="Content Placeholder 2">
            <a:extLst>
              <a:ext uri="{FF2B5EF4-FFF2-40B4-BE49-F238E27FC236}">
                <a16:creationId xmlns:a16="http://schemas.microsoft.com/office/drawing/2014/main" id="{2CBDC036-F780-44B4-83F8-3EDF1EAB01A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F8D2E36-D0C5-44F3-AD56-DC45A2D0E2A4}"/>
              </a:ext>
            </a:extLst>
          </p:cNvPr>
          <p:cNvSpPr>
            <a:spLocks noGrp="1"/>
          </p:cNvSpPr>
          <p:nvPr>
            <p:ph type="sldNum" sz="quarter" idx="4"/>
          </p:nvPr>
        </p:nvSpPr>
        <p:spPr/>
        <p:txBody>
          <a:bodyPr/>
          <a:lstStyle/>
          <a:p>
            <a:fld id="{4755BDFB-4C68-5F4C-ABA9-59E137D488F9}" type="slidenum">
              <a:rPr lang="en-US" smtClean="0"/>
              <a:pPr/>
              <a:t>35</a:t>
            </a:fld>
            <a:endParaRPr lang="en-US"/>
          </a:p>
        </p:txBody>
      </p:sp>
      <p:sp>
        <p:nvSpPr>
          <p:cNvPr id="5" name="Footer Placeholder 4">
            <a:extLst>
              <a:ext uri="{FF2B5EF4-FFF2-40B4-BE49-F238E27FC236}">
                <a16:creationId xmlns:a16="http://schemas.microsoft.com/office/drawing/2014/main" id="{D8AFF11D-B303-44C8-BCA8-C686193C3D37}"/>
              </a:ext>
            </a:extLst>
          </p:cNvPr>
          <p:cNvSpPr>
            <a:spLocks noGrp="1"/>
          </p:cNvSpPr>
          <p:nvPr>
            <p:ph type="ftr" sz="quarter" idx="3"/>
          </p:nvPr>
        </p:nvSpPr>
        <p:spPr/>
        <p:txBody>
          <a:bodyPr/>
          <a:lstStyle/>
          <a:p>
            <a:r>
              <a:rPr lang="en-US"/>
              <a:t>azarahealthcare.com</a:t>
            </a:r>
          </a:p>
        </p:txBody>
      </p:sp>
      <p:pic>
        <p:nvPicPr>
          <p:cNvPr id="6" name="Picture 5">
            <a:extLst>
              <a:ext uri="{FF2B5EF4-FFF2-40B4-BE49-F238E27FC236}">
                <a16:creationId xmlns:a16="http://schemas.microsoft.com/office/drawing/2014/main" id="{0E18B02D-697B-4188-8C03-25BCDDD65D08}"/>
              </a:ext>
            </a:extLst>
          </p:cNvPr>
          <p:cNvPicPr>
            <a:picLocks noChangeAspect="1"/>
          </p:cNvPicPr>
          <p:nvPr/>
        </p:nvPicPr>
        <p:blipFill>
          <a:blip r:embed="rId2"/>
          <a:stretch>
            <a:fillRect/>
          </a:stretch>
        </p:blipFill>
        <p:spPr>
          <a:xfrm>
            <a:off x="0" y="1110915"/>
            <a:ext cx="12192000" cy="5491053"/>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9F33C435-8BD0-4E15-85EF-2E9C21C513C5}"/>
              </a:ext>
            </a:extLst>
          </p:cNvPr>
          <p:cNvSpPr/>
          <p:nvPr/>
        </p:nvSpPr>
        <p:spPr>
          <a:xfrm>
            <a:off x="5349766" y="1545021"/>
            <a:ext cx="1324303" cy="609600"/>
          </a:xfrm>
          <a:prstGeom prst="rect">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3A52030-4F1F-4804-BDC8-B7C602A872EE}"/>
              </a:ext>
            </a:extLst>
          </p:cNvPr>
          <p:cNvSpPr/>
          <p:nvPr/>
        </p:nvSpPr>
        <p:spPr>
          <a:xfrm>
            <a:off x="9627476" y="4950372"/>
            <a:ext cx="987972" cy="1439918"/>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5001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Performance Improvement Reporting</a:t>
            </a:r>
          </a:p>
        </p:txBody>
      </p:sp>
      <p:sp>
        <p:nvSpPr>
          <p:cNvPr id="3" name="Text Placeholder 2">
            <a:extLst>
              <a:ext uri="{FF2B5EF4-FFF2-40B4-BE49-F238E27FC236}">
                <a16:creationId xmlns:a16="http://schemas.microsoft.com/office/drawing/2014/main" id="{EE3D2839-5220-294B-8447-57BB8B22B34A}"/>
              </a:ext>
            </a:extLst>
          </p:cNvPr>
          <p:cNvSpPr>
            <a:spLocks noGrp="1"/>
          </p:cNvSpPr>
          <p:nvPr>
            <p:ph type="body" idx="1"/>
          </p:nvPr>
        </p:nvSpPr>
        <p:spPr/>
        <p:txBody>
          <a:bodyPr/>
          <a:lstStyle/>
          <a:p>
            <a:r>
              <a:rPr lang="en-US" sz="2000"/>
              <a:t>How are you doing?</a:t>
            </a:r>
          </a:p>
        </p:txBody>
      </p:sp>
    </p:spTree>
    <p:extLst>
      <p:ext uri="{BB962C8B-B14F-4D97-AF65-F5344CB8AC3E}">
        <p14:creationId xmlns:p14="http://schemas.microsoft.com/office/powerpoint/2010/main" val="164114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2FBD2-DC80-4F99-B2B2-7D12E89F16D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015F76D-8FA1-4AFF-94C0-E9E8D32A55AC}"/>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EEFD1031-97A5-4004-BC57-CDB51ECED8E1}"/>
              </a:ext>
            </a:extLst>
          </p:cNvPr>
          <p:cNvPicPr>
            <a:picLocks noChangeAspect="1"/>
          </p:cNvPicPr>
          <p:nvPr/>
        </p:nvPicPr>
        <p:blipFill>
          <a:blip r:embed="rId2"/>
          <a:stretch>
            <a:fillRect/>
          </a:stretch>
        </p:blipFill>
        <p:spPr>
          <a:xfrm>
            <a:off x="0" y="1270198"/>
            <a:ext cx="12192000" cy="4317604"/>
          </a:xfrm>
          <a:prstGeom prst="rect">
            <a:avLst/>
          </a:prstGeom>
        </p:spPr>
      </p:pic>
    </p:spTree>
    <p:extLst>
      <p:ext uri="{BB962C8B-B14F-4D97-AF65-F5344CB8AC3E}">
        <p14:creationId xmlns:p14="http://schemas.microsoft.com/office/powerpoint/2010/main" val="12284522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A8AD3-11DE-4C21-8A09-F3294241DD61}"/>
              </a:ext>
            </a:extLst>
          </p:cNvPr>
          <p:cNvSpPr>
            <a:spLocks noGrp="1"/>
          </p:cNvSpPr>
          <p:nvPr>
            <p:ph type="title"/>
          </p:nvPr>
        </p:nvSpPr>
        <p:spPr/>
        <p:txBody>
          <a:bodyPr/>
          <a:lstStyle/>
          <a:p>
            <a:r>
              <a:rPr lang="en-US"/>
              <a:t>Controlled Substance Report</a:t>
            </a:r>
          </a:p>
        </p:txBody>
      </p:sp>
      <p:pic>
        <p:nvPicPr>
          <p:cNvPr id="3" name="Picture 2">
            <a:extLst>
              <a:ext uri="{FF2B5EF4-FFF2-40B4-BE49-F238E27FC236}">
                <a16:creationId xmlns:a16="http://schemas.microsoft.com/office/drawing/2014/main" id="{29338DF7-534D-450B-935C-7FFAECDD50E4}"/>
              </a:ext>
            </a:extLst>
          </p:cNvPr>
          <p:cNvPicPr>
            <a:picLocks noChangeAspect="1"/>
          </p:cNvPicPr>
          <p:nvPr/>
        </p:nvPicPr>
        <p:blipFill>
          <a:blip r:embed="rId2"/>
          <a:stretch>
            <a:fillRect/>
          </a:stretch>
        </p:blipFill>
        <p:spPr>
          <a:xfrm>
            <a:off x="0" y="955417"/>
            <a:ext cx="12192000" cy="4947166"/>
          </a:xfrm>
          <a:prstGeom prst="rect">
            <a:avLst/>
          </a:prstGeom>
        </p:spPr>
      </p:pic>
      <p:sp>
        <p:nvSpPr>
          <p:cNvPr id="4" name="Rectangle 3">
            <a:extLst>
              <a:ext uri="{FF2B5EF4-FFF2-40B4-BE49-F238E27FC236}">
                <a16:creationId xmlns:a16="http://schemas.microsoft.com/office/drawing/2014/main" id="{E23888FF-1612-44FB-A3BB-6ACCBE101B5E}"/>
              </a:ext>
            </a:extLst>
          </p:cNvPr>
          <p:cNvSpPr/>
          <p:nvPr/>
        </p:nvSpPr>
        <p:spPr>
          <a:xfrm>
            <a:off x="3657600" y="2054431"/>
            <a:ext cx="344384" cy="13062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83085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E109B-EDB2-48F1-8662-F7E24A050039}"/>
              </a:ext>
            </a:extLst>
          </p:cNvPr>
          <p:cNvSpPr>
            <a:spLocks noGrp="1"/>
          </p:cNvSpPr>
          <p:nvPr>
            <p:ph type="title"/>
          </p:nvPr>
        </p:nvSpPr>
        <p:spPr/>
        <p:txBody>
          <a:bodyPr/>
          <a:lstStyle/>
          <a:p>
            <a:r>
              <a:rPr lang="en-US"/>
              <a:t>Controlled Substance (continued)</a:t>
            </a:r>
          </a:p>
        </p:txBody>
      </p:sp>
      <p:pic>
        <p:nvPicPr>
          <p:cNvPr id="4" name="Content Placeholder 3">
            <a:extLst>
              <a:ext uri="{FF2B5EF4-FFF2-40B4-BE49-F238E27FC236}">
                <a16:creationId xmlns:a16="http://schemas.microsoft.com/office/drawing/2014/main" id="{20AD6B60-95B3-48E5-9A7D-AC641D5B571F}"/>
              </a:ext>
            </a:extLst>
          </p:cNvPr>
          <p:cNvPicPr>
            <a:picLocks noGrp="1" noChangeAspect="1"/>
          </p:cNvPicPr>
          <p:nvPr>
            <p:ph idx="1"/>
          </p:nvPr>
        </p:nvPicPr>
        <p:blipFill>
          <a:blip r:embed="rId2"/>
          <a:stretch>
            <a:fillRect/>
          </a:stretch>
        </p:blipFill>
        <p:spPr>
          <a:xfrm>
            <a:off x="221224" y="1946787"/>
            <a:ext cx="11161712" cy="3696325"/>
          </a:xfrm>
          <a:prstGeom prst="rect">
            <a:avLst/>
          </a:prstGeom>
        </p:spPr>
      </p:pic>
      <p:pic>
        <p:nvPicPr>
          <p:cNvPr id="6" name="Picture 5">
            <a:extLst>
              <a:ext uri="{FF2B5EF4-FFF2-40B4-BE49-F238E27FC236}">
                <a16:creationId xmlns:a16="http://schemas.microsoft.com/office/drawing/2014/main" id="{5DDDE948-1FE4-4DD2-BD5E-05460660D979}"/>
              </a:ext>
            </a:extLst>
          </p:cNvPr>
          <p:cNvPicPr>
            <a:picLocks noChangeAspect="1"/>
          </p:cNvPicPr>
          <p:nvPr/>
        </p:nvPicPr>
        <p:blipFill rotWithShape="1">
          <a:blip r:embed="rId3"/>
          <a:srcRect t="32659" b="57006"/>
          <a:stretch/>
        </p:blipFill>
        <p:spPr>
          <a:xfrm>
            <a:off x="211589" y="1543514"/>
            <a:ext cx="11171347" cy="468476"/>
          </a:xfrm>
          <a:prstGeom prst="rect">
            <a:avLst/>
          </a:prstGeom>
        </p:spPr>
      </p:pic>
    </p:spTree>
    <p:extLst>
      <p:ext uri="{BB962C8B-B14F-4D97-AF65-F5344CB8AC3E}">
        <p14:creationId xmlns:p14="http://schemas.microsoft.com/office/powerpoint/2010/main" val="1068758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A8240-462D-1B4B-A1A4-E02D4AB6C1E3}"/>
              </a:ext>
            </a:extLst>
          </p:cNvPr>
          <p:cNvSpPr>
            <a:spLocks noGrp="1"/>
          </p:cNvSpPr>
          <p:nvPr>
            <p:ph type="title"/>
          </p:nvPr>
        </p:nvSpPr>
        <p:spPr/>
        <p:txBody>
          <a:bodyPr/>
          <a:lstStyle/>
          <a:p>
            <a:r>
              <a:rPr lang="en-US"/>
              <a:t>Agenda</a:t>
            </a:r>
          </a:p>
        </p:txBody>
      </p:sp>
      <p:graphicFrame>
        <p:nvGraphicFramePr>
          <p:cNvPr id="12" name="Content Placeholder 11">
            <a:extLst>
              <a:ext uri="{FF2B5EF4-FFF2-40B4-BE49-F238E27FC236}">
                <a16:creationId xmlns:a16="http://schemas.microsoft.com/office/drawing/2014/main" id="{7FA56650-69A2-BF46-AC41-EC69E2807F9D}"/>
              </a:ext>
            </a:extLst>
          </p:cNvPr>
          <p:cNvGraphicFramePr>
            <a:graphicFrameLocks noGrp="1"/>
          </p:cNvGraphicFramePr>
          <p:nvPr>
            <p:ph idx="1"/>
            <p:extLst>
              <p:ext uri="{D42A27DB-BD31-4B8C-83A1-F6EECF244321}">
                <p14:modId xmlns:p14="http://schemas.microsoft.com/office/powerpoint/2010/main" val="4247136318"/>
              </p:ext>
            </p:extLst>
          </p:nvPr>
        </p:nvGraphicFramePr>
        <p:xfrm>
          <a:off x="2630366" y="885039"/>
          <a:ext cx="7584830" cy="5363305"/>
        </p:xfrm>
        <a:graphic>
          <a:graphicData uri="http://schemas.openxmlformats.org/drawingml/2006/table">
            <a:tbl>
              <a:tblPr firstRow="1" bandRow="1">
                <a:tableStyleId>{5C22544A-7EE6-4342-B048-85BDC9FD1C3A}</a:tableStyleId>
              </a:tblPr>
              <a:tblGrid>
                <a:gridCol w="689531">
                  <a:extLst>
                    <a:ext uri="{9D8B030D-6E8A-4147-A177-3AD203B41FA5}">
                      <a16:colId xmlns:a16="http://schemas.microsoft.com/office/drawing/2014/main" val="3574634866"/>
                    </a:ext>
                  </a:extLst>
                </a:gridCol>
                <a:gridCol w="6895299">
                  <a:extLst>
                    <a:ext uri="{9D8B030D-6E8A-4147-A177-3AD203B41FA5}">
                      <a16:colId xmlns:a16="http://schemas.microsoft.com/office/drawing/2014/main" val="3924916983"/>
                    </a:ext>
                  </a:extLst>
                </a:gridCol>
              </a:tblGrid>
              <a:tr h="1072661">
                <a:tc>
                  <a:txBody>
                    <a:bodyPr/>
                    <a:lstStyle/>
                    <a:p>
                      <a:pPr algn="ctr"/>
                      <a:r>
                        <a:rPr lang="en-US" sz="4000" b="1">
                          <a:solidFill>
                            <a:schemeClr val="tx2"/>
                          </a:solidFill>
                          <a:latin typeface="Calibri" panose="020F0502020204030204" pitchFamily="34" charset="0"/>
                          <a:cs typeface="Calibri" panose="020F0502020204030204" pitchFamily="34" charset="0"/>
                        </a:rPr>
                        <a:t>1</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457200" rtl="0" eaLnBrk="1" latinLnBrk="0" hangingPunct="1"/>
                      <a:r>
                        <a:rPr lang="en-US" sz="2800" b="0" kern="1200">
                          <a:solidFill>
                            <a:schemeClr val="tx2"/>
                          </a:solidFill>
                          <a:latin typeface="Calibri" panose="020F0502020204030204" pitchFamily="34" charset="0"/>
                          <a:ea typeface="+mn-ea"/>
                          <a:cs typeface="Calibri" panose="020F0502020204030204" pitchFamily="34" charset="0"/>
                        </a:rPr>
                        <a:t>Challenges</a:t>
                      </a:r>
                      <a:endParaRPr lang="en-US" sz="2800" b="0" i="0" kern="1200">
                        <a:solidFill>
                          <a:schemeClr val="tx1"/>
                        </a:solidFill>
                        <a:effectLst/>
                        <a:latin typeface="Calibri" panose="020F0502020204030204" pitchFamily="34" charset="0"/>
                        <a:ea typeface="+mn-ea"/>
                        <a:cs typeface="Calibri" panose="020F050202020403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1174525"/>
                  </a:ext>
                </a:extLst>
              </a:tr>
              <a:tr h="1072661">
                <a:tc>
                  <a:txBody>
                    <a:bodyPr/>
                    <a:lstStyle/>
                    <a:p>
                      <a:pPr algn="ctr"/>
                      <a:r>
                        <a:rPr lang="en-US" sz="4000" b="1">
                          <a:solidFill>
                            <a:schemeClr val="tx2"/>
                          </a:solidFill>
                          <a:latin typeface="Calibri" panose="020F0502020204030204" pitchFamily="34" charset="0"/>
                          <a:cs typeface="Calibri" panose="020F0502020204030204" pitchFamily="34" charset="0"/>
                        </a:rPr>
                        <a:t>2</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b="0" kern="1200">
                          <a:solidFill>
                            <a:schemeClr val="tx2"/>
                          </a:solidFill>
                          <a:latin typeface="Calibri" panose="020F0502020204030204" pitchFamily="34" charset="0"/>
                          <a:ea typeface="+mn-ea"/>
                          <a:cs typeface="Calibri" panose="020F0502020204030204" pitchFamily="34" charset="0"/>
                        </a:rPr>
                        <a:t>Understand the Population</a:t>
                      </a:r>
                      <a:endParaRPr lang="en-US" sz="2800" b="0">
                        <a:solidFill>
                          <a:schemeClr val="tx1"/>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1962337"/>
                  </a:ext>
                </a:extLst>
              </a:tr>
              <a:tr h="1072661">
                <a:tc>
                  <a:txBody>
                    <a:bodyPr/>
                    <a:lstStyle/>
                    <a:p>
                      <a:pPr algn="ctr"/>
                      <a:r>
                        <a:rPr lang="en-US" sz="4000" b="1">
                          <a:solidFill>
                            <a:schemeClr val="tx2"/>
                          </a:solidFill>
                          <a:latin typeface="Calibri" panose="020F0502020204030204" pitchFamily="34" charset="0"/>
                          <a:cs typeface="Calibri" panose="020F0502020204030204" pitchFamily="34" charset="0"/>
                        </a:rPr>
                        <a:t>3</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b="0">
                          <a:solidFill>
                            <a:schemeClr val="tx2"/>
                          </a:solidFill>
                          <a:latin typeface="Calibri" panose="020F0502020204030204" pitchFamily="34" charset="0"/>
                          <a:cs typeface="Calibri" panose="020F0502020204030204" pitchFamily="34" charset="0"/>
                        </a:rPr>
                        <a:t>Program Management</a:t>
                      </a:r>
                      <a:endParaRPr lang="en-US" sz="2800" b="0">
                        <a:solidFill>
                          <a:schemeClr val="tx1"/>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9503440"/>
                  </a:ext>
                </a:extLst>
              </a:tr>
              <a:tr h="1072661">
                <a:tc>
                  <a:txBody>
                    <a:bodyPr/>
                    <a:lstStyle/>
                    <a:p>
                      <a:pPr algn="ctr"/>
                      <a:r>
                        <a:rPr lang="en-US" sz="4000" b="1">
                          <a:solidFill>
                            <a:schemeClr val="tx2"/>
                          </a:solidFill>
                          <a:latin typeface="Calibri" panose="020F0502020204030204" pitchFamily="34" charset="0"/>
                          <a:cs typeface="Calibri" panose="020F0502020204030204" pitchFamily="34" charset="0"/>
                        </a:rPr>
                        <a:t>4</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b="0">
                          <a:solidFill>
                            <a:schemeClr val="tx2"/>
                          </a:solidFill>
                          <a:latin typeface="Calibri" panose="020F0502020204030204" pitchFamily="34" charset="0"/>
                          <a:cs typeface="Calibri" panose="020F0502020204030204" pitchFamily="34" charset="0"/>
                        </a:rPr>
                        <a:t>Performance and Reporting </a:t>
                      </a:r>
                      <a:endParaRPr lang="en-US" sz="2800" b="0">
                        <a:solidFill>
                          <a:schemeClr val="tx1"/>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6300915"/>
                  </a:ext>
                </a:extLst>
              </a:tr>
              <a:tr h="1072661">
                <a:tc>
                  <a:txBody>
                    <a:bodyPr/>
                    <a:lstStyle/>
                    <a:p>
                      <a:pPr algn="ctr"/>
                      <a:r>
                        <a:rPr lang="en-US" sz="4000" b="1">
                          <a:solidFill>
                            <a:schemeClr val="tx2"/>
                          </a:solidFill>
                          <a:latin typeface="Calibri" panose="020F0502020204030204" pitchFamily="34" charset="0"/>
                          <a:cs typeface="Calibri" panose="020F0502020204030204" pitchFamily="34" charset="0"/>
                        </a:rPr>
                        <a:t>5</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b="0">
                          <a:solidFill>
                            <a:schemeClr val="tx2"/>
                          </a:solidFill>
                          <a:latin typeface="Calibri" panose="020F0502020204030204" pitchFamily="34" charset="0"/>
                          <a:cs typeface="Calibri" panose="020F0502020204030204" pitchFamily="34" charset="0"/>
                        </a:rPr>
                        <a:t>Questions</a:t>
                      </a:r>
                      <a:endParaRPr lang="en-US" sz="2800" b="0">
                        <a:solidFill>
                          <a:schemeClr val="tx1"/>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4388000"/>
                  </a:ext>
                </a:extLst>
              </a:tr>
            </a:tbl>
          </a:graphicData>
        </a:graphic>
      </p:graphicFrame>
      <p:sp>
        <p:nvSpPr>
          <p:cNvPr id="3" name="Rectangle: Rounded Corners 2">
            <a:extLst>
              <a:ext uri="{FF2B5EF4-FFF2-40B4-BE49-F238E27FC236}">
                <a16:creationId xmlns:a16="http://schemas.microsoft.com/office/drawing/2014/main" id="{F71A448E-4124-41ED-8963-C27A6290C48C}"/>
              </a:ext>
            </a:extLst>
          </p:cNvPr>
          <p:cNvSpPr/>
          <p:nvPr/>
        </p:nvSpPr>
        <p:spPr>
          <a:xfrm>
            <a:off x="9224387" y="1215851"/>
            <a:ext cx="1979525" cy="139672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UPDATE</a:t>
            </a:r>
          </a:p>
        </p:txBody>
      </p:sp>
    </p:spTree>
    <p:extLst>
      <p:ext uri="{BB962C8B-B14F-4D97-AF65-F5344CB8AC3E}">
        <p14:creationId xmlns:p14="http://schemas.microsoft.com/office/powerpoint/2010/main" val="11493156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7D7B44-B394-4866-945B-BD0F74A4277A}"/>
              </a:ext>
            </a:extLst>
          </p:cNvPr>
          <p:cNvSpPr>
            <a:spLocks noGrp="1"/>
          </p:cNvSpPr>
          <p:nvPr>
            <p:ph type="title"/>
          </p:nvPr>
        </p:nvSpPr>
        <p:spPr/>
        <p:txBody>
          <a:bodyPr/>
          <a:lstStyle/>
          <a:p>
            <a:r>
              <a:rPr lang="en-US"/>
              <a:t>What’s on the Horizon for Substance Use</a:t>
            </a:r>
          </a:p>
        </p:txBody>
      </p:sp>
      <p:sp>
        <p:nvSpPr>
          <p:cNvPr id="7" name="Content Placeholder 6">
            <a:extLst>
              <a:ext uri="{FF2B5EF4-FFF2-40B4-BE49-F238E27FC236}">
                <a16:creationId xmlns:a16="http://schemas.microsoft.com/office/drawing/2014/main" id="{3D1280EE-2E58-4D10-B6F9-E284EFF9886C}"/>
              </a:ext>
            </a:extLst>
          </p:cNvPr>
          <p:cNvSpPr>
            <a:spLocks noGrp="1"/>
          </p:cNvSpPr>
          <p:nvPr>
            <p:ph idx="1"/>
          </p:nvPr>
        </p:nvSpPr>
        <p:spPr>
          <a:xfrm>
            <a:off x="347472" y="1046747"/>
            <a:ext cx="11161776" cy="5245565"/>
          </a:xfrm>
        </p:spPr>
        <p:txBody>
          <a:bodyPr/>
          <a:lstStyle/>
          <a:p>
            <a:r>
              <a:rPr lang="en-US"/>
              <a:t>New Measures</a:t>
            </a:r>
          </a:p>
          <a:p>
            <a:pPr lvl="1"/>
            <a:r>
              <a:rPr lang="en-US"/>
              <a:t>Naloxone Prescription with Opioid Use Disorder</a:t>
            </a:r>
          </a:p>
          <a:p>
            <a:pPr lvl="1"/>
            <a:r>
              <a:rPr lang="en-US"/>
              <a:t>Continuity of Pharmacotherapy for Opioid Use Disorder (NQF 3175)</a:t>
            </a:r>
          </a:p>
          <a:p>
            <a:pPr lvl="1"/>
            <a:r>
              <a:rPr lang="en-US"/>
              <a:t>Medication-Assisted Therapy prescribed for OUD by Provider Report</a:t>
            </a:r>
          </a:p>
          <a:p>
            <a:pPr lvl="1"/>
            <a:r>
              <a:rPr lang="en-US"/>
              <a:t>Naloxone Prescription with Chronic Opioid Therapy</a:t>
            </a:r>
          </a:p>
          <a:p>
            <a:pPr lvl="1"/>
            <a:r>
              <a:rPr lang="en-US"/>
              <a:t>Controlled Substance Agreement with Chronic Opioid Therapy</a:t>
            </a:r>
          </a:p>
          <a:p>
            <a:r>
              <a:rPr lang="en-US"/>
              <a:t>Prescription Data</a:t>
            </a:r>
          </a:p>
          <a:p>
            <a:pPr lvl="1"/>
            <a:r>
              <a:rPr lang="en-US"/>
              <a:t>Added to OBOT registry and soon for Misuse Registry</a:t>
            </a:r>
          </a:p>
          <a:p>
            <a:pPr lvl="1"/>
            <a:r>
              <a:rPr lang="en-US"/>
              <a:t>Capture last PDMP date</a:t>
            </a:r>
          </a:p>
          <a:p>
            <a:pPr lvl="1"/>
            <a:endParaRPr lang="en-US"/>
          </a:p>
          <a:p>
            <a:pPr lvl="1"/>
            <a:endParaRPr lang="en-US"/>
          </a:p>
          <a:p>
            <a:endParaRPr lang="en-US"/>
          </a:p>
          <a:p>
            <a:pPr lvl="1"/>
            <a:endParaRPr lang="en-US"/>
          </a:p>
          <a:p>
            <a:endParaRPr lang="en-US"/>
          </a:p>
        </p:txBody>
      </p:sp>
    </p:spTree>
    <p:extLst>
      <p:ext uri="{BB962C8B-B14F-4D97-AF65-F5344CB8AC3E}">
        <p14:creationId xmlns:p14="http://schemas.microsoft.com/office/powerpoint/2010/main" val="10427328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Callout 5">
            <a:extLst>
              <a:ext uri="{FF2B5EF4-FFF2-40B4-BE49-F238E27FC236}">
                <a16:creationId xmlns:a16="http://schemas.microsoft.com/office/drawing/2014/main" id="{DD2B1339-31AB-B048-A4BD-E7E1490C246A}"/>
              </a:ext>
            </a:extLst>
          </p:cNvPr>
          <p:cNvSpPr/>
          <p:nvPr/>
        </p:nvSpPr>
        <p:spPr>
          <a:xfrm>
            <a:off x="4669971" y="2233659"/>
            <a:ext cx="3804557" cy="2778555"/>
          </a:xfrm>
          <a:prstGeom prst="wedgeEllipseCallout">
            <a:avLst>
              <a:gd name="adj1" fmla="val 38074"/>
              <a:gd name="adj2" fmla="val 67910"/>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5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7" name="Title 6">
            <a:extLst>
              <a:ext uri="{FF2B5EF4-FFF2-40B4-BE49-F238E27FC236}">
                <a16:creationId xmlns:a16="http://schemas.microsoft.com/office/drawing/2014/main" id="{92AF44D6-E180-674A-B0C4-EA60726E14CC}"/>
              </a:ext>
            </a:extLst>
          </p:cNvPr>
          <p:cNvSpPr>
            <a:spLocks noGrp="1"/>
          </p:cNvSpPr>
          <p:nvPr>
            <p:ph type="title"/>
          </p:nvPr>
        </p:nvSpPr>
        <p:spPr/>
        <p:txBody>
          <a:bodyPr/>
          <a:lstStyle/>
          <a:p>
            <a:r>
              <a:rPr lang="en-US"/>
              <a:t>Questions?</a:t>
            </a:r>
          </a:p>
        </p:txBody>
      </p:sp>
      <p:sp>
        <p:nvSpPr>
          <p:cNvPr id="2" name="Slide Number Placeholder 1">
            <a:extLst>
              <a:ext uri="{FF2B5EF4-FFF2-40B4-BE49-F238E27FC236}">
                <a16:creationId xmlns:a16="http://schemas.microsoft.com/office/drawing/2014/main" id="{EDBEF543-6575-0E45-B222-BB9FAD90519A}"/>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755BDFB-4C68-5F4C-ABA9-59E137D488F9}" type="slidenum">
              <a:rPr kumimoji="0" lang="en-US" sz="10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a:ln>
                <a:noFill/>
              </a:ln>
              <a:solidFill>
                <a:srgbClr val="FFFFFF"/>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766C4791-BFC3-9E47-80A5-92FAF2CF99FF}"/>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azarahealthcare.com</a:t>
            </a:r>
          </a:p>
        </p:txBody>
      </p:sp>
      <p:sp>
        <p:nvSpPr>
          <p:cNvPr id="5" name="Oval Callout 4">
            <a:extLst>
              <a:ext uri="{FF2B5EF4-FFF2-40B4-BE49-F238E27FC236}">
                <a16:creationId xmlns:a16="http://schemas.microsoft.com/office/drawing/2014/main" id="{3E33D765-06F1-F641-A7C6-A5F6402E8968}"/>
              </a:ext>
            </a:extLst>
          </p:cNvPr>
          <p:cNvSpPr/>
          <p:nvPr/>
        </p:nvSpPr>
        <p:spPr>
          <a:xfrm>
            <a:off x="2299715" y="1681877"/>
            <a:ext cx="3133781" cy="2288672"/>
          </a:xfrm>
          <a:prstGeom prst="wedgeEllipseCallout">
            <a:avLst>
              <a:gd name="adj1" fmla="val -37163"/>
              <a:gd name="adj2" fmla="val 68302"/>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8" name="Oval Callout 7">
            <a:extLst>
              <a:ext uri="{FF2B5EF4-FFF2-40B4-BE49-F238E27FC236}">
                <a16:creationId xmlns:a16="http://schemas.microsoft.com/office/drawing/2014/main" id="{284BCEEA-D0DB-FD4A-A380-7B4A77023A82}"/>
              </a:ext>
            </a:extLst>
          </p:cNvPr>
          <p:cNvSpPr/>
          <p:nvPr/>
        </p:nvSpPr>
        <p:spPr>
          <a:xfrm>
            <a:off x="7803752" y="1942120"/>
            <a:ext cx="2334986" cy="1705294"/>
          </a:xfrm>
          <a:prstGeom prst="wedgeEllipseCallout">
            <a:avLst>
              <a:gd name="adj1" fmla="val 42900"/>
              <a:gd name="adj2" fmla="val 59891"/>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6234142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6B2E4-C3CC-7642-87D7-089182A6897B}"/>
              </a:ext>
            </a:extLst>
          </p:cNvPr>
          <p:cNvSpPr>
            <a:spLocks noGrp="1"/>
          </p:cNvSpPr>
          <p:nvPr>
            <p:ph type="title"/>
          </p:nvPr>
        </p:nvSpPr>
        <p:spPr/>
        <p:txBody>
          <a:bodyPr/>
          <a:lstStyle/>
          <a:p>
            <a:r>
              <a:rPr lang="en-US"/>
              <a:t>Measures – Substance Disorder and Rx (5)</a:t>
            </a:r>
          </a:p>
        </p:txBody>
      </p:sp>
      <p:sp>
        <p:nvSpPr>
          <p:cNvPr id="4" name="Slide Number Placeholder 3">
            <a:extLst>
              <a:ext uri="{FF2B5EF4-FFF2-40B4-BE49-F238E27FC236}">
                <a16:creationId xmlns:a16="http://schemas.microsoft.com/office/drawing/2014/main" id="{45378D6F-9753-2044-9138-A7AB9014ECCD}"/>
              </a:ext>
            </a:extLst>
          </p:cNvPr>
          <p:cNvSpPr>
            <a:spLocks noGrp="1"/>
          </p:cNvSpPr>
          <p:nvPr>
            <p:ph type="sldNum" sz="quarter" idx="4"/>
          </p:nvPr>
        </p:nvSpPr>
        <p:spPr/>
        <p:txBody>
          <a:bodyPr/>
          <a:lstStyle/>
          <a:p>
            <a:fld id="{E9B32E91-8933-D544-B7D5-BAFC25E00C05}" type="slidenum">
              <a:rPr lang="en-US" smtClean="0"/>
              <a:pPr/>
              <a:t>42</a:t>
            </a:fld>
            <a:endParaRPr lang="en-US"/>
          </a:p>
        </p:txBody>
      </p:sp>
      <p:sp>
        <p:nvSpPr>
          <p:cNvPr id="5" name="Footer Placeholder 4">
            <a:extLst>
              <a:ext uri="{FF2B5EF4-FFF2-40B4-BE49-F238E27FC236}">
                <a16:creationId xmlns:a16="http://schemas.microsoft.com/office/drawing/2014/main" id="{8C9778E6-41EE-F542-ADDD-AFE3FF590E0F}"/>
              </a:ext>
            </a:extLst>
          </p:cNvPr>
          <p:cNvSpPr>
            <a:spLocks noGrp="1"/>
          </p:cNvSpPr>
          <p:nvPr>
            <p:ph type="ftr" sz="quarter" idx="3"/>
          </p:nvPr>
        </p:nvSpPr>
        <p:spPr/>
        <p:txBody>
          <a:bodyPr/>
          <a:lstStyle/>
          <a:p>
            <a:r>
              <a:rPr lang="en-US"/>
              <a:t>azarahealthcare.com</a:t>
            </a:r>
          </a:p>
        </p:txBody>
      </p:sp>
      <p:graphicFrame>
        <p:nvGraphicFramePr>
          <p:cNvPr id="6" name="Content Placeholder 5">
            <a:extLst>
              <a:ext uri="{FF2B5EF4-FFF2-40B4-BE49-F238E27FC236}">
                <a16:creationId xmlns:a16="http://schemas.microsoft.com/office/drawing/2014/main" id="{37FC41C7-6FBD-AC43-8E32-CB6A6FBB1040}"/>
              </a:ext>
            </a:extLst>
          </p:cNvPr>
          <p:cNvGraphicFramePr>
            <a:graphicFrameLocks noGrp="1"/>
          </p:cNvGraphicFramePr>
          <p:nvPr>
            <p:ph idx="4294967295"/>
          </p:nvPr>
        </p:nvGraphicFramePr>
        <p:xfrm>
          <a:off x="292608" y="1230313"/>
          <a:ext cx="11430000" cy="2270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5">
            <a:extLst>
              <a:ext uri="{FF2B5EF4-FFF2-40B4-BE49-F238E27FC236}">
                <a16:creationId xmlns:a16="http://schemas.microsoft.com/office/drawing/2014/main" id="{E5538E4E-F309-6242-B436-C0AA8644D058}"/>
              </a:ext>
            </a:extLst>
          </p:cNvPr>
          <p:cNvGraphicFramePr>
            <a:graphicFrameLocks/>
          </p:cNvGraphicFramePr>
          <p:nvPr/>
        </p:nvGraphicFramePr>
        <p:xfrm>
          <a:off x="1881519" y="3733311"/>
          <a:ext cx="8362287" cy="22720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8207700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B8487-75F5-BD43-BB15-B23D449A3691}"/>
              </a:ext>
            </a:extLst>
          </p:cNvPr>
          <p:cNvSpPr>
            <a:spLocks noGrp="1"/>
          </p:cNvSpPr>
          <p:nvPr>
            <p:ph type="title"/>
          </p:nvPr>
        </p:nvSpPr>
        <p:spPr/>
        <p:txBody>
          <a:bodyPr/>
          <a:lstStyle/>
          <a:p>
            <a:r>
              <a:rPr lang="en-US"/>
              <a:t>Measures – Medication Management (4)</a:t>
            </a:r>
          </a:p>
        </p:txBody>
      </p:sp>
      <p:sp>
        <p:nvSpPr>
          <p:cNvPr id="3" name="Slide Number Placeholder 2">
            <a:extLst>
              <a:ext uri="{FF2B5EF4-FFF2-40B4-BE49-F238E27FC236}">
                <a16:creationId xmlns:a16="http://schemas.microsoft.com/office/drawing/2014/main" id="{FB8F444A-AD02-7E4C-B90E-5205C20C4CE2}"/>
              </a:ext>
            </a:extLst>
          </p:cNvPr>
          <p:cNvSpPr>
            <a:spLocks noGrp="1"/>
          </p:cNvSpPr>
          <p:nvPr>
            <p:ph type="sldNum" sz="quarter" idx="4294967295"/>
          </p:nvPr>
        </p:nvSpPr>
        <p:spPr/>
        <p:txBody>
          <a:bodyPr/>
          <a:lstStyle/>
          <a:p>
            <a:fld id="{E9B32E91-8933-D544-B7D5-BAFC25E00C05}" type="slidenum">
              <a:rPr lang="en-US" smtClean="0"/>
              <a:t>43</a:t>
            </a:fld>
            <a:endParaRPr lang="en-US"/>
          </a:p>
        </p:txBody>
      </p:sp>
      <p:sp>
        <p:nvSpPr>
          <p:cNvPr id="4" name="Footer Placeholder 3">
            <a:extLst>
              <a:ext uri="{FF2B5EF4-FFF2-40B4-BE49-F238E27FC236}">
                <a16:creationId xmlns:a16="http://schemas.microsoft.com/office/drawing/2014/main" id="{8E9C69CB-A4C6-164A-B831-241B6D815EBD}"/>
              </a:ext>
            </a:extLst>
          </p:cNvPr>
          <p:cNvSpPr>
            <a:spLocks noGrp="1"/>
          </p:cNvSpPr>
          <p:nvPr>
            <p:ph type="ftr" sz="quarter" idx="4294967295"/>
          </p:nvPr>
        </p:nvSpPr>
        <p:spPr/>
        <p:txBody>
          <a:bodyPr/>
          <a:lstStyle/>
          <a:p>
            <a:r>
              <a:rPr lang="en-US"/>
              <a:t>azarahealthcare.com</a:t>
            </a:r>
          </a:p>
        </p:txBody>
      </p:sp>
      <p:grpSp>
        <p:nvGrpSpPr>
          <p:cNvPr id="8" name="Group 7">
            <a:extLst>
              <a:ext uri="{FF2B5EF4-FFF2-40B4-BE49-F238E27FC236}">
                <a16:creationId xmlns:a16="http://schemas.microsoft.com/office/drawing/2014/main" id="{A07556B7-0B10-304A-88E8-BBCF80EE15B9}"/>
              </a:ext>
            </a:extLst>
          </p:cNvPr>
          <p:cNvGrpSpPr/>
          <p:nvPr/>
        </p:nvGrpSpPr>
        <p:grpSpPr>
          <a:xfrm>
            <a:off x="790883" y="1348388"/>
            <a:ext cx="10589637" cy="2049724"/>
            <a:chOff x="790883" y="1175390"/>
            <a:chExt cx="10589637" cy="2049724"/>
          </a:xfrm>
        </p:grpSpPr>
        <p:sp>
          <p:nvSpPr>
            <p:cNvPr id="9" name="Freeform 8">
              <a:extLst>
                <a:ext uri="{FF2B5EF4-FFF2-40B4-BE49-F238E27FC236}">
                  <a16:creationId xmlns:a16="http://schemas.microsoft.com/office/drawing/2014/main" id="{9FC5CCFD-DA44-C94E-91B6-CC6130CF49D0}"/>
                </a:ext>
              </a:extLst>
            </p:cNvPr>
            <p:cNvSpPr/>
            <p:nvPr/>
          </p:nvSpPr>
          <p:spPr>
            <a:xfrm>
              <a:off x="790883" y="1175390"/>
              <a:ext cx="4948428" cy="810999"/>
            </a:xfrm>
            <a:custGeom>
              <a:avLst/>
              <a:gdLst>
                <a:gd name="connsiteX0" fmla="*/ 158403 w 4948428"/>
                <a:gd name="connsiteY0" fmla="*/ 0 h 950400"/>
                <a:gd name="connsiteX1" fmla="*/ 4790025 w 4948428"/>
                <a:gd name="connsiteY1" fmla="*/ 0 h 950400"/>
                <a:gd name="connsiteX2" fmla="*/ 4948428 w 4948428"/>
                <a:gd name="connsiteY2" fmla="*/ 158403 h 950400"/>
                <a:gd name="connsiteX3" fmla="*/ 4948428 w 4948428"/>
                <a:gd name="connsiteY3" fmla="*/ 950400 h 950400"/>
                <a:gd name="connsiteX4" fmla="*/ 4948428 w 4948428"/>
                <a:gd name="connsiteY4" fmla="*/ 950400 h 950400"/>
                <a:gd name="connsiteX5" fmla="*/ 0 w 4948428"/>
                <a:gd name="connsiteY5" fmla="*/ 950400 h 950400"/>
                <a:gd name="connsiteX6" fmla="*/ 0 w 4948428"/>
                <a:gd name="connsiteY6" fmla="*/ 950400 h 950400"/>
                <a:gd name="connsiteX7" fmla="*/ 0 w 4948428"/>
                <a:gd name="connsiteY7" fmla="*/ 158403 h 950400"/>
                <a:gd name="connsiteX8" fmla="*/ 158403 w 4948428"/>
                <a:gd name="connsiteY8" fmla="*/ 0 h 9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8428" h="950400">
                  <a:moveTo>
                    <a:pt x="158403" y="0"/>
                  </a:moveTo>
                  <a:lnTo>
                    <a:pt x="4790025" y="0"/>
                  </a:lnTo>
                  <a:cubicBezTo>
                    <a:pt x="4877509" y="0"/>
                    <a:pt x="4948428" y="70919"/>
                    <a:pt x="4948428" y="158403"/>
                  </a:cubicBezTo>
                  <a:lnTo>
                    <a:pt x="4948428" y="950400"/>
                  </a:lnTo>
                  <a:lnTo>
                    <a:pt x="4948428" y="950400"/>
                  </a:lnTo>
                  <a:lnTo>
                    <a:pt x="0" y="950400"/>
                  </a:lnTo>
                  <a:lnTo>
                    <a:pt x="0" y="950400"/>
                  </a:lnTo>
                  <a:lnTo>
                    <a:pt x="0" y="158403"/>
                  </a:lnTo>
                  <a:cubicBezTo>
                    <a:pt x="0" y="70919"/>
                    <a:pt x="70919" y="0"/>
                    <a:pt x="158403" y="0"/>
                  </a:cubicBezTo>
                  <a:close/>
                </a:path>
              </a:pathLst>
            </a:custGeom>
            <a:solidFill>
              <a:schemeClr val="accent4"/>
            </a:solidFill>
            <a:ln>
              <a:solidFill>
                <a:schemeClr val="accent4"/>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02859" tIns="135803" rIns="202859" bIns="89408" numCol="1" spcCol="1270" anchor="ctr" anchorCtr="0">
              <a:noAutofit/>
            </a:bodyPr>
            <a:lstStyle/>
            <a:p>
              <a:pPr marL="0" lvl="0" indent="0" algn="ctr" defTabSz="977900">
                <a:lnSpc>
                  <a:spcPct val="90000"/>
                </a:lnSpc>
                <a:spcBef>
                  <a:spcPct val="0"/>
                </a:spcBef>
                <a:spcAft>
                  <a:spcPct val="35000"/>
                </a:spcAft>
                <a:buNone/>
              </a:pPr>
              <a:r>
                <a:rPr lang="en-US" sz="2200" b="1" kern="1200"/>
                <a:t>Opioid on Med List</a:t>
              </a:r>
            </a:p>
          </p:txBody>
        </p:sp>
        <p:sp>
          <p:nvSpPr>
            <p:cNvPr id="10" name="Freeform 9">
              <a:extLst>
                <a:ext uri="{FF2B5EF4-FFF2-40B4-BE49-F238E27FC236}">
                  <a16:creationId xmlns:a16="http://schemas.microsoft.com/office/drawing/2014/main" id="{913E5EDE-FE4B-CD4C-8EEE-93E5EC3B781D}"/>
                </a:ext>
              </a:extLst>
            </p:cNvPr>
            <p:cNvSpPr/>
            <p:nvPr/>
          </p:nvSpPr>
          <p:spPr>
            <a:xfrm>
              <a:off x="790883" y="1986389"/>
              <a:ext cx="4948428" cy="1238725"/>
            </a:xfrm>
            <a:custGeom>
              <a:avLst/>
              <a:gdLst>
                <a:gd name="connsiteX0" fmla="*/ 0 w 4948428"/>
                <a:gd name="connsiteY0" fmla="*/ 0 h 1449360"/>
                <a:gd name="connsiteX1" fmla="*/ 4948428 w 4948428"/>
                <a:gd name="connsiteY1" fmla="*/ 0 h 1449360"/>
                <a:gd name="connsiteX2" fmla="*/ 4948428 w 4948428"/>
                <a:gd name="connsiteY2" fmla="*/ 1449360 h 1449360"/>
                <a:gd name="connsiteX3" fmla="*/ 0 w 4948428"/>
                <a:gd name="connsiteY3" fmla="*/ 1449360 h 1449360"/>
                <a:gd name="connsiteX4" fmla="*/ 0 w 4948428"/>
                <a:gd name="connsiteY4" fmla="*/ 0 h 144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8428" h="1449360">
                  <a:moveTo>
                    <a:pt x="0" y="0"/>
                  </a:moveTo>
                  <a:lnTo>
                    <a:pt x="4948428" y="0"/>
                  </a:lnTo>
                  <a:lnTo>
                    <a:pt x="4948428" y="1449360"/>
                  </a:lnTo>
                  <a:lnTo>
                    <a:pt x="0" y="1449360"/>
                  </a:lnTo>
                  <a:lnTo>
                    <a:pt x="0" y="0"/>
                  </a:lnTo>
                  <a:close/>
                </a:path>
              </a:pathLst>
            </a:custGeom>
            <a:solidFill>
              <a:schemeClr val="bg2">
                <a:alpha val="90000"/>
              </a:schemeClr>
            </a:solidFill>
            <a:ln>
              <a:solidFill>
                <a:schemeClr val="bg2">
                  <a:alpha val="90000"/>
                </a:schemeClr>
              </a:solidFill>
            </a:ln>
          </p:spPr>
          <p:style>
            <a:lnRef idx="2">
              <a:scrgbClr r="0" g="0" b="0"/>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0" lvl="1" algn="l" defTabSz="889000">
                <a:lnSpc>
                  <a:spcPct val="90000"/>
                </a:lnSpc>
                <a:spcBef>
                  <a:spcPct val="0"/>
                </a:spcBef>
                <a:spcAft>
                  <a:spcPct val="15000"/>
                </a:spcAft>
              </a:pPr>
              <a:r>
                <a:rPr lang="en-US" sz="2000" kern="1200"/>
                <a:t>Patients with an active opioid medication on medication list during the reporting period.</a:t>
              </a:r>
            </a:p>
          </p:txBody>
        </p:sp>
        <p:sp>
          <p:nvSpPr>
            <p:cNvPr id="11" name="Freeform 10">
              <a:extLst>
                <a:ext uri="{FF2B5EF4-FFF2-40B4-BE49-F238E27FC236}">
                  <a16:creationId xmlns:a16="http://schemas.microsoft.com/office/drawing/2014/main" id="{9DCAA739-23FA-F248-89EA-F7C38AC924F1}"/>
                </a:ext>
              </a:extLst>
            </p:cNvPr>
            <p:cNvSpPr/>
            <p:nvPr/>
          </p:nvSpPr>
          <p:spPr>
            <a:xfrm>
              <a:off x="6432092" y="1175390"/>
              <a:ext cx="4948428" cy="810999"/>
            </a:xfrm>
            <a:custGeom>
              <a:avLst/>
              <a:gdLst>
                <a:gd name="connsiteX0" fmla="*/ 158403 w 4948428"/>
                <a:gd name="connsiteY0" fmla="*/ 0 h 950400"/>
                <a:gd name="connsiteX1" fmla="*/ 4790025 w 4948428"/>
                <a:gd name="connsiteY1" fmla="*/ 0 h 950400"/>
                <a:gd name="connsiteX2" fmla="*/ 4948428 w 4948428"/>
                <a:gd name="connsiteY2" fmla="*/ 158403 h 950400"/>
                <a:gd name="connsiteX3" fmla="*/ 4948428 w 4948428"/>
                <a:gd name="connsiteY3" fmla="*/ 950400 h 950400"/>
                <a:gd name="connsiteX4" fmla="*/ 4948428 w 4948428"/>
                <a:gd name="connsiteY4" fmla="*/ 950400 h 950400"/>
                <a:gd name="connsiteX5" fmla="*/ 0 w 4948428"/>
                <a:gd name="connsiteY5" fmla="*/ 950400 h 950400"/>
                <a:gd name="connsiteX6" fmla="*/ 0 w 4948428"/>
                <a:gd name="connsiteY6" fmla="*/ 950400 h 950400"/>
                <a:gd name="connsiteX7" fmla="*/ 0 w 4948428"/>
                <a:gd name="connsiteY7" fmla="*/ 158403 h 950400"/>
                <a:gd name="connsiteX8" fmla="*/ 158403 w 4948428"/>
                <a:gd name="connsiteY8" fmla="*/ 0 h 9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8428" h="950400">
                  <a:moveTo>
                    <a:pt x="158403" y="0"/>
                  </a:moveTo>
                  <a:lnTo>
                    <a:pt x="4790025" y="0"/>
                  </a:lnTo>
                  <a:cubicBezTo>
                    <a:pt x="4877509" y="0"/>
                    <a:pt x="4948428" y="70919"/>
                    <a:pt x="4948428" y="158403"/>
                  </a:cubicBezTo>
                  <a:lnTo>
                    <a:pt x="4948428" y="950400"/>
                  </a:lnTo>
                  <a:lnTo>
                    <a:pt x="4948428" y="950400"/>
                  </a:lnTo>
                  <a:lnTo>
                    <a:pt x="0" y="950400"/>
                  </a:lnTo>
                  <a:lnTo>
                    <a:pt x="0" y="950400"/>
                  </a:lnTo>
                  <a:lnTo>
                    <a:pt x="0" y="158403"/>
                  </a:lnTo>
                  <a:cubicBezTo>
                    <a:pt x="0" y="70919"/>
                    <a:pt x="70919" y="0"/>
                    <a:pt x="158403" y="0"/>
                  </a:cubicBezTo>
                  <a:close/>
                </a:path>
              </a:pathLst>
            </a:custGeom>
            <a:solidFill>
              <a:schemeClr val="accent4"/>
            </a:solidFill>
            <a:ln>
              <a:solidFill>
                <a:schemeClr val="accent4"/>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202859" tIns="135803" rIns="202859" bIns="89408" numCol="1" spcCol="1270" anchor="ctr" anchorCtr="0">
              <a:noAutofit/>
            </a:bodyPr>
            <a:lstStyle/>
            <a:p>
              <a:pPr marL="0" lvl="0" indent="0" algn="ctr" defTabSz="977900">
                <a:lnSpc>
                  <a:spcPct val="90000"/>
                </a:lnSpc>
                <a:spcBef>
                  <a:spcPct val="0"/>
                </a:spcBef>
                <a:spcAft>
                  <a:spcPct val="35000"/>
                </a:spcAft>
                <a:buNone/>
              </a:pPr>
              <a:r>
                <a:rPr lang="en-US" sz="2200" b="1" kern="1200"/>
                <a:t>Benzodiazepine Usage</a:t>
              </a:r>
            </a:p>
          </p:txBody>
        </p:sp>
        <p:sp>
          <p:nvSpPr>
            <p:cNvPr id="12" name="Freeform 11">
              <a:extLst>
                <a:ext uri="{FF2B5EF4-FFF2-40B4-BE49-F238E27FC236}">
                  <a16:creationId xmlns:a16="http://schemas.microsoft.com/office/drawing/2014/main" id="{8AA9CB5E-D59A-174D-8C43-A58031DCDA2C}"/>
                </a:ext>
              </a:extLst>
            </p:cNvPr>
            <p:cNvSpPr/>
            <p:nvPr/>
          </p:nvSpPr>
          <p:spPr>
            <a:xfrm>
              <a:off x="6432092" y="1986389"/>
              <a:ext cx="4948428" cy="1238725"/>
            </a:xfrm>
            <a:custGeom>
              <a:avLst/>
              <a:gdLst>
                <a:gd name="connsiteX0" fmla="*/ 0 w 4948428"/>
                <a:gd name="connsiteY0" fmla="*/ 0 h 1449360"/>
                <a:gd name="connsiteX1" fmla="*/ 4948428 w 4948428"/>
                <a:gd name="connsiteY1" fmla="*/ 0 h 1449360"/>
                <a:gd name="connsiteX2" fmla="*/ 4948428 w 4948428"/>
                <a:gd name="connsiteY2" fmla="*/ 1449360 h 1449360"/>
                <a:gd name="connsiteX3" fmla="*/ 0 w 4948428"/>
                <a:gd name="connsiteY3" fmla="*/ 1449360 h 1449360"/>
                <a:gd name="connsiteX4" fmla="*/ 0 w 4948428"/>
                <a:gd name="connsiteY4" fmla="*/ 0 h 144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8428" h="1449360">
                  <a:moveTo>
                    <a:pt x="0" y="0"/>
                  </a:moveTo>
                  <a:lnTo>
                    <a:pt x="4948428" y="0"/>
                  </a:lnTo>
                  <a:lnTo>
                    <a:pt x="4948428" y="1449360"/>
                  </a:lnTo>
                  <a:lnTo>
                    <a:pt x="0" y="1449360"/>
                  </a:lnTo>
                  <a:lnTo>
                    <a:pt x="0" y="0"/>
                  </a:lnTo>
                  <a:close/>
                </a:path>
              </a:pathLst>
            </a:custGeom>
            <a:solidFill>
              <a:schemeClr val="bg2">
                <a:alpha val="89804"/>
              </a:schemeClr>
            </a:solidFill>
            <a:ln>
              <a:solidFill>
                <a:schemeClr val="bg2">
                  <a:alpha val="90000"/>
                </a:schemeClr>
              </a:solidFill>
            </a:ln>
          </p:spPr>
          <p:style>
            <a:lnRef idx="2">
              <a:scrgbClr r="0" g="0" b="0"/>
            </a:lnRef>
            <a:fillRef idx="1">
              <a:scrgbClr r="0" g="0" b="0"/>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0" lvl="1" algn="l" defTabSz="889000">
                <a:lnSpc>
                  <a:spcPct val="90000"/>
                </a:lnSpc>
                <a:spcBef>
                  <a:spcPct val="0"/>
                </a:spcBef>
                <a:spcAft>
                  <a:spcPct val="15000"/>
                </a:spcAft>
              </a:pPr>
              <a:r>
                <a:rPr lang="en-US" sz="2000" kern="1200"/>
                <a:t>Patients with an active benzodiazepine during the reporting period.</a:t>
              </a:r>
            </a:p>
          </p:txBody>
        </p:sp>
      </p:grpSp>
      <p:grpSp>
        <p:nvGrpSpPr>
          <p:cNvPr id="13" name="Group 12">
            <a:extLst>
              <a:ext uri="{FF2B5EF4-FFF2-40B4-BE49-F238E27FC236}">
                <a16:creationId xmlns:a16="http://schemas.microsoft.com/office/drawing/2014/main" id="{EA4B6948-6684-DA46-A8EA-C75B62D04DD3}"/>
              </a:ext>
            </a:extLst>
          </p:cNvPr>
          <p:cNvGrpSpPr/>
          <p:nvPr/>
        </p:nvGrpSpPr>
        <p:grpSpPr>
          <a:xfrm>
            <a:off x="790883" y="3709518"/>
            <a:ext cx="10589637" cy="2110518"/>
            <a:chOff x="790883" y="3734228"/>
            <a:chExt cx="10589637" cy="2110518"/>
          </a:xfrm>
        </p:grpSpPr>
        <p:sp>
          <p:nvSpPr>
            <p:cNvPr id="14" name="Freeform 13">
              <a:extLst>
                <a:ext uri="{FF2B5EF4-FFF2-40B4-BE49-F238E27FC236}">
                  <a16:creationId xmlns:a16="http://schemas.microsoft.com/office/drawing/2014/main" id="{DA7362CD-28C1-7B4F-B135-D9B8491D484D}"/>
                </a:ext>
              </a:extLst>
            </p:cNvPr>
            <p:cNvSpPr/>
            <p:nvPr/>
          </p:nvSpPr>
          <p:spPr>
            <a:xfrm>
              <a:off x="790883" y="3734228"/>
              <a:ext cx="4948428" cy="813058"/>
            </a:xfrm>
            <a:custGeom>
              <a:avLst/>
              <a:gdLst>
                <a:gd name="connsiteX0" fmla="*/ 158403 w 4948428"/>
                <a:gd name="connsiteY0" fmla="*/ 0 h 950400"/>
                <a:gd name="connsiteX1" fmla="*/ 4790025 w 4948428"/>
                <a:gd name="connsiteY1" fmla="*/ 0 h 950400"/>
                <a:gd name="connsiteX2" fmla="*/ 4948428 w 4948428"/>
                <a:gd name="connsiteY2" fmla="*/ 158403 h 950400"/>
                <a:gd name="connsiteX3" fmla="*/ 4948428 w 4948428"/>
                <a:gd name="connsiteY3" fmla="*/ 950400 h 950400"/>
                <a:gd name="connsiteX4" fmla="*/ 4948428 w 4948428"/>
                <a:gd name="connsiteY4" fmla="*/ 950400 h 950400"/>
                <a:gd name="connsiteX5" fmla="*/ 0 w 4948428"/>
                <a:gd name="connsiteY5" fmla="*/ 950400 h 950400"/>
                <a:gd name="connsiteX6" fmla="*/ 0 w 4948428"/>
                <a:gd name="connsiteY6" fmla="*/ 950400 h 950400"/>
                <a:gd name="connsiteX7" fmla="*/ 0 w 4948428"/>
                <a:gd name="connsiteY7" fmla="*/ 158403 h 950400"/>
                <a:gd name="connsiteX8" fmla="*/ 158403 w 4948428"/>
                <a:gd name="connsiteY8" fmla="*/ 0 h 9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8428" h="950400">
                  <a:moveTo>
                    <a:pt x="158403" y="0"/>
                  </a:moveTo>
                  <a:lnTo>
                    <a:pt x="4790025" y="0"/>
                  </a:lnTo>
                  <a:cubicBezTo>
                    <a:pt x="4877509" y="0"/>
                    <a:pt x="4948428" y="70919"/>
                    <a:pt x="4948428" y="158403"/>
                  </a:cubicBezTo>
                  <a:lnTo>
                    <a:pt x="4948428" y="950400"/>
                  </a:lnTo>
                  <a:lnTo>
                    <a:pt x="4948428" y="950400"/>
                  </a:lnTo>
                  <a:lnTo>
                    <a:pt x="0" y="950400"/>
                  </a:lnTo>
                  <a:lnTo>
                    <a:pt x="0" y="950400"/>
                  </a:lnTo>
                  <a:lnTo>
                    <a:pt x="0" y="158403"/>
                  </a:lnTo>
                  <a:cubicBezTo>
                    <a:pt x="0" y="70919"/>
                    <a:pt x="70919" y="0"/>
                    <a:pt x="158403" y="0"/>
                  </a:cubicBezTo>
                  <a:close/>
                </a:path>
              </a:pathLst>
            </a:custGeom>
            <a:solidFill>
              <a:schemeClr val="accent4"/>
            </a:solidFill>
            <a:ln>
              <a:solidFill>
                <a:schemeClr val="accent4"/>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02859" tIns="135803" rIns="202859" bIns="89408" numCol="1" spcCol="1270" anchor="ctr" anchorCtr="0">
              <a:noAutofit/>
            </a:bodyPr>
            <a:lstStyle/>
            <a:p>
              <a:pPr marL="0" lvl="0" indent="0" algn="ctr" defTabSz="977900">
                <a:lnSpc>
                  <a:spcPct val="90000"/>
                </a:lnSpc>
                <a:spcBef>
                  <a:spcPct val="0"/>
                </a:spcBef>
                <a:spcAft>
                  <a:spcPct val="35000"/>
                </a:spcAft>
                <a:buNone/>
              </a:pPr>
              <a:r>
                <a:rPr lang="en-US" sz="2200" b="1" kern="1200"/>
                <a:t>Benzodiazepine Dose &gt;3mg</a:t>
              </a:r>
            </a:p>
          </p:txBody>
        </p:sp>
        <p:sp>
          <p:nvSpPr>
            <p:cNvPr id="15" name="Freeform 14">
              <a:extLst>
                <a:ext uri="{FF2B5EF4-FFF2-40B4-BE49-F238E27FC236}">
                  <a16:creationId xmlns:a16="http://schemas.microsoft.com/office/drawing/2014/main" id="{5262DE84-C559-BB44-8639-81DB9811410B}"/>
                </a:ext>
              </a:extLst>
            </p:cNvPr>
            <p:cNvSpPr/>
            <p:nvPr/>
          </p:nvSpPr>
          <p:spPr>
            <a:xfrm>
              <a:off x="790883" y="4547286"/>
              <a:ext cx="4948428" cy="1297460"/>
            </a:xfrm>
            <a:custGeom>
              <a:avLst/>
              <a:gdLst>
                <a:gd name="connsiteX0" fmla="*/ 0 w 4948428"/>
                <a:gd name="connsiteY0" fmla="*/ 0 h 1449360"/>
                <a:gd name="connsiteX1" fmla="*/ 4948428 w 4948428"/>
                <a:gd name="connsiteY1" fmla="*/ 0 h 1449360"/>
                <a:gd name="connsiteX2" fmla="*/ 4948428 w 4948428"/>
                <a:gd name="connsiteY2" fmla="*/ 1449360 h 1449360"/>
                <a:gd name="connsiteX3" fmla="*/ 0 w 4948428"/>
                <a:gd name="connsiteY3" fmla="*/ 1449360 h 1449360"/>
                <a:gd name="connsiteX4" fmla="*/ 0 w 4948428"/>
                <a:gd name="connsiteY4" fmla="*/ 0 h 144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8428" h="1449360">
                  <a:moveTo>
                    <a:pt x="0" y="0"/>
                  </a:moveTo>
                  <a:lnTo>
                    <a:pt x="4948428" y="0"/>
                  </a:lnTo>
                  <a:lnTo>
                    <a:pt x="4948428" y="1449360"/>
                  </a:lnTo>
                  <a:lnTo>
                    <a:pt x="0" y="1449360"/>
                  </a:lnTo>
                  <a:lnTo>
                    <a:pt x="0" y="0"/>
                  </a:lnTo>
                  <a:close/>
                </a:path>
              </a:pathLst>
            </a:custGeom>
            <a:solidFill>
              <a:schemeClr val="bg2">
                <a:alpha val="90000"/>
              </a:schemeClr>
            </a:solidFill>
            <a:ln>
              <a:solidFill>
                <a:schemeClr val="bg2">
                  <a:alpha val="90000"/>
                </a:schemeClr>
              </a:solidFill>
            </a:ln>
          </p:spPr>
          <p:style>
            <a:lnRef idx="2">
              <a:scrgbClr r="0" g="0" b="0"/>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0" lvl="1" algn="l" defTabSz="889000">
                <a:lnSpc>
                  <a:spcPct val="90000"/>
                </a:lnSpc>
                <a:spcBef>
                  <a:spcPct val="0"/>
                </a:spcBef>
                <a:spcAft>
                  <a:spcPct val="15000"/>
                </a:spcAft>
              </a:pPr>
              <a:r>
                <a:rPr lang="en-US" sz="2000" kern="1200"/>
                <a:t>Patients on a benzodiazepine dose &gt; 3mg</a:t>
              </a:r>
            </a:p>
          </p:txBody>
        </p:sp>
        <p:sp>
          <p:nvSpPr>
            <p:cNvPr id="16" name="Freeform 15">
              <a:extLst>
                <a:ext uri="{FF2B5EF4-FFF2-40B4-BE49-F238E27FC236}">
                  <a16:creationId xmlns:a16="http://schemas.microsoft.com/office/drawing/2014/main" id="{FB58B3AF-85D5-2241-8638-2BF9C2973800}"/>
                </a:ext>
              </a:extLst>
            </p:cNvPr>
            <p:cNvSpPr/>
            <p:nvPr/>
          </p:nvSpPr>
          <p:spPr>
            <a:xfrm>
              <a:off x="6432092" y="3734228"/>
              <a:ext cx="4948428" cy="813058"/>
            </a:xfrm>
            <a:custGeom>
              <a:avLst/>
              <a:gdLst>
                <a:gd name="connsiteX0" fmla="*/ 158403 w 4948428"/>
                <a:gd name="connsiteY0" fmla="*/ 0 h 950400"/>
                <a:gd name="connsiteX1" fmla="*/ 4790025 w 4948428"/>
                <a:gd name="connsiteY1" fmla="*/ 0 h 950400"/>
                <a:gd name="connsiteX2" fmla="*/ 4948428 w 4948428"/>
                <a:gd name="connsiteY2" fmla="*/ 158403 h 950400"/>
                <a:gd name="connsiteX3" fmla="*/ 4948428 w 4948428"/>
                <a:gd name="connsiteY3" fmla="*/ 950400 h 950400"/>
                <a:gd name="connsiteX4" fmla="*/ 4948428 w 4948428"/>
                <a:gd name="connsiteY4" fmla="*/ 950400 h 950400"/>
                <a:gd name="connsiteX5" fmla="*/ 0 w 4948428"/>
                <a:gd name="connsiteY5" fmla="*/ 950400 h 950400"/>
                <a:gd name="connsiteX6" fmla="*/ 0 w 4948428"/>
                <a:gd name="connsiteY6" fmla="*/ 950400 h 950400"/>
                <a:gd name="connsiteX7" fmla="*/ 0 w 4948428"/>
                <a:gd name="connsiteY7" fmla="*/ 158403 h 950400"/>
                <a:gd name="connsiteX8" fmla="*/ 158403 w 4948428"/>
                <a:gd name="connsiteY8" fmla="*/ 0 h 9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8428" h="950400">
                  <a:moveTo>
                    <a:pt x="158403" y="0"/>
                  </a:moveTo>
                  <a:lnTo>
                    <a:pt x="4790025" y="0"/>
                  </a:lnTo>
                  <a:cubicBezTo>
                    <a:pt x="4877509" y="0"/>
                    <a:pt x="4948428" y="70919"/>
                    <a:pt x="4948428" y="158403"/>
                  </a:cubicBezTo>
                  <a:lnTo>
                    <a:pt x="4948428" y="950400"/>
                  </a:lnTo>
                  <a:lnTo>
                    <a:pt x="4948428" y="950400"/>
                  </a:lnTo>
                  <a:lnTo>
                    <a:pt x="0" y="950400"/>
                  </a:lnTo>
                  <a:lnTo>
                    <a:pt x="0" y="950400"/>
                  </a:lnTo>
                  <a:lnTo>
                    <a:pt x="0" y="158403"/>
                  </a:lnTo>
                  <a:cubicBezTo>
                    <a:pt x="0" y="70919"/>
                    <a:pt x="70919" y="0"/>
                    <a:pt x="158403" y="0"/>
                  </a:cubicBezTo>
                  <a:close/>
                </a:path>
              </a:pathLst>
            </a:custGeom>
            <a:solidFill>
              <a:schemeClr val="accent4"/>
            </a:solidFill>
            <a:ln>
              <a:solidFill>
                <a:schemeClr val="accent4"/>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202859" tIns="135803" rIns="202859" bIns="89408" numCol="1" spcCol="1270" anchor="ctr" anchorCtr="0">
              <a:noAutofit/>
            </a:bodyPr>
            <a:lstStyle/>
            <a:p>
              <a:pPr marL="0" lvl="0" indent="0" algn="ctr" defTabSz="977900">
                <a:lnSpc>
                  <a:spcPct val="90000"/>
                </a:lnSpc>
                <a:spcBef>
                  <a:spcPct val="0"/>
                </a:spcBef>
                <a:spcAft>
                  <a:spcPct val="35000"/>
                </a:spcAft>
                <a:buNone/>
              </a:pPr>
              <a:r>
                <a:rPr lang="en-US" sz="2200" b="1" kern="1200"/>
                <a:t>Opioid and Benzodiazepine</a:t>
              </a:r>
            </a:p>
          </p:txBody>
        </p:sp>
        <p:sp>
          <p:nvSpPr>
            <p:cNvPr id="17" name="Freeform 16">
              <a:extLst>
                <a:ext uri="{FF2B5EF4-FFF2-40B4-BE49-F238E27FC236}">
                  <a16:creationId xmlns:a16="http://schemas.microsoft.com/office/drawing/2014/main" id="{A1744D57-C14F-B54D-AE03-D670DC5D3AB7}"/>
                </a:ext>
              </a:extLst>
            </p:cNvPr>
            <p:cNvSpPr/>
            <p:nvPr/>
          </p:nvSpPr>
          <p:spPr>
            <a:xfrm>
              <a:off x="6432092" y="4547286"/>
              <a:ext cx="4948428" cy="1297460"/>
            </a:xfrm>
            <a:custGeom>
              <a:avLst/>
              <a:gdLst>
                <a:gd name="connsiteX0" fmla="*/ 0 w 4948428"/>
                <a:gd name="connsiteY0" fmla="*/ 0 h 1449360"/>
                <a:gd name="connsiteX1" fmla="*/ 4948428 w 4948428"/>
                <a:gd name="connsiteY1" fmla="*/ 0 h 1449360"/>
                <a:gd name="connsiteX2" fmla="*/ 4948428 w 4948428"/>
                <a:gd name="connsiteY2" fmla="*/ 1449360 h 1449360"/>
                <a:gd name="connsiteX3" fmla="*/ 0 w 4948428"/>
                <a:gd name="connsiteY3" fmla="*/ 1449360 h 1449360"/>
                <a:gd name="connsiteX4" fmla="*/ 0 w 4948428"/>
                <a:gd name="connsiteY4" fmla="*/ 0 h 144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8428" h="1449360">
                  <a:moveTo>
                    <a:pt x="0" y="0"/>
                  </a:moveTo>
                  <a:lnTo>
                    <a:pt x="4948428" y="0"/>
                  </a:lnTo>
                  <a:lnTo>
                    <a:pt x="4948428" y="1449360"/>
                  </a:lnTo>
                  <a:lnTo>
                    <a:pt x="0" y="1449360"/>
                  </a:lnTo>
                  <a:lnTo>
                    <a:pt x="0" y="0"/>
                  </a:lnTo>
                  <a:close/>
                </a:path>
              </a:pathLst>
            </a:custGeom>
            <a:solidFill>
              <a:schemeClr val="bg2">
                <a:alpha val="89804"/>
              </a:schemeClr>
            </a:solidFill>
            <a:ln>
              <a:solidFill>
                <a:schemeClr val="bg2">
                  <a:alpha val="90000"/>
                </a:schemeClr>
              </a:solidFill>
            </a:ln>
          </p:spPr>
          <p:style>
            <a:lnRef idx="2">
              <a:scrgbClr r="0" g="0" b="0"/>
            </a:lnRef>
            <a:fillRef idx="1">
              <a:scrgbClr r="0" g="0" b="0"/>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0" lvl="1" algn="l" defTabSz="889000">
                <a:lnSpc>
                  <a:spcPct val="90000"/>
                </a:lnSpc>
                <a:spcBef>
                  <a:spcPct val="0"/>
                </a:spcBef>
                <a:spcAft>
                  <a:spcPct val="15000"/>
                </a:spcAft>
              </a:pPr>
              <a:r>
                <a:rPr lang="en-US" sz="2000" kern="1200"/>
                <a:t>Patients with both an active Opioid and an active Benzodiazepine at the same time during the reporting period.</a:t>
              </a:r>
            </a:p>
          </p:txBody>
        </p:sp>
      </p:grpSp>
    </p:spTree>
    <p:extLst>
      <p:ext uri="{BB962C8B-B14F-4D97-AF65-F5344CB8AC3E}">
        <p14:creationId xmlns:p14="http://schemas.microsoft.com/office/powerpoint/2010/main" val="16260520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B8487-75F5-BD43-BB15-B23D449A3691}"/>
              </a:ext>
            </a:extLst>
          </p:cNvPr>
          <p:cNvSpPr>
            <a:spLocks noGrp="1"/>
          </p:cNvSpPr>
          <p:nvPr>
            <p:ph type="title"/>
          </p:nvPr>
        </p:nvSpPr>
        <p:spPr/>
        <p:txBody>
          <a:bodyPr/>
          <a:lstStyle/>
          <a:p>
            <a:r>
              <a:rPr lang="en-US"/>
              <a:t>Initiation and Engagement in Treatment (6)</a:t>
            </a:r>
          </a:p>
        </p:txBody>
      </p:sp>
      <p:sp>
        <p:nvSpPr>
          <p:cNvPr id="3" name="Slide Number Placeholder 2">
            <a:extLst>
              <a:ext uri="{FF2B5EF4-FFF2-40B4-BE49-F238E27FC236}">
                <a16:creationId xmlns:a16="http://schemas.microsoft.com/office/drawing/2014/main" id="{FB8F444A-AD02-7E4C-B90E-5205C20C4CE2}"/>
              </a:ext>
            </a:extLst>
          </p:cNvPr>
          <p:cNvSpPr>
            <a:spLocks noGrp="1"/>
          </p:cNvSpPr>
          <p:nvPr>
            <p:ph type="sldNum" sz="quarter" idx="4294967295"/>
          </p:nvPr>
        </p:nvSpPr>
        <p:spPr/>
        <p:txBody>
          <a:bodyPr/>
          <a:lstStyle/>
          <a:p>
            <a:fld id="{E9B32E91-8933-D544-B7D5-BAFC25E00C05}" type="slidenum">
              <a:rPr lang="en-US" smtClean="0"/>
              <a:t>44</a:t>
            </a:fld>
            <a:endParaRPr lang="en-US"/>
          </a:p>
        </p:txBody>
      </p:sp>
      <p:sp>
        <p:nvSpPr>
          <p:cNvPr id="4" name="Footer Placeholder 3">
            <a:extLst>
              <a:ext uri="{FF2B5EF4-FFF2-40B4-BE49-F238E27FC236}">
                <a16:creationId xmlns:a16="http://schemas.microsoft.com/office/drawing/2014/main" id="{8E9C69CB-A4C6-164A-B831-241B6D815EBD}"/>
              </a:ext>
            </a:extLst>
          </p:cNvPr>
          <p:cNvSpPr>
            <a:spLocks noGrp="1"/>
          </p:cNvSpPr>
          <p:nvPr>
            <p:ph type="ftr" sz="quarter" idx="4294967295"/>
          </p:nvPr>
        </p:nvSpPr>
        <p:spPr/>
        <p:txBody>
          <a:bodyPr/>
          <a:lstStyle/>
          <a:p>
            <a:r>
              <a:rPr lang="en-US"/>
              <a:t>azarahealthcare.com</a:t>
            </a:r>
          </a:p>
        </p:txBody>
      </p:sp>
      <p:sp>
        <p:nvSpPr>
          <p:cNvPr id="14" name="Freeform 13">
            <a:extLst>
              <a:ext uri="{FF2B5EF4-FFF2-40B4-BE49-F238E27FC236}">
                <a16:creationId xmlns:a16="http://schemas.microsoft.com/office/drawing/2014/main" id="{41444671-1416-D24B-AA60-E1A837867555}"/>
              </a:ext>
            </a:extLst>
          </p:cNvPr>
          <p:cNvSpPr/>
          <p:nvPr/>
        </p:nvSpPr>
        <p:spPr>
          <a:xfrm>
            <a:off x="794098" y="1001622"/>
            <a:ext cx="5189786" cy="1005840"/>
          </a:xfrm>
          <a:custGeom>
            <a:avLst/>
            <a:gdLst>
              <a:gd name="connsiteX0" fmla="*/ 158403 w 4948428"/>
              <a:gd name="connsiteY0" fmla="*/ 0 h 950400"/>
              <a:gd name="connsiteX1" fmla="*/ 4790025 w 4948428"/>
              <a:gd name="connsiteY1" fmla="*/ 0 h 950400"/>
              <a:gd name="connsiteX2" fmla="*/ 4948428 w 4948428"/>
              <a:gd name="connsiteY2" fmla="*/ 158403 h 950400"/>
              <a:gd name="connsiteX3" fmla="*/ 4948428 w 4948428"/>
              <a:gd name="connsiteY3" fmla="*/ 950400 h 950400"/>
              <a:gd name="connsiteX4" fmla="*/ 4948428 w 4948428"/>
              <a:gd name="connsiteY4" fmla="*/ 950400 h 950400"/>
              <a:gd name="connsiteX5" fmla="*/ 0 w 4948428"/>
              <a:gd name="connsiteY5" fmla="*/ 950400 h 950400"/>
              <a:gd name="connsiteX6" fmla="*/ 0 w 4948428"/>
              <a:gd name="connsiteY6" fmla="*/ 950400 h 950400"/>
              <a:gd name="connsiteX7" fmla="*/ 0 w 4948428"/>
              <a:gd name="connsiteY7" fmla="*/ 158403 h 950400"/>
              <a:gd name="connsiteX8" fmla="*/ 158403 w 4948428"/>
              <a:gd name="connsiteY8" fmla="*/ 0 h 9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8428" h="950400">
                <a:moveTo>
                  <a:pt x="158403" y="0"/>
                </a:moveTo>
                <a:lnTo>
                  <a:pt x="4790025" y="0"/>
                </a:lnTo>
                <a:cubicBezTo>
                  <a:pt x="4877509" y="0"/>
                  <a:pt x="4948428" y="70919"/>
                  <a:pt x="4948428" y="158403"/>
                </a:cubicBezTo>
                <a:lnTo>
                  <a:pt x="4948428" y="950400"/>
                </a:lnTo>
                <a:lnTo>
                  <a:pt x="4948428" y="950400"/>
                </a:lnTo>
                <a:lnTo>
                  <a:pt x="0" y="950400"/>
                </a:lnTo>
                <a:lnTo>
                  <a:pt x="0" y="950400"/>
                </a:lnTo>
                <a:lnTo>
                  <a:pt x="0" y="158403"/>
                </a:lnTo>
                <a:cubicBezTo>
                  <a:pt x="0" y="70919"/>
                  <a:pt x="70919" y="0"/>
                  <a:pt x="158403" y="0"/>
                </a:cubicBezTo>
                <a:close/>
              </a:path>
            </a:pathLst>
          </a:custGeom>
          <a:solidFill>
            <a:schemeClr val="tx2"/>
          </a:solidFill>
          <a:ln>
            <a:solidFill>
              <a:schemeClr val="tx2"/>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02859" tIns="135803" rIns="202859" bIns="89408" numCol="1" spcCol="1270" anchor="ctr" anchorCtr="0">
            <a:noAutofit/>
          </a:bodyPr>
          <a:lstStyle/>
          <a:p>
            <a:pPr lvl="0" algn="ctr" defTabSz="977900">
              <a:lnSpc>
                <a:spcPct val="90000"/>
              </a:lnSpc>
              <a:spcBef>
                <a:spcPct val="0"/>
              </a:spcBef>
              <a:spcAft>
                <a:spcPct val="35000"/>
              </a:spcAft>
            </a:pPr>
            <a:r>
              <a:rPr lang="en-US" sz="2200" b="1"/>
              <a:t>Initiation of AOD Treatment </a:t>
            </a:r>
            <a:br>
              <a:rPr lang="en-US" sz="2200" b="1"/>
            </a:br>
            <a:r>
              <a:rPr lang="en-US" sz="2200" b="1"/>
              <a:t>13+ Years Old* (NQF 0004)</a:t>
            </a:r>
            <a:endParaRPr lang="en-US" sz="2200" b="1" kern="1200"/>
          </a:p>
        </p:txBody>
      </p:sp>
      <p:sp>
        <p:nvSpPr>
          <p:cNvPr id="15" name="Freeform 14">
            <a:extLst>
              <a:ext uri="{FF2B5EF4-FFF2-40B4-BE49-F238E27FC236}">
                <a16:creationId xmlns:a16="http://schemas.microsoft.com/office/drawing/2014/main" id="{66FB839A-B2CE-F14D-8A0E-4ACF10B3984D}"/>
              </a:ext>
            </a:extLst>
          </p:cNvPr>
          <p:cNvSpPr/>
          <p:nvPr/>
        </p:nvSpPr>
        <p:spPr>
          <a:xfrm>
            <a:off x="794098" y="2009262"/>
            <a:ext cx="5189786" cy="1371600"/>
          </a:xfrm>
          <a:custGeom>
            <a:avLst/>
            <a:gdLst>
              <a:gd name="connsiteX0" fmla="*/ 0 w 4948428"/>
              <a:gd name="connsiteY0" fmla="*/ 0 h 1449360"/>
              <a:gd name="connsiteX1" fmla="*/ 4948428 w 4948428"/>
              <a:gd name="connsiteY1" fmla="*/ 0 h 1449360"/>
              <a:gd name="connsiteX2" fmla="*/ 4948428 w 4948428"/>
              <a:gd name="connsiteY2" fmla="*/ 1449360 h 1449360"/>
              <a:gd name="connsiteX3" fmla="*/ 0 w 4948428"/>
              <a:gd name="connsiteY3" fmla="*/ 1449360 h 1449360"/>
              <a:gd name="connsiteX4" fmla="*/ 0 w 4948428"/>
              <a:gd name="connsiteY4" fmla="*/ 0 h 144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8428" h="1449360">
                <a:moveTo>
                  <a:pt x="0" y="0"/>
                </a:moveTo>
                <a:lnTo>
                  <a:pt x="4948428" y="0"/>
                </a:lnTo>
                <a:lnTo>
                  <a:pt x="4948428" y="1449360"/>
                </a:lnTo>
                <a:lnTo>
                  <a:pt x="0" y="1449360"/>
                </a:lnTo>
                <a:lnTo>
                  <a:pt x="0" y="0"/>
                </a:lnTo>
                <a:close/>
              </a:path>
            </a:pathLst>
          </a:custGeom>
          <a:solidFill>
            <a:schemeClr val="bg2">
              <a:alpha val="90000"/>
            </a:schemeClr>
          </a:solidFill>
          <a:ln>
            <a:solidFill>
              <a:schemeClr val="bg2">
                <a:alpha val="90000"/>
              </a:schemeClr>
            </a:solidFill>
          </a:ln>
        </p:spPr>
        <p:style>
          <a:lnRef idx="2">
            <a:scrgbClr r="0" g="0" b="0"/>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0" lvl="1" defTabSz="889000">
              <a:lnSpc>
                <a:spcPct val="90000"/>
              </a:lnSpc>
              <a:spcBef>
                <a:spcPct val="0"/>
              </a:spcBef>
              <a:spcAft>
                <a:spcPct val="15000"/>
              </a:spcAft>
            </a:pPr>
            <a:r>
              <a:rPr lang="en-US" sz="1800"/>
              <a:t>Patients with a new episode of alcohol and other drug (AOD) dependence who initiated treatment within 14 days of the diagnosis.</a:t>
            </a:r>
            <a:endParaRPr lang="en-US" sz="1800" kern="1200"/>
          </a:p>
        </p:txBody>
      </p:sp>
      <p:sp>
        <p:nvSpPr>
          <p:cNvPr id="16" name="Freeform 15">
            <a:extLst>
              <a:ext uri="{FF2B5EF4-FFF2-40B4-BE49-F238E27FC236}">
                <a16:creationId xmlns:a16="http://schemas.microsoft.com/office/drawing/2014/main" id="{309D7EA1-C321-434B-A7C7-54A74C0DCAD9}"/>
              </a:ext>
            </a:extLst>
          </p:cNvPr>
          <p:cNvSpPr/>
          <p:nvPr/>
        </p:nvSpPr>
        <p:spPr>
          <a:xfrm>
            <a:off x="6257544" y="1006871"/>
            <a:ext cx="5140358" cy="1005840"/>
          </a:xfrm>
          <a:custGeom>
            <a:avLst/>
            <a:gdLst>
              <a:gd name="connsiteX0" fmla="*/ 158403 w 4948428"/>
              <a:gd name="connsiteY0" fmla="*/ 0 h 950400"/>
              <a:gd name="connsiteX1" fmla="*/ 4790025 w 4948428"/>
              <a:gd name="connsiteY1" fmla="*/ 0 h 950400"/>
              <a:gd name="connsiteX2" fmla="*/ 4948428 w 4948428"/>
              <a:gd name="connsiteY2" fmla="*/ 158403 h 950400"/>
              <a:gd name="connsiteX3" fmla="*/ 4948428 w 4948428"/>
              <a:gd name="connsiteY3" fmla="*/ 950400 h 950400"/>
              <a:gd name="connsiteX4" fmla="*/ 4948428 w 4948428"/>
              <a:gd name="connsiteY4" fmla="*/ 950400 h 950400"/>
              <a:gd name="connsiteX5" fmla="*/ 0 w 4948428"/>
              <a:gd name="connsiteY5" fmla="*/ 950400 h 950400"/>
              <a:gd name="connsiteX6" fmla="*/ 0 w 4948428"/>
              <a:gd name="connsiteY6" fmla="*/ 950400 h 950400"/>
              <a:gd name="connsiteX7" fmla="*/ 0 w 4948428"/>
              <a:gd name="connsiteY7" fmla="*/ 158403 h 950400"/>
              <a:gd name="connsiteX8" fmla="*/ 158403 w 4948428"/>
              <a:gd name="connsiteY8" fmla="*/ 0 h 9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8428" h="950400">
                <a:moveTo>
                  <a:pt x="158403" y="0"/>
                </a:moveTo>
                <a:lnTo>
                  <a:pt x="4790025" y="0"/>
                </a:lnTo>
                <a:cubicBezTo>
                  <a:pt x="4877509" y="0"/>
                  <a:pt x="4948428" y="70919"/>
                  <a:pt x="4948428" y="158403"/>
                </a:cubicBezTo>
                <a:lnTo>
                  <a:pt x="4948428" y="950400"/>
                </a:lnTo>
                <a:lnTo>
                  <a:pt x="4948428" y="950400"/>
                </a:lnTo>
                <a:lnTo>
                  <a:pt x="0" y="950400"/>
                </a:lnTo>
                <a:lnTo>
                  <a:pt x="0" y="950400"/>
                </a:lnTo>
                <a:lnTo>
                  <a:pt x="0" y="158403"/>
                </a:lnTo>
                <a:cubicBezTo>
                  <a:pt x="0" y="70919"/>
                  <a:pt x="70919" y="0"/>
                  <a:pt x="158403" y="0"/>
                </a:cubicBezTo>
                <a:close/>
              </a:path>
            </a:pathLst>
          </a:custGeom>
          <a:solidFill>
            <a:schemeClr val="tx2"/>
          </a:solidFill>
          <a:ln>
            <a:solidFill>
              <a:schemeClr val="tx2"/>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202859" tIns="135803" rIns="202859" bIns="89408" numCol="1" spcCol="1270" anchor="ctr" anchorCtr="0">
            <a:noAutofit/>
          </a:bodyPr>
          <a:lstStyle/>
          <a:p>
            <a:pPr lvl="0" algn="ctr" defTabSz="977900">
              <a:lnSpc>
                <a:spcPct val="90000"/>
              </a:lnSpc>
              <a:spcBef>
                <a:spcPct val="0"/>
              </a:spcBef>
              <a:spcAft>
                <a:spcPct val="35000"/>
              </a:spcAft>
            </a:pPr>
            <a:r>
              <a:rPr lang="en-US" sz="2200" b="1"/>
              <a:t>Engagement of AOD Treatment </a:t>
            </a:r>
            <a:br>
              <a:rPr lang="en-US" sz="2200" b="1"/>
            </a:br>
            <a:r>
              <a:rPr lang="en-US" sz="2200" b="1"/>
              <a:t>13+ Years Old* (NQF 0004)</a:t>
            </a:r>
            <a:endParaRPr lang="en-US" sz="2200" b="1" kern="1200"/>
          </a:p>
        </p:txBody>
      </p:sp>
      <p:sp>
        <p:nvSpPr>
          <p:cNvPr id="17" name="Freeform 16">
            <a:extLst>
              <a:ext uri="{FF2B5EF4-FFF2-40B4-BE49-F238E27FC236}">
                <a16:creationId xmlns:a16="http://schemas.microsoft.com/office/drawing/2014/main" id="{B8AC4E44-8DDE-F04A-B91D-79E39E6FE367}"/>
              </a:ext>
            </a:extLst>
          </p:cNvPr>
          <p:cNvSpPr/>
          <p:nvPr/>
        </p:nvSpPr>
        <p:spPr>
          <a:xfrm>
            <a:off x="6257544" y="2014511"/>
            <a:ext cx="5140358" cy="1371600"/>
          </a:xfrm>
          <a:custGeom>
            <a:avLst/>
            <a:gdLst>
              <a:gd name="connsiteX0" fmla="*/ 0 w 4948428"/>
              <a:gd name="connsiteY0" fmla="*/ 0 h 1449360"/>
              <a:gd name="connsiteX1" fmla="*/ 4948428 w 4948428"/>
              <a:gd name="connsiteY1" fmla="*/ 0 h 1449360"/>
              <a:gd name="connsiteX2" fmla="*/ 4948428 w 4948428"/>
              <a:gd name="connsiteY2" fmla="*/ 1449360 h 1449360"/>
              <a:gd name="connsiteX3" fmla="*/ 0 w 4948428"/>
              <a:gd name="connsiteY3" fmla="*/ 1449360 h 1449360"/>
              <a:gd name="connsiteX4" fmla="*/ 0 w 4948428"/>
              <a:gd name="connsiteY4" fmla="*/ 0 h 144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8428" h="1449360">
                <a:moveTo>
                  <a:pt x="0" y="0"/>
                </a:moveTo>
                <a:lnTo>
                  <a:pt x="4948428" y="0"/>
                </a:lnTo>
                <a:lnTo>
                  <a:pt x="4948428" y="1449360"/>
                </a:lnTo>
                <a:lnTo>
                  <a:pt x="0" y="1449360"/>
                </a:lnTo>
                <a:lnTo>
                  <a:pt x="0" y="0"/>
                </a:lnTo>
                <a:close/>
              </a:path>
            </a:pathLst>
          </a:custGeom>
          <a:solidFill>
            <a:schemeClr val="bg2">
              <a:alpha val="89804"/>
            </a:schemeClr>
          </a:solidFill>
          <a:ln>
            <a:solidFill>
              <a:schemeClr val="bg2">
                <a:alpha val="90000"/>
              </a:schemeClr>
            </a:solidFill>
          </a:ln>
        </p:spPr>
        <p:style>
          <a:lnRef idx="2">
            <a:scrgbClr r="0" g="0" b="0"/>
          </a:lnRef>
          <a:fillRef idx="1">
            <a:scrgbClr r="0" g="0" b="0"/>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0" lvl="1" defTabSz="889000">
              <a:lnSpc>
                <a:spcPct val="90000"/>
              </a:lnSpc>
              <a:spcBef>
                <a:spcPct val="0"/>
              </a:spcBef>
              <a:spcAft>
                <a:spcPct val="15000"/>
              </a:spcAft>
            </a:pPr>
            <a:r>
              <a:rPr lang="en-US" sz="1800"/>
              <a:t>Patients with a new episode of alcohol and other drug (AOD) dependence who initiated treatment and who had two or more additional services with an AOD diagnosis within 30 days of the initiation visit.</a:t>
            </a:r>
            <a:endParaRPr lang="en-US" sz="1800" kern="1200"/>
          </a:p>
        </p:txBody>
      </p:sp>
      <p:sp>
        <p:nvSpPr>
          <p:cNvPr id="18" name="Freeform 13">
            <a:extLst>
              <a:ext uri="{FF2B5EF4-FFF2-40B4-BE49-F238E27FC236}">
                <a16:creationId xmlns:a16="http://schemas.microsoft.com/office/drawing/2014/main" id="{866D5F69-A167-4BB4-A6AC-2E3AB751D152}"/>
              </a:ext>
            </a:extLst>
          </p:cNvPr>
          <p:cNvSpPr/>
          <p:nvPr/>
        </p:nvSpPr>
        <p:spPr>
          <a:xfrm>
            <a:off x="3388991" y="3642675"/>
            <a:ext cx="5189786" cy="1005840"/>
          </a:xfrm>
          <a:custGeom>
            <a:avLst/>
            <a:gdLst>
              <a:gd name="connsiteX0" fmla="*/ 158403 w 4948428"/>
              <a:gd name="connsiteY0" fmla="*/ 0 h 950400"/>
              <a:gd name="connsiteX1" fmla="*/ 4790025 w 4948428"/>
              <a:gd name="connsiteY1" fmla="*/ 0 h 950400"/>
              <a:gd name="connsiteX2" fmla="*/ 4948428 w 4948428"/>
              <a:gd name="connsiteY2" fmla="*/ 158403 h 950400"/>
              <a:gd name="connsiteX3" fmla="*/ 4948428 w 4948428"/>
              <a:gd name="connsiteY3" fmla="*/ 950400 h 950400"/>
              <a:gd name="connsiteX4" fmla="*/ 4948428 w 4948428"/>
              <a:gd name="connsiteY4" fmla="*/ 950400 h 950400"/>
              <a:gd name="connsiteX5" fmla="*/ 0 w 4948428"/>
              <a:gd name="connsiteY5" fmla="*/ 950400 h 950400"/>
              <a:gd name="connsiteX6" fmla="*/ 0 w 4948428"/>
              <a:gd name="connsiteY6" fmla="*/ 950400 h 950400"/>
              <a:gd name="connsiteX7" fmla="*/ 0 w 4948428"/>
              <a:gd name="connsiteY7" fmla="*/ 158403 h 950400"/>
              <a:gd name="connsiteX8" fmla="*/ 158403 w 4948428"/>
              <a:gd name="connsiteY8" fmla="*/ 0 h 9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8428" h="950400">
                <a:moveTo>
                  <a:pt x="158403" y="0"/>
                </a:moveTo>
                <a:lnTo>
                  <a:pt x="4790025" y="0"/>
                </a:lnTo>
                <a:cubicBezTo>
                  <a:pt x="4877509" y="0"/>
                  <a:pt x="4948428" y="70919"/>
                  <a:pt x="4948428" y="158403"/>
                </a:cubicBezTo>
                <a:lnTo>
                  <a:pt x="4948428" y="950400"/>
                </a:lnTo>
                <a:lnTo>
                  <a:pt x="4948428" y="950400"/>
                </a:lnTo>
                <a:lnTo>
                  <a:pt x="0" y="950400"/>
                </a:lnTo>
                <a:lnTo>
                  <a:pt x="0" y="950400"/>
                </a:lnTo>
                <a:lnTo>
                  <a:pt x="0" y="158403"/>
                </a:lnTo>
                <a:cubicBezTo>
                  <a:pt x="0" y="70919"/>
                  <a:pt x="70919" y="0"/>
                  <a:pt x="158403" y="0"/>
                </a:cubicBezTo>
                <a:close/>
              </a:path>
            </a:pathLst>
          </a:custGeom>
          <a:solidFill>
            <a:schemeClr val="tx2"/>
          </a:solidFill>
          <a:ln>
            <a:solidFill>
              <a:schemeClr val="tx2"/>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202859" tIns="135803" rIns="202859" bIns="89408" numCol="1" spcCol="1270" anchor="ctr" anchorCtr="0">
            <a:noAutofit/>
          </a:bodyPr>
          <a:lstStyle/>
          <a:p>
            <a:pPr lvl="0" algn="ctr" defTabSz="977900">
              <a:lnSpc>
                <a:spcPct val="90000"/>
              </a:lnSpc>
              <a:spcBef>
                <a:spcPct val="0"/>
              </a:spcBef>
              <a:spcAft>
                <a:spcPct val="35000"/>
              </a:spcAft>
            </a:pPr>
            <a:r>
              <a:rPr lang="en-US" sz="2200" b="1"/>
              <a:t>Initiation of Pharmacotherapy Upon New Episode of Opioid Dependence              (13-17 and 18+ Years)</a:t>
            </a:r>
            <a:endParaRPr lang="en-US" sz="2200" b="1" kern="1200"/>
          </a:p>
        </p:txBody>
      </p:sp>
      <p:sp>
        <p:nvSpPr>
          <p:cNvPr id="19" name="Freeform 14">
            <a:extLst>
              <a:ext uri="{FF2B5EF4-FFF2-40B4-BE49-F238E27FC236}">
                <a16:creationId xmlns:a16="http://schemas.microsoft.com/office/drawing/2014/main" id="{3949ED8D-BC0B-4458-B8A0-63C90F5EA805}"/>
              </a:ext>
            </a:extLst>
          </p:cNvPr>
          <p:cNvSpPr/>
          <p:nvPr/>
        </p:nvSpPr>
        <p:spPr>
          <a:xfrm>
            <a:off x="3388991" y="4650315"/>
            <a:ext cx="5189786" cy="1371600"/>
          </a:xfrm>
          <a:custGeom>
            <a:avLst/>
            <a:gdLst>
              <a:gd name="connsiteX0" fmla="*/ 0 w 4948428"/>
              <a:gd name="connsiteY0" fmla="*/ 0 h 1449360"/>
              <a:gd name="connsiteX1" fmla="*/ 4948428 w 4948428"/>
              <a:gd name="connsiteY1" fmla="*/ 0 h 1449360"/>
              <a:gd name="connsiteX2" fmla="*/ 4948428 w 4948428"/>
              <a:gd name="connsiteY2" fmla="*/ 1449360 h 1449360"/>
              <a:gd name="connsiteX3" fmla="*/ 0 w 4948428"/>
              <a:gd name="connsiteY3" fmla="*/ 1449360 h 1449360"/>
              <a:gd name="connsiteX4" fmla="*/ 0 w 4948428"/>
              <a:gd name="connsiteY4" fmla="*/ 0 h 144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8428" h="1449360">
                <a:moveTo>
                  <a:pt x="0" y="0"/>
                </a:moveTo>
                <a:lnTo>
                  <a:pt x="4948428" y="0"/>
                </a:lnTo>
                <a:lnTo>
                  <a:pt x="4948428" y="1449360"/>
                </a:lnTo>
                <a:lnTo>
                  <a:pt x="0" y="1449360"/>
                </a:lnTo>
                <a:lnTo>
                  <a:pt x="0" y="0"/>
                </a:lnTo>
                <a:close/>
              </a:path>
            </a:pathLst>
          </a:custGeom>
          <a:solidFill>
            <a:schemeClr val="bg2">
              <a:alpha val="90000"/>
            </a:schemeClr>
          </a:solidFill>
          <a:ln>
            <a:solidFill>
              <a:schemeClr val="bg2">
                <a:alpha val="90000"/>
              </a:schemeClr>
            </a:solidFill>
          </a:ln>
        </p:spPr>
        <p:style>
          <a:lnRef idx="2">
            <a:scrgbClr r="0" g="0" b="0"/>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0" lvl="1" defTabSz="889000">
              <a:lnSpc>
                <a:spcPct val="90000"/>
              </a:lnSpc>
              <a:spcBef>
                <a:spcPct val="0"/>
              </a:spcBef>
              <a:spcAft>
                <a:spcPct val="15000"/>
              </a:spcAft>
            </a:pPr>
            <a:r>
              <a:rPr lang="en-US"/>
              <a:t>Patients who initiate pharmacotherapy with at least 1 prescription for opioid treatment medication within 30 days following a diagnosis of opioid dependence (OUD).</a:t>
            </a:r>
            <a:endParaRPr lang="en-US" sz="1800" kern="1200"/>
          </a:p>
        </p:txBody>
      </p:sp>
      <p:sp>
        <p:nvSpPr>
          <p:cNvPr id="5" name="TextBox 4">
            <a:extLst>
              <a:ext uri="{FF2B5EF4-FFF2-40B4-BE49-F238E27FC236}">
                <a16:creationId xmlns:a16="http://schemas.microsoft.com/office/drawing/2014/main" id="{95ABC9B1-5C30-46CD-BB14-8AA677247964}"/>
              </a:ext>
            </a:extLst>
          </p:cNvPr>
          <p:cNvSpPr txBox="1"/>
          <p:nvPr/>
        </p:nvSpPr>
        <p:spPr>
          <a:xfrm>
            <a:off x="7068003" y="6190976"/>
            <a:ext cx="6266031" cy="338554"/>
          </a:xfrm>
          <a:prstGeom prst="rect">
            <a:avLst/>
          </a:prstGeom>
          <a:noFill/>
        </p:spPr>
        <p:txBody>
          <a:bodyPr wrap="square" rtlCol="0">
            <a:spAutoFit/>
          </a:bodyPr>
          <a:lstStyle/>
          <a:p>
            <a:r>
              <a:rPr lang="en-US" sz="1600"/>
              <a:t>* Filters can be used to see results for different age ranges. </a:t>
            </a:r>
          </a:p>
        </p:txBody>
      </p:sp>
    </p:spTree>
    <p:extLst>
      <p:ext uri="{BB962C8B-B14F-4D97-AF65-F5344CB8AC3E}">
        <p14:creationId xmlns:p14="http://schemas.microsoft.com/office/powerpoint/2010/main" val="509440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F9C31-8F3F-4F35-B872-AD8DC6167ADE}"/>
              </a:ext>
            </a:extLst>
          </p:cNvPr>
          <p:cNvSpPr>
            <a:spLocks noGrp="1"/>
          </p:cNvSpPr>
          <p:nvPr>
            <p:ph type="title"/>
          </p:nvPr>
        </p:nvSpPr>
        <p:spPr/>
        <p:txBody>
          <a:bodyPr/>
          <a:lstStyle/>
          <a:p>
            <a:r>
              <a:rPr lang="en-US"/>
              <a:t>Prevention/Screening (5)</a:t>
            </a:r>
          </a:p>
        </p:txBody>
      </p:sp>
      <p:sp>
        <p:nvSpPr>
          <p:cNvPr id="4" name="Slide Number Placeholder 3">
            <a:extLst>
              <a:ext uri="{FF2B5EF4-FFF2-40B4-BE49-F238E27FC236}">
                <a16:creationId xmlns:a16="http://schemas.microsoft.com/office/drawing/2014/main" id="{24726196-5560-4E1F-B4E9-F30C27A2EB4B}"/>
              </a:ext>
            </a:extLst>
          </p:cNvPr>
          <p:cNvSpPr>
            <a:spLocks noGrp="1"/>
          </p:cNvSpPr>
          <p:nvPr>
            <p:ph type="sldNum" sz="quarter" idx="4294967295"/>
          </p:nvPr>
        </p:nvSpPr>
        <p:spPr>
          <a:xfrm>
            <a:off x="11610975" y="6534150"/>
            <a:ext cx="581025" cy="292100"/>
          </a:xfrm>
        </p:spPr>
        <p:txBody>
          <a:bodyPr/>
          <a:lstStyle/>
          <a:p>
            <a:fld id="{4755BDFB-4C68-5F4C-ABA9-59E137D488F9}" type="slidenum">
              <a:rPr lang="en-US" smtClean="0"/>
              <a:pPr/>
              <a:t>45</a:t>
            </a:fld>
            <a:endParaRPr lang="en-US"/>
          </a:p>
        </p:txBody>
      </p:sp>
      <p:sp>
        <p:nvSpPr>
          <p:cNvPr id="5" name="Footer Placeholder 4">
            <a:extLst>
              <a:ext uri="{FF2B5EF4-FFF2-40B4-BE49-F238E27FC236}">
                <a16:creationId xmlns:a16="http://schemas.microsoft.com/office/drawing/2014/main" id="{7A607876-4339-493A-8795-611F3C8B28F6}"/>
              </a:ext>
            </a:extLst>
          </p:cNvPr>
          <p:cNvSpPr>
            <a:spLocks noGrp="1"/>
          </p:cNvSpPr>
          <p:nvPr>
            <p:ph type="ftr" sz="quarter" idx="4294967295"/>
          </p:nvPr>
        </p:nvSpPr>
        <p:spPr/>
        <p:txBody>
          <a:bodyPr/>
          <a:lstStyle/>
          <a:p>
            <a:r>
              <a:rPr lang="en-US"/>
              <a:t>Azara Proprietary &amp; Confidential</a:t>
            </a:r>
          </a:p>
        </p:txBody>
      </p:sp>
      <p:sp>
        <p:nvSpPr>
          <p:cNvPr id="6" name="Freeform 5">
            <a:extLst>
              <a:ext uri="{FF2B5EF4-FFF2-40B4-BE49-F238E27FC236}">
                <a16:creationId xmlns:a16="http://schemas.microsoft.com/office/drawing/2014/main" id="{3FAEF43F-5D86-3D4C-B593-3F0386F94C9B}"/>
              </a:ext>
            </a:extLst>
          </p:cNvPr>
          <p:cNvSpPr/>
          <p:nvPr/>
        </p:nvSpPr>
        <p:spPr>
          <a:xfrm>
            <a:off x="437733" y="1148755"/>
            <a:ext cx="3482578" cy="777240"/>
          </a:xfrm>
          <a:custGeom>
            <a:avLst/>
            <a:gdLst>
              <a:gd name="connsiteX0" fmla="*/ 176856 w 3482578"/>
              <a:gd name="connsiteY0" fmla="*/ 0 h 1061112"/>
              <a:gd name="connsiteX1" fmla="*/ 3305722 w 3482578"/>
              <a:gd name="connsiteY1" fmla="*/ 0 h 1061112"/>
              <a:gd name="connsiteX2" fmla="*/ 3482578 w 3482578"/>
              <a:gd name="connsiteY2" fmla="*/ 176856 h 1061112"/>
              <a:gd name="connsiteX3" fmla="*/ 3482578 w 3482578"/>
              <a:gd name="connsiteY3" fmla="*/ 1061112 h 1061112"/>
              <a:gd name="connsiteX4" fmla="*/ 3482578 w 3482578"/>
              <a:gd name="connsiteY4" fmla="*/ 1061112 h 1061112"/>
              <a:gd name="connsiteX5" fmla="*/ 0 w 3482578"/>
              <a:gd name="connsiteY5" fmla="*/ 1061112 h 1061112"/>
              <a:gd name="connsiteX6" fmla="*/ 0 w 3482578"/>
              <a:gd name="connsiteY6" fmla="*/ 1061112 h 1061112"/>
              <a:gd name="connsiteX7" fmla="*/ 0 w 3482578"/>
              <a:gd name="connsiteY7" fmla="*/ 176856 h 1061112"/>
              <a:gd name="connsiteX8" fmla="*/ 176856 w 3482578"/>
              <a:gd name="connsiteY8" fmla="*/ 0 h 106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2578" h="1061112">
                <a:moveTo>
                  <a:pt x="176856" y="0"/>
                </a:moveTo>
                <a:lnTo>
                  <a:pt x="3305722" y="0"/>
                </a:lnTo>
                <a:cubicBezTo>
                  <a:pt x="3403397" y="0"/>
                  <a:pt x="3482578" y="79181"/>
                  <a:pt x="3482578" y="176856"/>
                </a:cubicBezTo>
                <a:lnTo>
                  <a:pt x="3482578" y="1061112"/>
                </a:lnTo>
                <a:lnTo>
                  <a:pt x="3482578" y="1061112"/>
                </a:lnTo>
                <a:lnTo>
                  <a:pt x="0" y="1061112"/>
                </a:lnTo>
                <a:lnTo>
                  <a:pt x="0" y="1061112"/>
                </a:lnTo>
                <a:lnTo>
                  <a:pt x="0" y="176856"/>
                </a:lnTo>
                <a:cubicBezTo>
                  <a:pt x="0" y="79181"/>
                  <a:pt x="79181" y="0"/>
                  <a:pt x="176856" y="0"/>
                </a:cubicBezTo>
                <a:close/>
              </a:path>
            </a:pathLst>
          </a:custGeom>
          <a:solidFill>
            <a:schemeClr val="accent5"/>
          </a:solidFill>
          <a:ln>
            <a:solidFill>
              <a:schemeClr val="accent5"/>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4039" tIns="133079" rIns="194039" bIns="81280" numCol="1" spcCol="1270" anchor="ctr" anchorCtr="0">
            <a:noAutofit/>
          </a:bodyPr>
          <a:lstStyle/>
          <a:p>
            <a:pPr marL="0" lvl="0" indent="0" algn="ctr" defTabSz="889000">
              <a:lnSpc>
                <a:spcPct val="90000"/>
              </a:lnSpc>
              <a:spcBef>
                <a:spcPct val="0"/>
              </a:spcBef>
              <a:spcAft>
                <a:spcPct val="35000"/>
              </a:spcAft>
              <a:buNone/>
            </a:pPr>
            <a:r>
              <a:rPr lang="en-US" sz="2000" b="1" kern="1200"/>
              <a:t>Unhealthy Alcohol Use: Screening &amp; Brief Counseling </a:t>
            </a:r>
            <a:r>
              <a:rPr lang="en-US" b="1" kern="1200"/>
              <a:t>(NQF 2152)</a:t>
            </a:r>
            <a:endParaRPr lang="en-US" sz="2000" b="1" kern="1200"/>
          </a:p>
        </p:txBody>
      </p:sp>
      <p:sp>
        <p:nvSpPr>
          <p:cNvPr id="14" name="Freeform 13">
            <a:extLst>
              <a:ext uri="{FF2B5EF4-FFF2-40B4-BE49-F238E27FC236}">
                <a16:creationId xmlns:a16="http://schemas.microsoft.com/office/drawing/2014/main" id="{C1E64E0C-BFD3-3943-A16D-60609AF5F7E6}"/>
              </a:ext>
            </a:extLst>
          </p:cNvPr>
          <p:cNvSpPr/>
          <p:nvPr/>
        </p:nvSpPr>
        <p:spPr>
          <a:xfrm>
            <a:off x="437733" y="1950912"/>
            <a:ext cx="3482578" cy="2006728"/>
          </a:xfrm>
          <a:custGeom>
            <a:avLst/>
            <a:gdLst>
              <a:gd name="connsiteX0" fmla="*/ 0 w 3482578"/>
              <a:gd name="connsiteY0" fmla="*/ 0 h 2799900"/>
              <a:gd name="connsiteX1" fmla="*/ 3482578 w 3482578"/>
              <a:gd name="connsiteY1" fmla="*/ 0 h 2799900"/>
              <a:gd name="connsiteX2" fmla="*/ 3482578 w 3482578"/>
              <a:gd name="connsiteY2" fmla="*/ 2799900 h 2799900"/>
              <a:gd name="connsiteX3" fmla="*/ 0 w 3482578"/>
              <a:gd name="connsiteY3" fmla="*/ 2799900 h 2799900"/>
              <a:gd name="connsiteX4" fmla="*/ 0 w 3482578"/>
              <a:gd name="connsiteY4" fmla="*/ 0 h 279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2578" h="2799900">
                <a:moveTo>
                  <a:pt x="0" y="0"/>
                </a:moveTo>
                <a:lnTo>
                  <a:pt x="3482578" y="0"/>
                </a:lnTo>
                <a:lnTo>
                  <a:pt x="3482578" y="2799900"/>
                </a:lnTo>
                <a:lnTo>
                  <a:pt x="0" y="2799900"/>
                </a:lnTo>
                <a:lnTo>
                  <a:pt x="0" y="0"/>
                </a:lnTo>
                <a:close/>
              </a:path>
            </a:pathLst>
          </a:custGeom>
          <a:solidFill>
            <a:schemeClr val="bg2">
              <a:alpha val="90000"/>
            </a:schemeClr>
          </a:solidFill>
          <a:ln>
            <a:solidFill>
              <a:schemeClr val="bg2">
                <a:alpha val="90000"/>
              </a:schemeClr>
            </a:solidFill>
          </a:ln>
        </p:spPr>
        <p:style>
          <a:lnRef idx="2">
            <a:scrgbClr r="0" g="0" b="0"/>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0" lvl="1" algn="l" defTabSz="889000">
              <a:lnSpc>
                <a:spcPct val="90000"/>
              </a:lnSpc>
              <a:spcBef>
                <a:spcPct val="0"/>
              </a:spcBef>
              <a:spcAft>
                <a:spcPct val="15000"/>
              </a:spcAft>
            </a:pPr>
            <a:r>
              <a:rPr lang="en-US" sz="2000" kern="1200"/>
              <a:t>Patients aged 18 years and older who were screened for unhealthy alcohol use, at least once within the last 24 months AND received brief counseling if identified as an unhealthy alcohol user.</a:t>
            </a:r>
          </a:p>
        </p:txBody>
      </p:sp>
      <p:sp>
        <p:nvSpPr>
          <p:cNvPr id="15" name="Freeform 14">
            <a:extLst>
              <a:ext uri="{FF2B5EF4-FFF2-40B4-BE49-F238E27FC236}">
                <a16:creationId xmlns:a16="http://schemas.microsoft.com/office/drawing/2014/main" id="{ABCC7044-0EF2-C942-95CA-8F5278146E85}"/>
              </a:ext>
            </a:extLst>
          </p:cNvPr>
          <p:cNvSpPr/>
          <p:nvPr/>
        </p:nvSpPr>
        <p:spPr>
          <a:xfrm>
            <a:off x="4321373" y="1148755"/>
            <a:ext cx="3482578" cy="777240"/>
          </a:xfrm>
          <a:custGeom>
            <a:avLst/>
            <a:gdLst>
              <a:gd name="connsiteX0" fmla="*/ 176856 w 3482578"/>
              <a:gd name="connsiteY0" fmla="*/ 0 h 1061112"/>
              <a:gd name="connsiteX1" fmla="*/ 3305722 w 3482578"/>
              <a:gd name="connsiteY1" fmla="*/ 0 h 1061112"/>
              <a:gd name="connsiteX2" fmla="*/ 3482578 w 3482578"/>
              <a:gd name="connsiteY2" fmla="*/ 176856 h 1061112"/>
              <a:gd name="connsiteX3" fmla="*/ 3482578 w 3482578"/>
              <a:gd name="connsiteY3" fmla="*/ 1061112 h 1061112"/>
              <a:gd name="connsiteX4" fmla="*/ 3482578 w 3482578"/>
              <a:gd name="connsiteY4" fmla="*/ 1061112 h 1061112"/>
              <a:gd name="connsiteX5" fmla="*/ 0 w 3482578"/>
              <a:gd name="connsiteY5" fmla="*/ 1061112 h 1061112"/>
              <a:gd name="connsiteX6" fmla="*/ 0 w 3482578"/>
              <a:gd name="connsiteY6" fmla="*/ 1061112 h 1061112"/>
              <a:gd name="connsiteX7" fmla="*/ 0 w 3482578"/>
              <a:gd name="connsiteY7" fmla="*/ 176856 h 1061112"/>
              <a:gd name="connsiteX8" fmla="*/ 176856 w 3482578"/>
              <a:gd name="connsiteY8" fmla="*/ 0 h 106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2578" h="1061112">
                <a:moveTo>
                  <a:pt x="176856" y="0"/>
                </a:moveTo>
                <a:lnTo>
                  <a:pt x="3305722" y="0"/>
                </a:lnTo>
                <a:cubicBezTo>
                  <a:pt x="3403397" y="0"/>
                  <a:pt x="3482578" y="79181"/>
                  <a:pt x="3482578" y="176856"/>
                </a:cubicBezTo>
                <a:lnTo>
                  <a:pt x="3482578" y="1061112"/>
                </a:lnTo>
                <a:lnTo>
                  <a:pt x="3482578" y="1061112"/>
                </a:lnTo>
                <a:lnTo>
                  <a:pt x="0" y="1061112"/>
                </a:lnTo>
                <a:lnTo>
                  <a:pt x="0" y="1061112"/>
                </a:lnTo>
                <a:lnTo>
                  <a:pt x="0" y="176856"/>
                </a:lnTo>
                <a:cubicBezTo>
                  <a:pt x="0" y="79181"/>
                  <a:pt x="79181" y="0"/>
                  <a:pt x="176856" y="0"/>
                </a:cubicBezTo>
                <a:close/>
              </a:path>
            </a:pathLst>
          </a:custGeom>
          <a:solidFill>
            <a:schemeClr val="accent5"/>
          </a:solidFill>
          <a:ln>
            <a:solidFill>
              <a:schemeClr val="accent5"/>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194039" tIns="133079" rIns="194039" bIns="81280" numCol="1" spcCol="1270" anchor="ctr" anchorCtr="0">
            <a:noAutofit/>
          </a:bodyPr>
          <a:lstStyle/>
          <a:p>
            <a:pPr marL="0" lvl="0" indent="0" algn="ctr" defTabSz="889000">
              <a:lnSpc>
                <a:spcPct val="90000"/>
              </a:lnSpc>
              <a:spcBef>
                <a:spcPct val="0"/>
              </a:spcBef>
              <a:spcAft>
                <a:spcPct val="35000"/>
              </a:spcAft>
              <a:buNone/>
            </a:pPr>
            <a:r>
              <a:rPr lang="en-US" sz="2000" b="1" kern="1200"/>
              <a:t>Unhealthy Alcohol Use: Screening </a:t>
            </a:r>
            <a:br>
              <a:rPr lang="en-US" sz="2000" b="1" kern="1200"/>
            </a:br>
            <a:r>
              <a:rPr lang="en-US" b="1" kern="1200"/>
              <a:t>(NQF 2152 Modified)</a:t>
            </a:r>
            <a:endParaRPr lang="en-US" sz="2000" b="1" kern="1200"/>
          </a:p>
        </p:txBody>
      </p:sp>
      <p:sp>
        <p:nvSpPr>
          <p:cNvPr id="16" name="Freeform 15">
            <a:extLst>
              <a:ext uri="{FF2B5EF4-FFF2-40B4-BE49-F238E27FC236}">
                <a16:creationId xmlns:a16="http://schemas.microsoft.com/office/drawing/2014/main" id="{E76575D1-9DF2-0241-9F62-589C0290EDD3}"/>
              </a:ext>
            </a:extLst>
          </p:cNvPr>
          <p:cNvSpPr/>
          <p:nvPr/>
        </p:nvSpPr>
        <p:spPr>
          <a:xfrm>
            <a:off x="4321373" y="1950911"/>
            <a:ext cx="3482578" cy="2006728"/>
          </a:xfrm>
          <a:custGeom>
            <a:avLst/>
            <a:gdLst>
              <a:gd name="connsiteX0" fmla="*/ 0 w 3482578"/>
              <a:gd name="connsiteY0" fmla="*/ 0 h 2799900"/>
              <a:gd name="connsiteX1" fmla="*/ 3482578 w 3482578"/>
              <a:gd name="connsiteY1" fmla="*/ 0 h 2799900"/>
              <a:gd name="connsiteX2" fmla="*/ 3482578 w 3482578"/>
              <a:gd name="connsiteY2" fmla="*/ 2799900 h 2799900"/>
              <a:gd name="connsiteX3" fmla="*/ 0 w 3482578"/>
              <a:gd name="connsiteY3" fmla="*/ 2799900 h 2799900"/>
              <a:gd name="connsiteX4" fmla="*/ 0 w 3482578"/>
              <a:gd name="connsiteY4" fmla="*/ 0 h 279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2578" h="2799900">
                <a:moveTo>
                  <a:pt x="0" y="0"/>
                </a:moveTo>
                <a:lnTo>
                  <a:pt x="3482578" y="0"/>
                </a:lnTo>
                <a:lnTo>
                  <a:pt x="3482578" y="2799900"/>
                </a:lnTo>
                <a:lnTo>
                  <a:pt x="0" y="2799900"/>
                </a:lnTo>
                <a:lnTo>
                  <a:pt x="0" y="0"/>
                </a:lnTo>
                <a:close/>
              </a:path>
            </a:pathLst>
          </a:custGeom>
          <a:solidFill>
            <a:schemeClr val="bg2">
              <a:alpha val="89804"/>
            </a:schemeClr>
          </a:solidFill>
          <a:ln>
            <a:solidFill>
              <a:schemeClr val="bg2">
                <a:alpha val="90000"/>
              </a:schemeClr>
            </a:solidFill>
          </a:ln>
        </p:spPr>
        <p:style>
          <a:lnRef idx="2">
            <a:scrgbClr r="0" g="0" b="0"/>
          </a:lnRef>
          <a:fillRef idx="1">
            <a:scrgbClr r="0" g="0" b="0"/>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0" lvl="1" algn="l" defTabSz="889000">
              <a:lnSpc>
                <a:spcPct val="90000"/>
              </a:lnSpc>
              <a:spcBef>
                <a:spcPct val="0"/>
              </a:spcBef>
              <a:spcAft>
                <a:spcPct val="15000"/>
              </a:spcAft>
            </a:pPr>
            <a:r>
              <a:rPr lang="en-US" sz="2000" kern="1200"/>
              <a:t>Patients aged 18 years and older who were screened for unhealthy alcohol use using a systematic screening method at least once in the last 24 months.</a:t>
            </a:r>
          </a:p>
          <a:p>
            <a:pPr marL="228600" lvl="1" indent="-228600" algn="l" defTabSz="889000">
              <a:lnSpc>
                <a:spcPct val="90000"/>
              </a:lnSpc>
              <a:spcBef>
                <a:spcPct val="0"/>
              </a:spcBef>
              <a:spcAft>
                <a:spcPct val="15000"/>
              </a:spcAft>
              <a:buFont typeface="Wingdings" pitchFamily="2" charset="2"/>
              <a:buChar char="§"/>
            </a:pPr>
            <a:endParaRPr lang="en-US" sz="2000" kern="1200"/>
          </a:p>
        </p:txBody>
      </p:sp>
      <p:sp>
        <p:nvSpPr>
          <p:cNvPr id="17" name="Freeform 16">
            <a:extLst>
              <a:ext uri="{FF2B5EF4-FFF2-40B4-BE49-F238E27FC236}">
                <a16:creationId xmlns:a16="http://schemas.microsoft.com/office/drawing/2014/main" id="{0AD1F3CF-C75A-AC46-9A42-10278144A933}"/>
              </a:ext>
            </a:extLst>
          </p:cNvPr>
          <p:cNvSpPr/>
          <p:nvPr/>
        </p:nvSpPr>
        <p:spPr>
          <a:xfrm>
            <a:off x="8205014" y="1148755"/>
            <a:ext cx="3482578" cy="777240"/>
          </a:xfrm>
          <a:custGeom>
            <a:avLst/>
            <a:gdLst>
              <a:gd name="connsiteX0" fmla="*/ 176856 w 3482578"/>
              <a:gd name="connsiteY0" fmla="*/ 0 h 1061112"/>
              <a:gd name="connsiteX1" fmla="*/ 3305722 w 3482578"/>
              <a:gd name="connsiteY1" fmla="*/ 0 h 1061112"/>
              <a:gd name="connsiteX2" fmla="*/ 3482578 w 3482578"/>
              <a:gd name="connsiteY2" fmla="*/ 176856 h 1061112"/>
              <a:gd name="connsiteX3" fmla="*/ 3482578 w 3482578"/>
              <a:gd name="connsiteY3" fmla="*/ 1061112 h 1061112"/>
              <a:gd name="connsiteX4" fmla="*/ 3482578 w 3482578"/>
              <a:gd name="connsiteY4" fmla="*/ 1061112 h 1061112"/>
              <a:gd name="connsiteX5" fmla="*/ 0 w 3482578"/>
              <a:gd name="connsiteY5" fmla="*/ 1061112 h 1061112"/>
              <a:gd name="connsiteX6" fmla="*/ 0 w 3482578"/>
              <a:gd name="connsiteY6" fmla="*/ 1061112 h 1061112"/>
              <a:gd name="connsiteX7" fmla="*/ 0 w 3482578"/>
              <a:gd name="connsiteY7" fmla="*/ 176856 h 1061112"/>
              <a:gd name="connsiteX8" fmla="*/ 176856 w 3482578"/>
              <a:gd name="connsiteY8" fmla="*/ 0 h 106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2578" h="1061112">
                <a:moveTo>
                  <a:pt x="176856" y="0"/>
                </a:moveTo>
                <a:lnTo>
                  <a:pt x="3305722" y="0"/>
                </a:lnTo>
                <a:cubicBezTo>
                  <a:pt x="3403397" y="0"/>
                  <a:pt x="3482578" y="79181"/>
                  <a:pt x="3482578" y="176856"/>
                </a:cubicBezTo>
                <a:lnTo>
                  <a:pt x="3482578" y="1061112"/>
                </a:lnTo>
                <a:lnTo>
                  <a:pt x="3482578" y="1061112"/>
                </a:lnTo>
                <a:lnTo>
                  <a:pt x="0" y="1061112"/>
                </a:lnTo>
                <a:lnTo>
                  <a:pt x="0" y="1061112"/>
                </a:lnTo>
                <a:lnTo>
                  <a:pt x="0" y="176856"/>
                </a:lnTo>
                <a:cubicBezTo>
                  <a:pt x="0" y="79181"/>
                  <a:pt x="79181" y="0"/>
                  <a:pt x="176856" y="0"/>
                </a:cubicBezTo>
                <a:close/>
              </a:path>
            </a:pathLst>
          </a:custGeom>
          <a:solidFill>
            <a:schemeClr val="accent5"/>
          </a:solidFill>
          <a:ln>
            <a:solidFill>
              <a:schemeClr val="accent5"/>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194039" tIns="133079" rIns="194039" bIns="81280" numCol="1" spcCol="1270" anchor="ctr" anchorCtr="0">
            <a:noAutofit/>
          </a:bodyPr>
          <a:lstStyle/>
          <a:p>
            <a:pPr marL="0" lvl="0" indent="0" algn="ctr" defTabSz="889000">
              <a:lnSpc>
                <a:spcPct val="90000"/>
              </a:lnSpc>
              <a:spcBef>
                <a:spcPct val="0"/>
              </a:spcBef>
              <a:spcAft>
                <a:spcPct val="35000"/>
              </a:spcAft>
              <a:buNone/>
            </a:pPr>
            <a:r>
              <a:rPr lang="en-US" sz="2000" b="1" kern="1200"/>
              <a:t>Drug Use Component </a:t>
            </a:r>
            <a:r>
              <a:rPr lang="en-US" b="1" kern="1200"/>
              <a:t>(nonmedical prescription drug use and illicit drug use)</a:t>
            </a:r>
            <a:endParaRPr lang="en-US" sz="2000" b="1" kern="1200"/>
          </a:p>
        </p:txBody>
      </p:sp>
      <p:sp>
        <p:nvSpPr>
          <p:cNvPr id="18" name="Freeform 17">
            <a:extLst>
              <a:ext uri="{FF2B5EF4-FFF2-40B4-BE49-F238E27FC236}">
                <a16:creationId xmlns:a16="http://schemas.microsoft.com/office/drawing/2014/main" id="{A3D34D83-2BE0-9D44-A614-E745893AB670}"/>
              </a:ext>
            </a:extLst>
          </p:cNvPr>
          <p:cNvSpPr/>
          <p:nvPr/>
        </p:nvSpPr>
        <p:spPr>
          <a:xfrm>
            <a:off x="8205014" y="1950911"/>
            <a:ext cx="3482578" cy="2006727"/>
          </a:xfrm>
          <a:custGeom>
            <a:avLst/>
            <a:gdLst>
              <a:gd name="connsiteX0" fmla="*/ 0 w 3482578"/>
              <a:gd name="connsiteY0" fmla="*/ 0 h 2799900"/>
              <a:gd name="connsiteX1" fmla="*/ 3482578 w 3482578"/>
              <a:gd name="connsiteY1" fmla="*/ 0 h 2799900"/>
              <a:gd name="connsiteX2" fmla="*/ 3482578 w 3482578"/>
              <a:gd name="connsiteY2" fmla="*/ 2799900 h 2799900"/>
              <a:gd name="connsiteX3" fmla="*/ 0 w 3482578"/>
              <a:gd name="connsiteY3" fmla="*/ 2799900 h 2799900"/>
              <a:gd name="connsiteX4" fmla="*/ 0 w 3482578"/>
              <a:gd name="connsiteY4" fmla="*/ 0 h 279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2578" h="2799900">
                <a:moveTo>
                  <a:pt x="0" y="0"/>
                </a:moveTo>
                <a:lnTo>
                  <a:pt x="3482578" y="0"/>
                </a:lnTo>
                <a:lnTo>
                  <a:pt x="3482578" y="2799900"/>
                </a:lnTo>
                <a:lnTo>
                  <a:pt x="0" y="2799900"/>
                </a:lnTo>
                <a:lnTo>
                  <a:pt x="0" y="0"/>
                </a:lnTo>
                <a:close/>
              </a:path>
            </a:pathLst>
          </a:custGeom>
          <a:solidFill>
            <a:schemeClr val="bg2">
              <a:alpha val="90000"/>
            </a:schemeClr>
          </a:solidFill>
          <a:ln>
            <a:solidFill>
              <a:schemeClr val="bg2">
                <a:alpha val="90000"/>
              </a:schemeClr>
            </a:solidFill>
          </a:ln>
        </p:spPr>
        <p:style>
          <a:lnRef idx="2">
            <a:scrgbClr r="0" g="0" b="0"/>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0" lvl="1" algn="l" defTabSz="889000">
              <a:lnSpc>
                <a:spcPct val="90000"/>
              </a:lnSpc>
              <a:spcBef>
                <a:spcPct val="0"/>
              </a:spcBef>
              <a:spcAft>
                <a:spcPct val="15000"/>
              </a:spcAft>
            </a:pPr>
            <a:r>
              <a:rPr lang="en-US" sz="2000" kern="1200"/>
              <a:t>Patients who were screened for nonmedical prescription drug use and illicit drug use at least once within the last 24 months using a systematic screening method.</a:t>
            </a:r>
          </a:p>
        </p:txBody>
      </p:sp>
      <p:sp>
        <p:nvSpPr>
          <p:cNvPr id="11" name="Freeform 5">
            <a:extLst>
              <a:ext uri="{FF2B5EF4-FFF2-40B4-BE49-F238E27FC236}">
                <a16:creationId xmlns:a16="http://schemas.microsoft.com/office/drawing/2014/main" id="{F18E1417-DD7A-4830-AE3C-E8BEBB74B0CF}"/>
              </a:ext>
            </a:extLst>
          </p:cNvPr>
          <p:cNvSpPr/>
          <p:nvPr/>
        </p:nvSpPr>
        <p:spPr>
          <a:xfrm>
            <a:off x="2418944" y="4286202"/>
            <a:ext cx="3482578" cy="777240"/>
          </a:xfrm>
          <a:custGeom>
            <a:avLst/>
            <a:gdLst>
              <a:gd name="connsiteX0" fmla="*/ 176856 w 3482578"/>
              <a:gd name="connsiteY0" fmla="*/ 0 h 1061112"/>
              <a:gd name="connsiteX1" fmla="*/ 3305722 w 3482578"/>
              <a:gd name="connsiteY1" fmla="*/ 0 h 1061112"/>
              <a:gd name="connsiteX2" fmla="*/ 3482578 w 3482578"/>
              <a:gd name="connsiteY2" fmla="*/ 176856 h 1061112"/>
              <a:gd name="connsiteX3" fmla="*/ 3482578 w 3482578"/>
              <a:gd name="connsiteY3" fmla="*/ 1061112 h 1061112"/>
              <a:gd name="connsiteX4" fmla="*/ 3482578 w 3482578"/>
              <a:gd name="connsiteY4" fmla="*/ 1061112 h 1061112"/>
              <a:gd name="connsiteX5" fmla="*/ 0 w 3482578"/>
              <a:gd name="connsiteY5" fmla="*/ 1061112 h 1061112"/>
              <a:gd name="connsiteX6" fmla="*/ 0 w 3482578"/>
              <a:gd name="connsiteY6" fmla="*/ 1061112 h 1061112"/>
              <a:gd name="connsiteX7" fmla="*/ 0 w 3482578"/>
              <a:gd name="connsiteY7" fmla="*/ 176856 h 1061112"/>
              <a:gd name="connsiteX8" fmla="*/ 176856 w 3482578"/>
              <a:gd name="connsiteY8" fmla="*/ 0 h 106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2578" h="1061112">
                <a:moveTo>
                  <a:pt x="176856" y="0"/>
                </a:moveTo>
                <a:lnTo>
                  <a:pt x="3305722" y="0"/>
                </a:lnTo>
                <a:cubicBezTo>
                  <a:pt x="3403397" y="0"/>
                  <a:pt x="3482578" y="79181"/>
                  <a:pt x="3482578" y="176856"/>
                </a:cubicBezTo>
                <a:lnTo>
                  <a:pt x="3482578" y="1061112"/>
                </a:lnTo>
                <a:lnTo>
                  <a:pt x="3482578" y="1061112"/>
                </a:lnTo>
                <a:lnTo>
                  <a:pt x="0" y="1061112"/>
                </a:lnTo>
                <a:lnTo>
                  <a:pt x="0" y="1061112"/>
                </a:lnTo>
                <a:lnTo>
                  <a:pt x="0" y="176856"/>
                </a:lnTo>
                <a:cubicBezTo>
                  <a:pt x="0" y="79181"/>
                  <a:pt x="79181" y="0"/>
                  <a:pt x="176856" y="0"/>
                </a:cubicBezTo>
                <a:close/>
              </a:path>
            </a:pathLst>
          </a:custGeom>
          <a:solidFill>
            <a:schemeClr val="accent5"/>
          </a:solidFill>
          <a:ln>
            <a:solidFill>
              <a:schemeClr val="accent5"/>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4039" tIns="133079" rIns="194039" bIns="81280" numCol="1" spcCol="1270" anchor="ctr" anchorCtr="0">
            <a:noAutofit/>
          </a:bodyPr>
          <a:lstStyle/>
          <a:p>
            <a:pPr marL="0" lvl="0" indent="0" algn="ctr" defTabSz="889000">
              <a:lnSpc>
                <a:spcPct val="90000"/>
              </a:lnSpc>
              <a:spcBef>
                <a:spcPct val="0"/>
              </a:spcBef>
              <a:spcAft>
                <a:spcPct val="35000"/>
              </a:spcAft>
              <a:buNone/>
            </a:pPr>
            <a:r>
              <a:rPr lang="en-US" sz="2000" b="1" kern="1200"/>
              <a:t>Hepatitis C Lifetime Screening</a:t>
            </a:r>
          </a:p>
        </p:txBody>
      </p:sp>
      <p:sp>
        <p:nvSpPr>
          <p:cNvPr id="12" name="Freeform 14">
            <a:extLst>
              <a:ext uri="{FF2B5EF4-FFF2-40B4-BE49-F238E27FC236}">
                <a16:creationId xmlns:a16="http://schemas.microsoft.com/office/drawing/2014/main" id="{5DB3F96A-103A-4231-807E-AE7A1B41BA3F}"/>
              </a:ext>
            </a:extLst>
          </p:cNvPr>
          <p:cNvSpPr/>
          <p:nvPr/>
        </p:nvSpPr>
        <p:spPr>
          <a:xfrm>
            <a:off x="6302584" y="4286202"/>
            <a:ext cx="3482578" cy="777240"/>
          </a:xfrm>
          <a:custGeom>
            <a:avLst/>
            <a:gdLst>
              <a:gd name="connsiteX0" fmla="*/ 176856 w 3482578"/>
              <a:gd name="connsiteY0" fmla="*/ 0 h 1061112"/>
              <a:gd name="connsiteX1" fmla="*/ 3305722 w 3482578"/>
              <a:gd name="connsiteY1" fmla="*/ 0 h 1061112"/>
              <a:gd name="connsiteX2" fmla="*/ 3482578 w 3482578"/>
              <a:gd name="connsiteY2" fmla="*/ 176856 h 1061112"/>
              <a:gd name="connsiteX3" fmla="*/ 3482578 w 3482578"/>
              <a:gd name="connsiteY3" fmla="*/ 1061112 h 1061112"/>
              <a:gd name="connsiteX4" fmla="*/ 3482578 w 3482578"/>
              <a:gd name="connsiteY4" fmla="*/ 1061112 h 1061112"/>
              <a:gd name="connsiteX5" fmla="*/ 0 w 3482578"/>
              <a:gd name="connsiteY5" fmla="*/ 1061112 h 1061112"/>
              <a:gd name="connsiteX6" fmla="*/ 0 w 3482578"/>
              <a:gd name="connsiteY6" fmla="*/ 1061112 h 1061112"/>
              <a:gd name="connsiteX7" fmla="*/ 0 w 3482578"/>
              <a:gd name="connsiteY7" fmla="*/ 176856 h 1061112"/>
              <a:gd name="connsiteX8" fmla="*/ 176856 w 3482578"/>
              <a:gd name="connsiteY8" fmla="*/ 0 h 106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2578" h="1061112">
                <a:moveTo>
                  <a:pt x="176856" y="0"/>
                </a:moveTo>
                <a:lnTo>
                  <a:pt x="3305722" y="0"/>
                </a:lnTo>
                <a:cubicBezTo>
                  <a:pt x="3403397" y="0"/>
                  <a:pt x="3482578" y="79181"/>
                  <a:pt x="3482578" y="176856"/>
                </a:cubicBezTo>
                <a:lnTo>
                  <a:pt x="3482578" y="1061112"/>
                </a:lnTo>
                <a:lnTo>
                  <a:pt x="3482578" y="1061112"/>
                </a:lnTo>
                <a:lnTo>
                  <a:pt x="0" y="1061112"/>
                </a:lnTo>
                <a:lnTo>
                  <a:pt x="0" y="1061112"/>
                </a:lnTo>
                <a:lnTo>
                  <a:pt x="0" y="176856"/>
                </a:lnTo>
                <a:cubicBezTo>
                  <a:pt x="0" y="79181"/>
                  <a:pt x="79181" y="0"/>
                  <a:pt x="176856" y="0"/>
                </a:cubicBezTo>
                <a:close/>
              </a:path>
            </a:pathLst>
          </a:custGeom>
          <a:solidFill>
            <a:schemeClr val="accent5"/>
          </a:solidFill>
          <a:ln>
            <a:solidFill>
              <a:schemeClr val="accent5"/>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194039" tIns="133079" rIns="194039" bIns="81280" numCol="1" spcCol="1270" anchor="ctr" anchorCtr="0">
            <a:noAutofit/>
          </a:bodyPr>
          <a:lstStyle/>
          <a:p>
            <a:pPr lvl="0" algn="ctr" defTabSz="889000">
              <a:lnSpc>
                <a:spcPct val="90000"/>
              </a:lnSpc>
              <a:spcBef>
                <a:spcPct val="0"/>
              </a:spcBef>
              <a:spcAft>
                <a:spcPct val="35000"/>
              </a:spcAft>
            </a:pPr>
            <a:r>
              <a:rPr lang="en-US" sz="2000" b="1"/>
              <a:t>Hepatitis C Screening After Opioid Use Disorder Diagnosis</a:t>
            </a:r>
            <a:endParaRPr lang="en-US" sz="2400" b="1" kern="1200"/>
          </a:p>
        </p:txBody>
      </p:sp>
      <p:sp>
        <p:nvSpPr>
          <p:cNvPr id="20" name="Freeform 17">
            <a:extLst>
              <a:ext uri="{FF2B5EF4-FFF2-40B4-BE49-F238E27FC236}">
                <a16:creationId xmlns:a16="http://schemas.microsoft.com/office/drawing/2014/main" id="{FE9819FD-8A69-4041-BB7A-0919995F9C1F}"/>
              </a:ext>
            </a:extLst>
          </p:cNvPr>
          <p:cNvSpPr/>
          <p:nvPr/>
        </p:nvSpPr>
        <p:spPr>
          <a:xfrm>
            <a:off x="2418944" y="5077731"/>
            <a:ext cx="3482578" cy="1212188"/>
          </a:xfrm>
          <a:custGeom>
            <a:avLst/>
            <a:gdLst>
              <a:gd name="connsiteX0" fmla="*/ 0 w 3482578"/>
              <a:gd name="connsiteY0" fmla="*/ 0 h 2799900"/>
              <a:gd name="connsiteX1" fmla="*/ 3482578 w 3482578"/>
              <a:gd name="connsiteY1" fmla="*/ 0 h 2799900"/>
              <a:gd name="connsiteX2" fmla="*/ 3482578 w 3482578"/>
              <a:gd name="connsiteY2" fmla="*/ 2799900 h 2799900"/>
              <a:gd name="connsiteX3" fmla="*/ 0 w 3482578"/>
              <a:gd name="connsiteY3" fmla="*/ 2799900 h 2799900"/>
              <a:gd name="connsiteX4" fmla="*/ 0 w 3482578"/>
              <a:gd name="connsiteY4" fmla="*/ 0 h 279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2578" h="2799900">
                <a:moveTo>
                  <a:pt x="0" y="0"/>
                </a:moveTo>
                <a:lnTo>
                  <a:pt x="3482578" y="0"/>
                </a:lnTo>
                <a:lnTo>
                  <a:pt x="3482578" y="2799900"/>
                </a:lnTo>
                <a:lnTo>
                  <a:pt x="0" y="2799900"/>
                </a:lnTo>
                <a:lnTo>
                  <a:pt x="0" y="0"/>
                </a:lnTo>
                <a:close/>
              </a:path>
            </a:pathLst>
          </a:custGeom>
          <a:solidFill>
            <a:schemeClr val="bg2">
              <a:alpha val="90000"/>
            </a:schemeClr>
          </a:solidFill>
          <a:ln>
            <a:solidFill>
              <a:schemeClr val="bg2">
                <a:alpha val="90000"/>
              </a:schemeClr>
            </a:solidFill>
          </a:ln>
        </p:spPr>
        <p:style>
          <a:lnRef idx="2">
            <a:scrgbClr r="0" g="0" b="0"/>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0" lvl="1" defTabSz="889000">
              <a:lnSpc>
                <a:spcPct val="90000"/>
              </a:lnSpc>
              <a:spcBef>
                <a:spcPct val="0"/>
              </a:spcBef>
              <a:spcAft>
                <a:spcPct val="15000"/>
              </a:spcAft>
            </a:pPr>
            <a:r>
              <a:rPr lang="en-US" sz="2000"/>
              <a:t>Patients aged 12+ who had at least one Hepatitis C screening in their lifetime.</a:t>
            </a:r>
            <a:endParaRPr lang="en-US" sz="2400" kern="1200"/>
          </a:p>
        </p:txBody>
      </p:sp>
      <p:sp>
        <p:nvSpPr>
          <p:cNvPr id="21" name="Freeform 17">
            <a:extLst>
              <a:ext uri="{FF2B5EF4-FFF2-40B4-BE49-F238E27FC236}">
                <a16:creationId xmlns:a16="http://schemas.microsoft.com/office/drawing/2014/main" id="{96E707F1-2A6E-4645-8505-CF9822EB2122}"/>
              </a:ext>
            </a:extLst>
          </p:cNvPr>
          <p:cNvSpPr/>
          <p:nvPr/>
        </p:nvSpPr>
        <p:spPr>
          <a:xfrm>
            <a:off x="6302584" y="5077731"/>
            <a:ext cx="3482578" cy="1199235"/>
          </a:xfrm>
          <a:custGeom>
            <a:avLst/>
            <a:gdLst>
              <a:gd name="connsiteX0" fmla="*/ 0 w 3482578"/>
              <a:gd name="connsiteY0" fmla="*/ 0 h 2799900"/>
              <a:gd name="connsiteX1" fmla="*/ 3482578 w 3482578"/>
              <a:gd name="connsiteY1" fmla="*/ 0 h 2799900"/>
              <a:gd name="connsiteX2" fmla="*/ 3482578 w 3482578"/>
              <a:gd name="connsiteY2" fmla="*/ 2799900 h 2799900"/>
              <a:gd name="connsiteX3" fmla="*/ 0 w 3482578"/>
              <a:gd name="connsiteY3" fmla="*/ 2799900 h 2799900"/>
              <a:gd name="connsiteX4" fmla="*/ 0 w 3482578"/>
              <a:gd name="connsiteY4" fmla="*/ 0 h 279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2578" h="2799900">
                <a:moveTo>
                  <a:pt x="0" y="0"/>
                </a:moveTo>
                <a:lnTo>
                  <a:pt x="3482578" y="0"/>
                </a:lnTo>
                <a:lnTo>
                  <a:pt x="3482578" y="2799900"/>
                </a:lnTo>
                <a:lnTo>
                  <a:pt x="0" y="2799900"/>
                </a:lnTo>
                <a:lnTo>
                  <a:pt x="0" y="0"/>
                </a:lnTo>
                <a:close/>
              </a:path>
            </a:pathLst>
          </a:custGeom>
          <a:solidFill>
            <a:schemeClr val="bg2">
              <a:alpha val="90000"/>
            </a:schemeClr>
          </a:solidFill>
          <a:ln>
            <a:solidFill>
              <a:schemeClr val="bg2">
                <a:alpha val="90000"/>
              </a:schemeClr>
            </a:solidFill>
          </a:ln>
        </p:spPr>
        <p:style>
          <a:lnRef idx="2">
            <a:scrgbClr r="0" g="0" b="0"/>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0" lvl="1" defTabSz="889000">
              <a:lnSpc>
                <a:spcPct val="90000"/>
              </a:lnSpc>
              <a:spcBef>
                <a:spcPct val="0"/>
              </a:spcBef>
              <a:spcAft>
                <a:spcPct val="15000"/>
              </a:spcAft>
            </a:pPr>
            <a:r>
              <a:rPr lang="en-US" i="1"/>
              <a:t>Patients aged 12+ who had at least one Hepatitis C screening on or after an Opioid Use Disorder (OUD) Dx.</a:t>
            </a:r>
            <a:endParaRPr lang="en-US" sz="2400" kern="1200"/>
          </a:p>
        </p:txBody>
      </p:sp>
    </p:spTree>
    <p:extLst>
      <p:ext uri="{BB962C8B-B14F-4D97-AF65-F5344CB8AC3E}">
        <p14:creationId xmlns:p14="http://schemas.microsoft.com/office/powerpoint/2010/main" val="8324824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D2665-DE5A-4BED-A204-3D2ADA9EB66A}"/>
              </a:ext>
            </a:extLst>
          </p:cNvPr>
          <p:cNvSpPr>
            <a:spLocks noGrp="1"/>
          </p:cNvSpPr>
          <p:nvPr>
            <p:ph type="title"/>
          </p:nvPr>
        </p:nvSpPr>
        <p:spPr/>
        <p:txBody>
          <a:bodyPr/>
          <a:lstStyle/>
          <a:p>
            <a:r>
              <a:rPr lang="en-US"/>
              <a:t>Policies and Procedures</a:t>
            </a:r>
          </a:p>
        </p:txBody>
      </p:sp>
      <p:sp>
        <p:nvSpPr>
          <p:cNvPr id="3" name="Content Placeholder 2">
            <a:extLst>
              <a:ext uri="{FF2B5EF4-FFF2-40B4-BE49-F238E27FC236}">
                <a16:creationId xmlns:a16="http://schemas.microsoft.com/office/drawing/2014/main" id="{3A24769F-C389-42B3-9BB1-293DEEBBC3B5}"/>
              </a:ext>
            </a:extLst>
          </p:cNvPr>
          <p:cNvSpPr>
            <a:spLocks noGrp="1"/>
          </p:cNvSpPr>
          <p:nvPr>
            <p:ph idx="1"/>
          </p:nvPr>
        </p:nvSpPr>
        <p:spPr>
          <a:xfrm>
            <a:off x="347471" y="1150070"/>
            <a:ext cx="11234929" cy="5020851"/>
          </a:xfrm>
        </p:spPr>
        <p:txBody>
          <a:bodyPr>
            <a:normAutofit/>
          </a:bodyPr>
          <a:lstStyle/>
          <a:p>
            <a:r>
              <a:rPr lang="en-US"/>
              <a:t>Create list of roles and responsibilities for members of care team</a:t>
            </a:r>
          </a:p>
          <a:p>
            <a:r>
              <a:rPr lang="en-US"/>
              <a:t>How are you tracking referrals and coordination with other services needed, i.e. food banks, support groups, behavioral health services</a:t>
            </a:r>
          </a:p>
          <a:p>
            <a:endParaRPr lang="en-US"/>
          </a:p>
          <a:p>
            <a:endParaRPr lang="en-US"/>
          </a:p>
        </p:txBody>
      </p:sp>
      <p:sp>
        <p:nvSpPr>
          <p:cNvPr id="4" name="Slide Number Placeholder 3">
            <a:extLst>
              <a:ext uri="{FF2B5EF4-FFF2-40B4-BE49-F238E27FC236}">
                <a16:creationId xmlns:a16="http://schemas.microsoft.com/office/drawing/2014/main" id="{88D2BEEA-B48C-43AD-9D84-7FF8546A786D}"/>
              </a:ext>
            </a:extLst>
          </p:cNvPr>
          <p:cNvSpPr>
            <a:spLocks noGrp="1"/>
          </p:cNvSpPr>
          <p:nvPr>
            <p:ph type="sldNum" sz="quarter" idx="4"/>
          </p:nvPr>
        </p:nvSpPr>
        <p:spPr/>
        <p:txBody>
          <a:bodyPr/>
          <a:lstStyle/>
          <a:p>
            <a:fld id="{4755BDFB-4C68-5F4C-ABA9-59E137D488F9}" type="slidenum">
              <a:rPr lang="en-US" smtClean="0"/>
              <a:pPr/>
              <a:t>46</a:t>
            </a:fld>
            <a:endParaRPr lang="en-US"/>
          </a:p>
        </p:txBody>
      </p:sp>
      <p:sp>
        <p:nvSpPr>
          <p:cNvPr id="5" name="Footer Placeholder 4">
            <a:extLst>
              <a:ext uri="{FF2B5EF4-FFF2-40B4-BE49-F238E27FC236}">
                <a16:creationId xmlns:a16="http://schemas.microsoft.com/office/drawing/2014/main" id="{28160461-61F4-45A7-8147-1DE388029B31}"/>
              </a:ext>
            </a:extLst>
          </p:cNvPr>
          <p:cNvSpPr>
            <a:spLocks noGrp="1"/>
          </p:cNvSpPr>
          <p:nvPr>
            <p:ph type="ftr" sz="quarter" idx="3"/>
          </p:nvPr>
        </p:nvSpPr>
        <p:spPr/>
        <p:txBody>
          <a:bodyPr/>
          <a:lstStyle/>
          <a:p>
            <a:r>
              <a:rPr lang="en-US"/>
              <a:t>Azara Proprietary &amp; Confidential</a:t>
            </a:r>
          </a:p>
        </p:txBody>
      </p:sp>
    </p:spTree>
    <p:extLst>
      <p:ext uri="{BB962C8B-B14F-4D97-AF65-F5344CB8AC3E}">
        <p14:creationId xmlns:p14="http://schemas.microsoft.com/office/powerpoint/2010/main" val="34091995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D2665-DE5A-4BED-A204-3D2ADA9EB66A}"/>
              </a:ext>
            </a:extLst>
          </p:cNvPr>
          <p:cNvSpPr>
            <a:spLocks noGrp="1"/>
          </p:cNvSpPr>
          <p:nvPr>
            <p:ph type="title"/>
          </p:nvPr>
        </p:nvSpPr>
        <p:spPr/>
        <p:txBody>
          <a:bodyPr/>
          <a:lstStyle/>
          <a:p>
            <a:r>
              <a:rPr lang="en-US"/>
              <a:t>Steps</a:t>
            </a:r>
          </a:p>
        </p:txBody>
      </p:sp>
      <p:sp>
        <p:nvSpPr>
          <p:cNvPr id="3" name="Content Placeholder 2">
            <a:extLst>
              <a:ext uri="{FF2B5EF4-FFF2-40B4-BE49-F238E27FC236}">
                <a16:creationId xmlns:a16="http://schemas.microsoft.com/office/drawing/2014/main" id="{3A24769F-C389-42B3-9BB1-293DEEBBC3B5}"/>
              </a:ext>
            </a:extLst>
          </p:cNvPr>
          <p:cNvSpPr>
            <a:spLocks noGrp="1"/>
          </p:cNvSpPr>
          <p:nvPr>
            <p:ph idx="1"/>
          </p:nvPr>
        </p:nvSpPr>
        <p:spPr>
          <a:xfrm>
            <a:off x="347471" y="1150070"/>
            <a:ext cx="11234929" cy="5020851"/>
          </a:xfrm>
        </p:spPr>
        <p:txBody>
          <a:bodyPr>
            <a:normAutofit/>
          </a:bodyPr>
          <a:lstStyle/>
          <a:p>
            <a:pPr marL="514350" indent="-514350">
              <a:buFont typeface="+mj-lt"/>
              <a:buAutoNum type="arabicPeriod"/>
            </a:pPr>
            <a:r>
              <a:rPr lang="en-US"/>
              <a:t>Identify patients with CNMP diagnosis using the </a:t>
            </a:r>
            <a:r>
              <a:rPr lang="en-US" b="1"/>
              <a:t>Pain Management Registry</a:t>
            </a:r>
          </a:p>
          <a:p>
            <a:pPr marL="514350" indent="-514350">
              <a:buFont typeface="+mj-lt"/>
              <a:buAutoNum type="arabicPeriod"/>
            </a:pPr>
            <a:r>
              <a:rPr lang="en-US"/>
              <a:t>Filter to see all patients who have an active opioid prescription and those with no stop date</a:t>
            </a:r>
          </a:p>
          <a:p>
            <a:pPr marL="514350" indent="-514350">
              <a:buFont typeface="+mj-lt"/>
              <a:buAutoNum type="arabicPeriod"/>
            </a:pPr>
            <a:r>
              <a:rPr lang="en-US"/>
              <a:t>Use registry to identify other diagnoses and conditions including SUD/OUD, AUD, other drug abuse, </a:t>
            </a:r>
            <a:r>
              <a:rPr lang="en-US" err="1"/>
              <a:t>etc</a:t>
            </a:r>
            <a:endParaRPr lang="en-US"/>
          </a:p>
          <a:p>
            <a:pPr marL="514350" indent="-514350">
              <a:buFont typeface="+mj-lt"/>
              <a:buAutoNum type="arabicPeriod"/>
            </a:pPr>
            <a:r>
              <a:rPr lang="en-US"/>
              <a:t>Enrollment in other programs: </a:t>
            </a:r>
            <a:r>
              <a:rPr lang="en-US" b="1"/>
              <a:t>OBOT and Methadone Medication Registries </a:t>
            </a:r>
          </a:p>
        </p:txBody>
      </p:sp>
      <p:sp>
        <p:nvSpPr>
          <p:cNvPr id="4" name="Slide Number Placeholder 3">
            <a:extLst>
              <a:ext uri="{FF2B5EF4-FFF2-40B4-BE49-F238E27FC236}">
                <a16:creationId xmlns:a16="http://schemas.microsoft.com/office/drawing/2014/main" id="{88D2BEEA-B48C-43AD-9D84-7FF8546A786D}"/>
              </a:ext>
            </a:extLst>
          </p:cNvPr>
          <p:cNvSpPr>
            <a:spLocks noGrp="1"/>
          </p:cNvSpPr>
          <p:nvPr>
            <p:ph type="sldNum" sz="quarter" idx="4"/>
          </p:nvPr>
        </p:nvSpPr>
        <p:spPr/>
        <p:txBody>
          <a:bodyPr/>
          <a:lstStyle/>
          <a:p>
            <a:fld id="{4755BDFB-4C68-5F4C-ABA9-59E137D488F9}" type="slidenum">
              <a:rPr lang="en-US" smtClean="0"/>
              <a:pPr/>
              <a:t>47</a:t>
            </a:fld>
            <a:endParaRPr lang="en-US"/>
          </a:p>
        </p:txBody>
      </p:sp>
      <p:sp>
        <p:nvSpPr>
          <p:cNvPr id="5" name="Footer Placeholder 4">
            <a:extLst>
              <a:ext uri="{FF2B5EF4-FFF2-40B4-BE49-F238E27FC236}">
                <a16:creationId xmlns:a16="http://schemas.microsoft.com/office/drawing/2014/main" id="{28160461-61F4-45A7-8147-1DE388029B31}"/>
              </a:ext>
            </a:extLst>
          </p:cNvPr>
          <p:cNvSpPr>
            <a:spLocks noGrp="1"/>
          </p:cNvSpPr>
          <p:nvPr>
            <p:ph type="ftr" sz="quarter" idx="3"/>
          </p:nvPr>
        </p:nvSpPr>
        <p:spPr/>
        <p:txBody>
          <a:bodyPr/>
          <a:lstStyle/>
          <a:p>
            <a:r>
              <a:rPr lang="en-US"/>
              <a:t>Azara Proprietary &amp; Confidential</a:t>
            </a:r>
          </a:p>
        </p:txBody>
      </p:sp>
    </p:spTree>
    <p:extLst>
      <p:ext uri="{BB962C8B-B14F-4D97-AF65-F5344CB8AC3E}">
        <p14:creationId xmlns:p14="http://schemas.microsoft.com/office/powerpoint/2010/main" val="2065433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E578-DEFD-4677-938E-F2B326314740}"/>
              </a:ext>
            </a:extLst>
          </p:cNvPr>
          <p:cNvSpPr>
            <a:spLocks noGrp="1"/>
          </p:cNvSpPr>
          <p:nvPr>
            <p:ph type="title"/>
          </p:nvPr>
        </p:nvSpPr>
        <p:spPr/>
        <p:txBody>
          <a:bodyPr/>
          <a:lstStyle/>
          <a:p>
            <a:r>
              <a:rPr lang="en-US"/>
              <a:t>CHCANYS Centers with Substance Use Module </a:t>
            </a:r>
          </a:p>
        </p:txBody>
      </p:sp>
      <p:graphicFrame>
        <p:nvGraphicFramePr>
          <p:cNvPr id="6" name="Content Placeholder 5">
            <a:extLst>
              <a:ext uri="{FF2B5EF4-FFF2-40B4-BE49-F238E27FC236}">
                <a16:creationId xmlns:a16="http://schemas.microsoft.com/office/drawing/2014/main" id="{21DAFF4B-CF0B-4F4A-BE2F-A2D66C978A72}"/>
              </a:ext>
            </a:extLst>
          </p:cNvPr>
          <p:cNvGraphicFramePr>
            <a:graphicFrameLocks noGrp="1"/>
          </p:cNvGraphicFramePr>
          <p:nvPr>
            <p:ph idx="1"/>
            <p:extLst>
              <p:ext uri="{D42A27DB-BD31-4B8C-83A1-F6EECF244321}">
                <p14:modId xmlns:p14="http://schemas.microsoft.com/office/powerpoint/2010/main" val="4134370382"/>
              </p:ext>
            </p:extLst>
          </p:nvPr>
        </p:nvGraphicFramePr>
        <p:xfrm>
          <a:off x="420624" y="1155032"/>
          <a:ext cx="11301925" cy="5111014"/>
        </p:xfrm>
        <a:graphic>
          <a:graphicData uri="http://schemas.openxmlformats.org/drawingml/2006/table">
            <a:tbl>
              <a:tblPr firstRow="1" bandRow="1">
                <a:tableStyleId>{F5AB1C69-6EDB-4FF4-983F-18BD219EF322}</a:tableStyleId>
              </a:tblPr>
              <a:tblGrid>
                <a:gridCol w="5696854">
                  <a:extLst>
                    <a:ext uri="{9D8B030D-6E8A-4147-A177-3AD203B41FA5}">
                      <a16:colId xmlns:a16="http://schemas.microsoft.com/office/drawing/2014/main" val="3230519989"/>
                    </a:ext>
                  </a:extLst>
                </a:gridCol>
                <a:gridCol w="5605071">
                  <a:extLst>
                    <a:ext uri="{9D8B030D-6E8A-4147-A177-3AD203B41FA5}">
                      <a16:colId xmlns:a16="http://schemas.microsoft.com/office/drawing/2014/main" val="4052312281"/>
                    </a:ext>
                  </a:extLst>
                </a:gridCol>
              </a:tblGrid>
              <a:tr h="524760">
                <a:tc>
                  <a:txBody>
                    <a:bodyPr/>
                    <a:lstStyle/>
                    <a:p>
                      <a:endParaRPr lang="en-US"/>
                    </a:p>
                  </a:txBody>
                  <a:tcPr/>
                </a:tc>
                <a:tc>
                  <a:txBody>
                    <a:bodyPr/>
                    <a:lstStyle/>
                    <a:p>
                      <a:endParaRPr lang="en-US"/>
                    </a:p>
                  </a:txBody>
                  <a:tcPr/>
                </a:tc>
                <a:extLst>
                  <a:ext uri="{0D108BD9-81ED-4DB2-BD59-A6C34878D82A}">
                    <a16:rowId xmlns:a16="http://schemas.microsoft.com/office/drawing/2014/main" val="1104201466"/>
                  </a:ext>
                </a:extLst>
              </a:tr>
              <a:tr h="445686">
                <a:tc>
                  <a:txBody>
                    <a:bodyPr/>
                    <a:lstStyle/>
                    <a:p>
                      <a:pPr marL="0" marR="0" algn="ctr" fontAlgn="t">
                        <a:lnSpc>
                          <a:spcPts val="1200"/>
                        </a:lnSpc>
                        <a:spcBef>
                          <a:spcPts val="0"/>
                        </a:spcBef>
                        <a:spcAft>
                          <a:spcPts val="0"/>
                        </a:spcAft>
                      </a:pPr>
                      <a:r>
                        <a:rPr lang="en-US" sz="1800">
                          <a:effectLst/>
                        </a:rPr>
                        <a:t>Acacia Network</a:t>
                      </a:r>
                      <a:endParaRPr lang="en-US" sz="1800">
                        <a:solidFill>
                          <a:srgbClr val="333333"/>
                        </a:solidFill>
                        <a:effectLst/>
                        <a:latin typeface="Open Sans"/>
                      </a:endParaRPr>
                    </a:p>
                  </a:txBody>
                  <a:tcPr marL="50800" marR="50800" marT="50800" marB="50800" anchor="ctr"/>
                </a:tc>
                <a:tc>
                  <a:txBody>
                    <a:bodyPr/>
                    <a:lstStyle/>
                    <a:p>
                      <a:pPr marL="0" marR="0" algn="ctr" fontAlgn="t">
                        <a:spcBef>
                          <a:spcPts val="0"/>
                        </a:spcBef>
                        <a:spcAft>
                          <a:spcPts val="0"/>
                        </a:spcAft>
                      </a:pPr>
                      <a:r>
                        <a:rPr lang="en-US" sz="1800">
                          <a:effectLst/>
                        </a:rPr>
                        <a:t>Mosaic Health</a:t>
                      </a:r>
                      <a:endParaRPr lang="en-US" sz="1800">
                        <a:solidFill>
                          <a:srgbClr val="333333"/>
                        </a:solidFill>
                        <a:effectLst/>
                        <a:latin typeface="Open Sans"/>
                      </a:endParaRPr>
                    </a:p>
                  </a:txBody>
                  <a:tcPr marL="50800" marR="50800" marT="50800" marB="50800" anchor="ctr"/>
                </a:tc>
                <a:extLst>
                  <a:ext uri="{0D108BD9-81ED-4DB2-BD59-A6C34878D82A}">
                    <a16:rowId xmlns:a16="http://schemas.microsoft.com/office/drawing/2014/main" val="4136484726"/>
                  </a:ext>
                </a:extLst>
              </a:tr>
              <a:tr h="517571">
                <a:tc>
                  <a:txBody>
                    <a:bodyPr/>
                    <a:lstStyle/>
                    <a:p>
                      <a:pPr marL="0" marR="0" algn="ctr" fontAlgn="t">
                        <a:spcBef>
                          <a:spcPts val="0"/>
                        </a:spcBef>
                        <a:spcAft>
                          <a:spcPts val="0"/>
                        </a:spcAft>
                      </a:pPr>
                      <a:r>
                        <a:rPr lang="en-US" sz="1800">
                          <a:effectLst/>
                        </a:rPr>
                        <a:t>Betances Health Center</a:t>
                      </a:r>
                      <a:endParaRPr lang="en-US" sz="1800">
                        <a:solidFill>
                          <a:srgbClr val="333333"/>
                        </a:solidFill>
                        <a:effectLst/>
                        <a:latin typeface="Open Sans"/>
                      </a:endParaRPr>
                    </a:p>
                  </a:txBody>
                  <a:tcPr marL="50800" marR="50800" marT="50800" marB="50800" anchor="ctr"/>
                </a:tc>
                <a:tc>
                  <a:txBody>
                    <a:bodyPr/>
                    <a:lstStyle/>
                    <a:p>
                      <a:pPr marL="0" marR="0" algn="ctr" fontAlgn="t">
                        <a:spcBef>
                          <a:spcPts val="0"/>
                        </a:spcBef>
                        <a:spcAft>
                          <a:spcPts val="0"/>
                        </a:spcAft>
                      </a:pPr>
                      <a:r>
                        <a:rPr lang="en-US" sz="1800">
                          <a:effectLst/>
                        </a:rPr>
                        <a:t>Neighborhood Health Center Buffalo</a:t>
                      </a:r>
                      <a:endParaRPr lang="en-US" sz="1800">
                        <a:solidFill>
                          <a:srgbClr val="333333"/>
                        </a:solidFill>
                        <a:effectLst/>
                        <a:latin typeface="Open Sans"/>
                      </a:endParaRPr>
                    </a:p>
                  </a:txBody>
                  <a:tcPr marL="50800" marR="50800" marT="50800" marB="50800" anchor="ctr"/>
                </a:tc>
                <a:extLst>
                  <a:ext uri="{0D108BD9-81ED-4DB2-BD59-A6C34878D82A}">
                    <a16:rowId xmlns:a16="http://schemas.microsoft.com/office/drawing/2014/main" val="308320060"/>
                  </a:ext>
                </a:extLst>
              </a:tr>
              <a:tr h="517571">
                <a:tc>
                  <a:txBody>
                    <a:bodyPr/>
                    <a:lstStyle/>
                    <a:p>
                      <a:pPr marL="0" marR="0" algn="ctr" fontAlgn="t">
                        <a:spcBef>
                          <a:spcPts val="0"/>
                        </a:spcBef>
                        <a:spcAft>
                          <a:spcPts val="0"/>
                        </a:spcAft>
                      </a:pPr>
                      <a:r>
                        <a:rPr lang="en-US" sz="1800">
                          <a:effectLst/>
                        </a:rPr>
                        <a:t>Callen-Lorde</a:t>
                      </a:r>
                      <a:endParaRPr lang="en-US" sz="1800">
                        <a:solidFill>
                          <a:srgbClr val="333333"/>
                        </a:solidFill>
                        <a:effectLst/>
                        <a:latin typeface="Open Sans"/>
                      </a:endParaRPr>
                    </a:p>
                  </a:txBody>
                  <a:tcPr marL="50800" marR="50800" marT="50800" marB="50800" anchor="ctr"/>
                </a:tc>
                <a:tc>
                  <a:txBody>
                    <a:bodyPr/>
                    <a:lstStyle/>
                    <a:p>
                      <a:pPr marL="0" marR="0" algn="ctr" fontAlgn="t">
                        <a:spcBef>
                          <a:spcPts val="0"/>
                        </a:spcBef>
                        <a:spcAft>
                          <a:spcPts val="0"/>
                        </a:spcAft>
                      </a:pPr>
                      <a:r>
                        <a:rPr lang="en-US" sz="1800">
                          <a:effectLst/>
                        </a:rPr>
                        <a:t>NOCHSI</a:t>
                      </a:r>
                      <a:endParaRPr lang="en-US" sz="1800">
                        <a:solidFill>
                          <a:srgbClr val="333333"/>
                        </a:solidFill>
                        <a:effectLst/>
                        <a:latin typeface="Open Sans"/>
                      </a:endParaRPr>
                    </a:p>
                  </a:txBody>
                  <a:tcPr marL="50800" marR="50800" marT="50800" marB="50800" anchor="ctr"/>
                </a:tc>
                <a:extLst>
                  <a:ext uri="{0D108BD9-81ED-4DB2-BD59-A6C34878D82A}">
                    <a16:rowId xmlns:a16="http://schemas.microsoft.com/office/drawing/2014/main" val="1681398145"/>
                  </a:ext>
                </a:extLst>
              </a:tr>
              <a:tr h="517571">
                <a:tc>
                  <a:txBody>
                    <a:bodyPr/>
                    <a:lstStyle/>
                    <a:p>
                      <a:pPr marL="0" marR="0" algn="ctr" fontAlgn="t">
                        <a:spcBef>
                          <a:spcPts val="0"/>
                        </a:spcBef>
                        <a:spcAft>
                          <a:spcPts val="0"/>
                        </a:spcAft>
                      </a:pPr>
                      <a:r>
                        <a:rPr lang="en-US" sz="1800">
                          <a:effectLst/>
                        </a:rPr>
                        <a:t>Cerebral Palsy of North Country</a:t>
                      </a:r>
                      <a:endParaRPr lang="en-US" sz="1800">
                        <a:solidFill>
                          <a:srgbClr val="333333"/>
                        </a:solidFill>
                        <a:effectLst/>
                        <a:latin typeface="Open Sans"/>
                      </a:endParaRPr>
                    </a:p>
                  </a:txBody>
                  <a:tcPr marL="50800" marR="50800" marT="50800" marB="50800" anchor="ctr"/>
                </a:tc>
                <a:tc>
                  <a:txBody>
                    <a:bodyPr/>
                    <a:lstStyle/>
                    <a:p>
                      <a:pPr marL="0" marR="0" algn="ctr" fontAlgn="t">
                        <a:spcBef>
                          <a:spcPts val="0"/>
                        </a:spcBef>
                        <a:spcAft>
                          <a:spcPts val="0"/>
                        </a:spcAft>
                      </a:pPr>
                      <a:r>
                        <a:rPr lang="en-US" sz="1800">
                          <a:effectLst/>
                        </a:rPr>
                        <a:t>North Country Family Health Center</a:t>
                      </a:r>
                      <a:endParaRPr lang="en-US" sz="1800">
                        <a:solidFill>
                          <a:srgbClr val="333333"/>
                        </a:solidFill>
                        <a:effectLst/>
                        <a:latin typeface="Open Sans"/>
                      </a:endParaRPr>
                    </a:p>
                  </a:txBody>
                  <a:tcPr marL="50800" marR="50800" marT="50800" marB="50800" anchor="ctr"/>
                </a:tc>
                <a:extLst>
                  <a:ext uri="{0D108BD9-81ED-4DB2-BD59-A6C34878D82A}">
                    <a16:rowId xmlns:a16="http://schemas.microsoft.com/office/drawing/2014/main" val="993101776"/>
                  </a:ext>
                </a:extLst>
              </a:tr>
              <a:tr h="517571">
                <a:tc>
                  <a:txBody>
                    <a:bodyPr/>
                    <a:lstStyle/>
                    <a:p>
                      <a:pPr marL="0" marR="0" algn="ctr" fontAlgn="t">
                        <a:spcBef>
                          <a:spcPts val="0"/>
                        </a:spcBef>
                        <a:spcAft>
                          <a:spcPts val="0"/>
                        </a:spcAft>
                      </a:pPr>
                      <a:r>
                        <a:rPr lang="en-US" sz="1800">
                          <a:effectLst/>
                        </a:rPr>
                        <a:t>Cornerstone Family Healthcare</a:t>
                      </a:r>
                      <a:endParaRPr lang="en-US" sz="1800">
                        <a:solidFill>
                          <a:srgbClr val="333333"/>
                        </a:solidFill>
                        <a:effectLst/>
                        <a:latin typeface="Open Sans"/>
                      </a:endParaRPr>
                    </a:p>
                  </a:txBody>
                  <a:tcPr marL="50800" marR="50800" marT="50800" marB="50800" anchor="ctr"/>
                </a:tc>
                <a:tc>
                  <a:txBody>
                    <a:bodyPr/>
                    <a:lstStyle/>
                    <a:p>
                      <a:pPr marL="0" marR="0" algn="ctr" fontAlgn="t">
                        <a:spcBef>
                          <a:spcPts val="0"/>
                        </a:spcBef>
                        <a:spcAft>
                          <a:spcPts val="0"/>
                        </a:spcAft>
                      </a:pPr>
                      <a:r>
                        <a:rPr lang="en-US" sz="1800">
                          <a:effectLst/>
                        </a:rPr>
                        <a:t>Settlement Health</a:t>
                      </a:r>
                      <a:endParaRPr lang="en-US" sz="1800">
                        <a:solidFill>
                          <a:srgbClr val="333333"/>
                        </a:solidFill>
                        <a:effectLst/>
                        <a:latin typeface="Open Sans"/>
                      </a:endParaRPr>
                    </a:p>
                  </a:txBody>
                  <a:tcPr marL="50800" marR="50800" marT="50800" marB="50800" anchor="ctr"/>
                </a:tc>
                <a:extLst>
                  <a:ext uri="{0D108BD9-81ED-4DB2-BD59-A6C34878D82A}">
                    <a16:rowId xmlns:a16="http://schemas.microsoft.com/office/drawing/2014/main" val="3143274146"/>
                  </a:ext>
                </a:extLst>
              </a:tr>
              <a:tr h="517571">
                <a:tc>
                  <a:txBody>
                    <a:bodyPr/>
                    <a:lstStyle/>
                    <a:p>
                      <a:pPr marL="0" marR="0" algn="ctr" fontAlgn="t">
                        <a:spcBef>
                          <a:spcPts val="0"/>
                        </a:spcBef>
                        <a:spcAft>
                          <a:spcPts val="0"/>
                        </a:spcAft>
                      </a:pPr>
                      <a:r>
                        <a:rPr lang="en-US" sz="1800">
                          <a:effectLst/>
                        </a:rPr>
                        <a:t>East Hill Family Medical, Inc</a:t>
                      </a:r>
                      <a:endParaRPr lang="en-US" sz="1800">
                        <a:solidFill>
                          <a:srgbClr val="333333"/>
                        </a:solidFill>
                        <a:effectLst/>
                        <a:latin typeface="Open Sans"/>
                      </a:endParaRPr>
                    </a:p>
                  </a:txBody>
                  <a:tcPr marL="50800" marR="50800" marT="50800" marB="50800" anchor="ctr"/>
                </a:tc>
                <a:tc>
                  <a:txBody>
                    <a:bodyPr/>
                    <a:lstStyle/>
                    <a:p>
                      <a:pPr marL="0" marR="0" algn="ctr" fontAlgn="t">
                        <a:spcBef>
                          <a:spcPts val="0"/>
                        </a:spcBef>
                        <a:spcAft>
                          <a:spcPts val="0"/>
                        </a:spcAft>
                      </a:pPr>
                      <a:r>
                        <a:rPr lang="en-US" sz="1800">
                          <a:effectLst/>
                        </a:rPr>
                        <a:t>The Chautauqua Center</a:t>
                      </a:r>
                      <a:endParaRPr lang="en-US" sz="1800">
                        <a:solidFill>
                          <a:srgbClr val="333333"/>
                        </a:solidFill>
                        <a:effectLst/>
                        <a:latin typeface="Open Sans"/>
                      </a:endParaRPr>
                    </a:p>
                  </a:txBody>
                  <a:tcPr marL="50800" marR="50800" marT="50800" marB="50800" anchor="ctr"/>
                </a:tc>
                <a:extLst>
                  <a:ext uri="{0D108BD9-81ED-4DB2-BD59-A6C34878D82A}">
                    <a16:rowId xmlns:a16="http://schemas.microsoft.com/office/drawing/2014/main" val="499288722"/>
                  </a:ext>
                </a:extLst>
              </a:tr>
              <a:tr h="517571">
                <a:tc>
                  <a:txBody>
                    <a:bodyPr/>
                    <a:lstStyle/>
                    <a:p>
                      <a:pPr marL="0" marR="0" algn="ctr" fontAlgn="t">
                        <a:spcBef>
                          <a:spcPts val="0"/>
                        </a:spcBef>
                        <a:spcAft>
                          <a:spcPts val="0"/>
                        </a:spcAft>
                      </a:pPr>
                      <a:r>
                        <a:rPr lang="en-US" sz="1800">
                          <a:effectLst/>
                        </a:rPr>
                        <a:t>Family Health Network</a:t>
                      </a:r>
                      <a:endParaRPr lang="en-US" sz="1800">
                        <a:solidFill>
                          <a:srgbClr val="333333"/>
                        </a:solidFill>
                        <a:effectLst/>
                        <a:latin typeface="Open Sans"/>
                      </a:endParaRPr>
                    </a:p>
                  </a:txBody>
                  <a:tcPr marL="50800" marR="50800" marT="50800" marB="50800" anchor="ctr"/>
                </a:tc>
                <a:tc>
                  <a:txBody>
                    <a:bodyPr/>
                    <a:lstStyle/>
                    <a:p>
                      <a:pPr marL="0" marR="0" algn="ctr" fontAlgn="t">
                        <a:spcBef>
                          <a:spcPts val="0"/>
                        </a:spcBef>
                        <a:spcAft>
                          <a:spcPts val="0"/>
                        </a:spcAft>
                      </a:pPr>
                      <a:r>
                        <a:rPr lang="en-US" sz="1800">
                          <a:effectLst/>
                        </a:rPr>
                        <a:t>Trillium Health</a:t>
                      </a:r>
                      <a:endParaRPr lang="en-US" sz="1800">
                        <a:solidFill>
                          <a:srgbClr val="333333"/>
                        </a:solidFill>
                        <a:effectLst/>
                        <a:latin typeface="Open Sans"/>
                      </a:endParaRPr>
                    </a:p>
                  </a:txBody>
                  <a:tcPr marL="50800" marR="50800" marT="50800" marB="50800" anchor="ctr"/>
                </a:tc>
                <a:extLst>
                  <a:ext uri="{0D108BD9-81ED-4DB2-BD59-A6C34878D82A}">
                    <a16:rowId xmlns:a16="http://schemas.microsoft.com/office/drawing/2014/main" val="3812883015"/>
                  </a:ext>
                </a:extLst>
              </a:tr>
              <a:tr h="517571">
                <a:tc>
                  <a:txBody>
                    <a:bodyPr/>
                    <a:lstStyle/>
                    <a:p>
                      <a:pPr marL="0" marR="0" algn="ctr" fontAlgn="t">
                        <a:spcBef>
                          <a:spcPts val="0"/>
                        </a:spcBef>
                        <a:spcAft>
                          <a:spcPts val="0"/>
                        </a:spcAft>
                      </a:pPr>
                      <a:r>
                        <a:rPr lang="en-US" sz="1800">
                          <a:effectLst/>
                        </a:rPr>
                        <a:t>Finger Lakes Health</a:t>
                      </a:r>
                      <a:endParaRPr lang="en-US" sz="1800">
                        <a:solidFill>
                          <a:srgbClr val="333333"/>
                        </a:solidFill>
                        <a:effectLst/>
                        <a:latin typeface="Open Sans"/>
                      </a:endParaRPr>
                    </a:p>
                  </a:txBody>
                  <a:tcPr marL="50800" marR="50800" marT="50800" marB="50800" anchor="ctr"/>
                </a:tc>
                <a:tc>
                  <a:txBody>
                    <a:bodyPr/>
                    <a:lstStyle/>
                    <a:p>
                      <a:pPr marL="0" marR="0" algn="ctr" fontAlgn="t">
                        <a:spcBef>
                          <a:spcPts val="0"/>
                        </a:spcBef>
                        <a:spcAft>
                          <a:spcPts val="0"/>
                        </a:spcAft>
                      </a:pPr>
                      <a:r>
                        <a:rPr lang="en-US" sz="1800">
                          <a:effectLst/>
                        </a:rPr>
                        <a:t>UPC-Southern Tier Community Health Center</a:t>
                      </a:r>
                      <a:endParaRPr lang="en-US" sz="1800">
                        <a:solidFill>
                          <a:srgbClr val="333333"/>
                        </a:solidFill>
                        <a:effectLst/>
                        <a:latin typeface="Open Sans"/>
                      </a:endParaRPr>
                    </a:p>
                  </a:txBody>
                  <a:tcPr marL="50800" marR="50800" marT="50800" marB="50800" anchor="ctr"/>
                </a:tc>
                <a:extLst>
                  <a:ext uri="{0D108BD9-81ED-4DB2-BD59-A6C34878D82A}">
                    <a16:rowId xmlns:a16="http://schemas.microsoft.com/office/drawing/2014/main" val="2420115009"/>
                  </a:ext>
                </a:extLst>
              </a:tr>
              <a:tr h="517571">
                <a:tc>
                  <a:txBody>
                    <a:bodyPr/>
                    <a:lstStyle/>
                    <a:p>
                      <a:pPr marL="0" marR="0" algn="ctr" fontAlgn="t">
                        <a:spcBef>
                          <a:spcPts val="0"/>
                        </a:spcBef>
                        <a:spcAft>
                          <a:spcPts val="0"/>
                        </a:spcAft>
                      </a:pPr>
                      <a:r>
                        <a:rPr lang="en-US" sz="1800">
                          <a:effectLst/>
                        </a:rPr>
                        <a:t>Health Care Choices</a:t>
                      </a:r>
                      <a:endParaRPr lang="en-US" sz="1800">
                        <a:solidFill>
                          <a:srgbClr val="333333"/>
                        </a:solidFill>
                        <a:effectLst/>
                        <a:latin typeface="Open Sans"/>
                      </a:endParaRPr>
                    </a:p>
                  </a:txBody>
                  <a:tcPr marL="50800" marR="50800" marT="50800" marB="50800" anchor="ctr"/>
                </a:tc>
                <a:tc>
                  <a:txBody>
                    <a:bodyPr/>
                    <a:lstStyle/>
                    <a:p>
                      <a:pPr marL="0" marR="0" algn="ctr" fontAlgn="t">
                        <a:spcBef>
                          <a:spcPts val="0"/>
                        </a:spcBef>
                        <a:spcAft>
                          <a:spcPts val="0"/>
                        </a:spcAft>
                      </a:pPr>
                      <a:r>
                        <a:rPr lang="en-US" sz="1800">
                          <a:effectLst/>
                        </a:rPr>
                        <a:t>Urban Health Plan</a:t>
                      </a:r>
                      <a:endParaRPr lang="en-US" sz="1800">
                        <a:solidFill>
                          <a:srgbClr val="333333"/>
                        </a:solidFill>
                        <a:effectLst/>
                        <a:latin typeface="Open Sans"/>
                      </a:endParaRPr>
                    </a:p>
                  </a:txBody>
                  <a:tcPr marL="50800" marR="50800" marT="50800" marB="50800" anchor="ctr"/>
                </a:tc>
                <a:extLst>
                  <a:ext uri="{0D108BD9-81ED-4DB2-BD59-A6C34878D82A}">
                    <a16:rowId xmlns:a16="http://schemas.microsoft.com/office/drawing/2014/main" val="3623078172"/>
                  </a:ext>
                </a:extLst>
              </a:tr>
            </a:tbl>
          </a:graphicData>
        </a:graphic>
      </p:graphicFrame>
      <p:sp>
        <p:nvSpPr>
          <p:cNvPr id="4" name="Slide Number Placeholder 3">
            <a:extLst>
              <a:ext uri="{FF2B5EF4-FFF2-40B4-BE49-F238E27FC236}">
                <a16:creationId xmlns:a16="http://schemas.microsoft.com/office/drawing/2014/main" id="{988F3448-FBB6-44EB-B049-3312E0924F34}"/>
              </a:ext>
            </a:extLst>
          </p:cNvPr>
          <p:cNvSpPr>
            <a:spLocks noGrp="1"/>
          </p:cNvSpPr>
          <p:nvPr>
            <p:ph type="sldNum" sz="quarter" idx="4"/>
          </p:nvPr>
        </p:nvSpPr>
        <p:spPr/>
        <p:txBody>
          <a:bodyPr/>
          <a:lstStyle/>
          <a:p>
            <a:fld id="{4755BDFB-4C68-5F4C-ABA9-59E137D488F9}" type="slidenum">
              <a:rPr lang="en-US" smtClean="0"/>
              <a:pPr/>
              <a:t>5</a:t>
            </a:fld>
            <a:endParaRPr lang="en-US"/>
          </a:p>
        </p:txBody>
      </p:sp>
      <p:sp>
        <p:nvSpPr>
          <p:cNvPr id="5" name="Footer Placeholder 4">
            <a:extLst>
              <a:ext uri="{FF2B5EF4-FFF2-40B4-BE49-F238E27FC236}">
                <a16:creationId xmlns:a16="http://schemas.microsoft.com/office/drawing/2014/main" id="{BAA1309B-56FF-42C1-86D5-A0BFC423541B}"/>
              </a:ext>
            </a:extLst>
          </p:cNvPr>
          <p:cNvSpPr>
            <a:spLocks noGrp="1"/>
          </p:cNvSpPr>
          <p:nvPr>
            <p:ph type="ftr" sz="quarter" idx="3"/>
          </p:nvPr>
        </p:nvSpPr>
        <p:spPr/>
        <p:txBody>
          <a:bodyPr/>
          <a:lstStyle/>
          <a:p>
            <a:r>
              <a:rPr lang="en-US"/>
              <a:t>azarahealthcare.com</a:t>
            </a:r>
          </a:p>
        </p:txBody>
      </p:sp>
    </p:spTree>
    <p:extLst>
      <p:ext uri="{BB962C8B-B14F-4D97-AF65-F5344CB8AC3E}">
        <p14:creationId xmlns:p14="http://schemas.microsoft.com/office/powerpoint/2010/main" val="3108462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EB10-82A7-4470-8F98-3B0203545307}"/>
              </a:ext>
            </a:extLst>
          </p:cNvPr>
          <p:cNvSpPr>
            <a:spLocks noGrp="1"/>
          </p:cNvSpPr>
          <p:nvPr>
            <p:ph type="title"/>
          </p:nvPr>
        </p:nvSpPr>
        <p:spPr/>
        <p:txBody>
          <a:bodyPr/>
          <a:lstStyle/>
          <a:p>
            <a:r>
              <a:rPr lang="en-US"/>
              <a:t>Registry Use</a:t>
            </a:r>
          </a:p>
        </p:txBody>
      </p:sp>
      <p:sp>
        <p:nvSpPr>
          <p:cNvPr id="3" name="Slide Number Placeholder 2">
            <a:extLst>
              <a:ext uri="{FF2B5EF4-FFF2-40B4-BE49-F238E27FC236}">
                <a16:creationId xmlns:a16="http://schemas.microsoft.com/office/drawing/2014/main" id="{6566487C-8F72-4CE9-B790-8073CE3BA0E6}"/>
              </a:ext>
            </a:extLst>
          </p:cNvPr>
          <p:cNvSpPr>
            <a:spLocks noGrp="1"/>
          </p:cNvSpPr>
          <p:nvPr>
            <p:ph type="sldNum" sz="quarter" idx="4"/>
          </p:nvPr>
        </p:nvSpPr>
        <p:spPr/>
        <p:txBody>
          <a:bodyPr/>
          <a:lstStyle/>
          <a:p>
            <a:fld id="{4755BDFB-4C68-5F4C-ABA9-59E137D488F9}" type="slidenum">
              <a:rPr lang="en-US" smtClean="0"/>
              <a:pPr/>
              <a:t>6</a:t>
            </a:fld>
            <a:endParaRPr lang="en-US"/>
          </a:p>
        </p:txBody>
      </p:sp>
      <p:sp>
        <p:nvSpPr>
          <p:cNvPr id="4" name="Footer Placeholder 3">
            <a:extLst>
              <a:ext uri="{FF2B5EF4-FFF2-40B4-BE49-F238E27FC236}">
                <a16:creationId xmlns:a16="http://schemas.microsoft.com/office/drawing/2014/main" id="{AA6CCE35-D5B2-4BA5-8B7B-45CAF1752F2C}"/>
              </a:ext>
            </a:extLst>
          </p:cNvPr>
          <p:cNvSpPr>
            <a:spLocks noGrp="1"/>
          </p:cNvSpPr>
          <p:nvPr>
            <p:ph type="ftr" sz="quarter" idx="3"/>
          </p:nvPr>
        </p:nvSpPr>
        <p:spPr/>
        <p:txBody>
          <a:bodyPr/>
          <a:lstStyle/>
          <a:p>
            <a:r>
              <a:rPr lang="en-US"/>
              <a:t>azarahealthcare.com</a:t>
            </a:r>
          </a:p>
        </p:txBody>
      </p:sp>
      <p:pic>
        <p:nvPicPr>
          <p:cNvPr id="5" name="Picture 4">
            <a:extLst>
              <a:ext uri="{FF2B5EF4-FFF2-40B4-BE49-F238E27FC236}">
                <a16:creationId xmlns:a16="http://schemas.microsoft.com/office/drawing/2014/main" id="{2AC9B73D-37C5-4973-8A91-684FCCF0B1C1}"/>
              </a:ext>
            </a:extLst>
          </p:cNvPr>
          <p:cNvPicPr>
            <a:picLocks noChangeAspect="1"/>
          </p:cNvPicPr>
          <p:nvPr/>
        </p:nvPicPr>
        <p:blipFill>
          <a:blip r:embed="rId3"/>
          <a:stretch>
            <a:fillRect/>
          </a:stretch>
        </p:blipFill>
        <p:spPr>
          <a:xfrm>
            <a:off x="401842" y="962954"/>
            <a:ext cx="11388315" cy="4932091"/>
          </a:xfrm>
          <a:prstGeom prst="rect">
            <a:avLst/>
          </a:prstGeom>
        </p:spPr>
      </p:pic>
    </p:spTree>
    <p:extLst>
      <p:ext uri="{BB962C8B-B14F-4D97-AF65-F5344CB8AC3E}">
        <p14:creationId xmlns:p14="http://schemas.microsoft.com/office/powerpoint/2010/main" val="4171232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1139B-2EB3-4F5D-9E0E-EC2835AFDF5D}"/>
              </a:ext>
            </a:extLst>
          </p:cNvPr>
          <p:cNvSpPr>
            <a:spLocks noGrp="1"/>
          </p:cNvSpPr>
          <p:nvPr>
            <p:ph type="title"/>
          </p:nvPr>
        </p:nvSpPr>
        <p:spPr/>
        <p:txBody>
          <a:bodyPr/>
          <a:lstStyle/>
          <a:p>
            <a:r>
              <a:rPr lang="en-US"/>
              <a:t>Measures in SUD</a:t>
            </a:r>
          </a:p>
        </p:txBody>
      </p:sp>
      <p:sp>
        <p:nvSpPr>
          <p:cNvPr id="3" name="Slide Number Placeholder 2">
            <a:extLst>
              <a:ext uri="{FF2B5EF4-FFF2-40B4-BE49-F238E27FC236}">
                <a16:creationId xmlns:a16="http://schemas.microsoft.com/office/drawing/2014/main" id="{E759ACB3-8C27-475A-8E5F-A4202800C817}"/>
              </a:ext>
            </a:extLst>
          </p:cNvPr>
          <p:cNvSpPr>
            <a:spLocks noGrp="1"/>
          </p:cNvSpPr>
          <p:nvPr>
            <p:ph type="sldNum" sz="quarter" idx="4"/>
          </p:nvPr>
        </p:nvSpPr>
        <p:spPr/>
        <p:txBody>
          <a:bodyPr/>
          <a:lstStyle/>
          <a:p>
            <a:fld id="{4755BDFB-4C68-5F4C-ABA9-59E137D488F9}" type="slidenum">
              <a:rPr lang="en-US" smtClean="0"/>
              <a:pPr/>
              <a:t>7</a:t>
            </a:fld>
            <a:endParaRPr lang="en-US"/>
          </a:p>
        </p:txBody>
      </p:sp>
      <p:sp>
        <p:nvSpPr>
          <p:cNvPr id="4" name="Footer Placeholder 3">
            <a:extLst>
              <a:ext uri="{FF2B5EF4-FFF2-40B4-BE49-F238E27FC236}">
                <a16:creationId xmlns:a16="http://schemas.microsoft.com/office/drawing/2014/main" id="{C7669FA8-8A0A-4A78-A7DA-C79F0D45EB3C}"/>
              </a:ext>
            </a:extLst>
          </p:cNvPr>
          <p:cNvSpPr>
            <a:spLocks noGrp="1"/>
          </p:cNvSpPr>
          <p:nvPr>
            <p:ph type="ftr" sz="quarter" idx="3"/>
          </p:nvPr>
        </p:nvSpPr>
        <p:spPr/>
        <p:txBody>
          <a:bodyPr/>
          <a:lstStyle/>
          <a:p>
            <a:r>
              <a:rPr lang="en-US"/>
              <a:t>azarahealthcare.com</a:t>
            </a:r>
          </a:p>
        </p:txBody>
      </p:sp>
      <p:graphicFrame>
        <p:nvGraphicFramePr>
          <p:cNvPr id="6" name="Chart 5">
            <a:extLst>
              <a:ext uri="{FF2B5EF4-FFF2-40B4-BE49-F238E27FC236}">
                <a16:creationId xmlns:a16="http://schemas.microsoft.com/office/drawing/2014/main" id="{A877F65F-CF35-4D84-A2C0-2E7A36D1EF8A}"/>
              </a:ext>
            </a:extLst>
          </p:cNvPr>
          <p:cNvGraphicFramePr>
            <a:graphicFrameLocks/>
          </p:cNvGraphicFramePr>
          <p:nvPr>
            <p:extLst>
              <p:ext uri="{D42A27DB-BD31-4B8C-83A1-F6EECF244321}">
                <p14:modId xmlns:p14="http://schemas.microsoft.com/office/powerpoint/2010/main" val="1551965811"/>
              </p:ext>
            </p:extLst>
          </p:nvPr>
        </p:nvGraphicFramePr>
        <p:xfrm>
          <a:off x="187902" y="1171853"/>
          <a:ext cx="11639411" cy="50869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68554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2BE0C-5C2F-4B01-B2EB-38867D5FDC77}"/>
              </a:ext>
            </a:extLst>
          </p:cNvPr>
          <p:cNvSpPr>
            <a:spLocks noGrp="1"/>
          </p:cNvSpPr>
          <p:nvPr>
            <p:ph type="title"/>
          </p:nvPr>
        </p:nvSpPr>
        <p:spPr/>
        <p:txBody>
          <a:bodyPr/>
          <a:lstStyle/>
          <a:p>
            <a:r>
              <a:rPr lang="en-US"/>
              <a:t>Questions</a:t>
            </a:r>
          </a:p>
        </p:txBody>
      </p:sp>
      <p:sp>
        <p:nvSpPr>
          <p:cNvPr id="3" name="Content Placeholder 2">
            <a:extLst>
              <a:ext uri="{FF2B5EF4-FFF2-40B4-BE49-F238E27FC236}">
                <a16:creationId xmlns:a16="http://schemas.microsoft.com/office/drawing/2014/main" id="{CEDC11D3-8535-4CC0-833F-1660FE941D03}"/>
              </a:ext>
            </a:extLst>
          </p:cNvPr>
          <p:cNvSpPr>
            <a:spLocks noGrp="1"/>
          </p:cNvSpPr>
          <p:nvPr>
            <p:ph idx="1"/>
          </p:nvPr>
        </p:nvSpPr>
        <p:spPr>
          <a:xfrm>
            <a:off x="341376" y="1219139"/>
            <a:ext cx="11161776" cy="4993864"/>
          </a:xfrm>
        </p:spPr>
        <p:txBody>
          <a:bodyPr/>
          <a:lstStyle/>
          <a:p>
            <a:r>
              <a:rPr lang="en-US" sz="1800"/>
              <a:t>How long have you had a  MAT program?</a:t>
            </a:r>
          </a:p>
          <a:p>
            <a:pPr lvl="1">
              <a:lnSpc>
                <a:spcPts val="1100"/>
              </a:lnSpc>
            </a:pPr>
            <a:r>
              <a:rPr lang="en-US" sz="1600"/>
              <a:t>&lt;6 months</a:t>
            </a:r>
          </a:p>
          <a:p>
            <a:pPr lvl="1">
              <a:lnSpc>
                <a:spcPts val="1100"/>
              </a:lnSpc>
            </a:pPr>
            <a:r>
              <a:rPr lang="en-US" sz="1600"/>
              <a:t>6-11 months</a:t>
            </a:r>
          </a:p>
          <a:p>
            <a:pPr lvl="1">
              <a:lnSpc>
                <a:spcPts val="1100"/>
              </a:lnSpc>
            </a:pPr>
            <a:r>
              <a:rPr lang="en-US" sz="1600"/>
              <a:t>1-2 </a:t>
            </a:r>
            <a:r>
              <a:rPr lang="en-US" sz="1600" err="1"/>
              <a:t>yrs</a:t>
            </a:r>
            <a:endParaRPr lang="en-US" sz="1600"/>
          </a:p>
          <a:p>
            <a:pPr lvl="1">
              <a:lnSpc>
                <a:spcPts val="1100"/>
              </a:lnSpc>
            </a:pPr>
            <a:r>
              <a:rPr lang="en-US" sz="1600"/>
              <a:t>&gt;2 </a:t>
            </a:r>
            <a:r>
              <a:rPr lang="en-US" sz="1600" err="1"/>
              <a:t>yrs</a:t>
            </a:r>
            <a:endParaRPr lang="en-US" sz="1600"/>
          </a:p>
          <a:p>
            <a:r>
              <a:rPr lang="en-US" sz="1800"/>
              <a:t>How many patients are in your MAT program?</a:t>
            </a:r>
          </a:p>
          <a:p>
            <a:pPr lvl="1">
              <a:lnSpc>
                <a:spcPts val="1100"/>
              </a:lnSpc>
            </a:pPr>
            <a:r>
              <a:rPr lang="en-US" sz="1600"/>
              <a:t>&lt;20 </a:t>
            </a:r>
          </a:p>
          <a:p>
            <a:pPr lvl="1">
              <a:lnSpc>
                <a:spcPts val="1100"/>
              </a:lnSpc>
            </a:pPr>
            <a:r>
              <a:rPr lang="en-US" sz="1600"/>
              <a:t>21-50</a:t>
            </a:r>
          </a:p>
          <a:p>
            <a:pPr lvl="1">
              <a:lnSpc>
                <a:spcPts val="1100"/>
              </a:lnSpc>
            </a:pPr>
            <a:r>
              <a:rPr lang="en-US" sz="1600"/>
              <a:t>51-99</a:t>
            </a:r>
          </a:p>
          <a:p>
            <a:pPr lvl="1">
              <a:lnSpc>
                <a:spcPts val="1100"/>
              </a:lnSpc>
            </a:pPr>
            <a:r>
              <a:rPr lang="en-US" sz="1600"/>
              <a:t>&gt;100</a:t>
            </a:r>
          </a:p>
          <a:p>
            <a:r>
              <a:rPr lang="en-US" sz="1800"/>
              <a:t>How many waivered providers do you have?</a:t>
            </a:r>
          </a:p>
          <a:p>
            <a:pPr lvl="1">
              <a:lnSpc>
                <a:spcPts val="1100"/>
              </a:lnSpc>
            </a:pPr>
            <a:r>
              <a:rPr lang="en-US" sz="1600"/>
              <a:t>&lt;5</a:t>
            </a:r>
          </a:p>
          <a:p>
            <a:pPr lvl="1">
              <a:lnSpc>
                <a:spcPts val="1100"/>
              </a:lnSpc>
            </a:pPr>
            <a:r>
              <a:rPr lang="en-US" sz="1600"/>
              <a:t>6-10</a:t>
            </a:r>
          </a:p>
          <a:p>
            <a:pPr lvl="1">
              <a:lnSpc>
                <a:spcPts val="1100"/>
              </a:lnSpc>
            </a:pPr>
            <a:r>
              <a:rPr lang="en-US" sz="1600"/>
              <a:t>&gt;10</a:t>
            </a:r>
          </a:p>
          <a:p>
            <a:r>
              <a:rPr lang="en-US" sz="1800"/>
              <a:t>What would help you to use the substance use tools in CPCI?</a:t>
            </a:r>
          </a:p>
          <a:p>
            <a:pPr lvl="1">
              <a:lnSpc>
                <a:spcPts val="1100"/>
              </a:lnSpc>
            </a:pPr>
            <a:r>
              <a:rPr lang="en-US" sz="1600"/>
              <a:t>Additional data validation</a:t>
            </a:r>
          </a:p>
          <a:p>
            <a:pPr lvl="1">
              <a:lnSpc>
                <a:spcPts val="1100"/>
              </a:lnSpc>
            </a:pPr>
            <a:r>
              <a:rPr lang="en-US" sz="1600"/>
              <a:t>Resources</a:t>
            </a:r>
          </a:p>
          <a:p>
            <a:pPr lvl="1">
              <a:lnSpc>
                <a:spcPts val="1100"/>
              </a:lnSpc>
            </a:pPr>
            <a:r>
              <a:rPr lang="en-US" sz="1600"/>
              <a:t>More prescription data</a:t>
            </a:r>
          </a:p>
          <a:p>
            <a:pPr lvl="1">
              <a:lnSpc>
                <a:spcPts val="1100"/>
              </a:lnSpc>
            </a:pPr>
            <a:r>
              <a:rPr lang="en-US" sz="1600"/>
              <a:t>Training</a:t>
            </a:r>
          </a:p>
          <a:p>
            <a:pPr lvl="1">
              <a:lnSpc>
                <a:spcPts val="1100"/>
              </a:lnSpc>
            </a:pPr>
            <a:r>
              <a:rPr lang="en-US" sz="1600"/>
              <a:t>Better workflows</a:t>
            </a:r>
          </a:p>
          <a:p>
            <a:pPr lvl="1"/>
            <a:endParaRPr lang="en-US" sz="1600"/>
          </a:p>
          <a:p>
            <a:pPr lvl="1"/>
            <a:endParaRPr lang="en-US" sz="1600"/>
          </a:p>
          <a:p>
            <a:pPr lvl="1"/>
            <a:endParaRPr lang="en-US" sz="1600"/>
          </a:p>
        </p:txBody>
      </p:sp>
      <p:sp>
        <p:nvSpPr>
          <p:cNvPr id="4" name="Slide Number Placeholder 3">
            <a:extLst>
              <a:ext uri="{FF2B5EF4-FFF2-40B4-BE49-F238E27FC236}">
                <a16:creationId xmlns:a16="http://schemas.microsoft.com/office/drawing/2014/main" id="{87844B00-3EB9-4283-AA58-76812EB8F8A6}"/>
              </a:ext>
            </a:extLst>
          </p:cNvPr>
          <p:cNvSpPr>
            <a:spLocks noGrp="1"/>
          </p:cNvSpPr>
          <p:nvPr>
            <p:ph type="sldNum" sz="quarter" idx="4"/>
          </p:nvPr>
        </p:nvSpPr>
        <p:spPr/>
        <p:txBody>
          <a:bodyPr/>
          <a:lstStyle/>
          <a:p>
            <a:fld id="{4755BDFB-4C68-5F4C-ABA9-59E137D488F9}" type="slidenum">
              <a:rPr lang="en-US" smtClean="0"/>
              <a:pPr/>
              <a:t>8</a:t>
            </a:fld>
            <a:endParaRPr lang="en-US"/>
          </a:p>
        </p:txBody>
      </p:sp>
      <p:sp>
        <p:nvSpPr>
          <p:cNvPr id="5" name="Footer Placeholder 4">
            <a:extLst>
              <a:ext uri="{FF2B5EF4-FFF2-40B4-BE49-F238E27FC236}">
                <a16:creationId xmlns:a16="http://schemas.microsoft.com/office/drawing/2014/main" id="{F3D2BADB-6567-41EC-AC81-1ACCC180053D}"/>
              </a:ext>
            </a:extLst>
          </p:cNvPr>
          <p:cNvSpPr>
            <a:spLocks noGrp="1"/>
          </p:cNvSpPr>
          <p:nvPr>
            <p:ph type="ftr" sz="quarter" idx="3"/>
          </p:nvPr>
        </p:nvSpPr>
        <p:spPr/>
        <p:txBody>
          <a:bodyPr/>
          <a:lstStyle/>
          <a:p>
            <a:r>
              <a:rPr lang="en-US"/>
              <a:t>azarahealthcare.com</a:t>
            </a:r>
          </a:p>
        </p:txBody>
      </p:sp>
    </p:spTree>
    <p:extLst>
      <p:ext uri="{BB962C8B-B14F-4D97-AF65-F5344CB8AC3E}">
        <p14:creationId xmlns:p14="http://schemas.microsoft.com/office/powerpoint/2010/main" val="648524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C486719-7ADF-A64E-AE2A-FFE86B664281}"/>
              </a:ext>
            </a:extLst>
          </p:cNvPr>
          <p:cNvSpPr>
            <a:spLocks noGrp="1"/>
          </p:cNvSpPr>
          <p:nvPr>
            <p:ph type="title"/>
          </p:nvPr>
        </p:nvSpPr>
        <p:spPr/>
        <p:txBody>
          <a:bodyPr>
            <a:normAutofit/>
          </a:bodyPr>
          <a:lstStyle/>
          <a:p>
            <a:r>
              <a:rPr lang="en-US" sz="3200"/>
              <a:t>Managing Your Substance Use Treatment Program</a:t>
            </a:r>
          </a:p>
        </p:txBody>
      </p:sp>
      <p:sp>
        <p:nvSpPr>
          <p:cNvPr id="3" name="Text Placeholder 2">
            <a:extLst>
              <a:ext uri="{FF2B5EF4-FFF2-40B4-BE49-F238E27FC236}">
                <a16:creationId xmlns:a16="http://schemas.microsoft.com/office/drawing/2014/main" id="{9DFC62D6-9AF4-5E41-980F-2500D63EB75D}"/>
              </a:ext>
            </a:extLst>
          </p:cNvPr>
          <p:cNvSpPr>
            <a:spLocks noGrp="1"/>
          </p:cNvSpPr>
          <p:nvPr>
            <p:ph type="body" sz="quarter" idx="11"/>
          </p:nvPr>
        </p:nvSpPr>
        <p:spPr/>
        <p:txBody>
          <a:bodyPr/>
          <a:lstStyle/>
          <a:p>
            <a:r>
              <a:rPr lang="en-US"/>
              <a:t>– </a:t>
            </a:r>
            <a:r>
              <a:rPr lang="en-US" err="1"/>
              <a:t>Nido</a:t>
            </a:r>
            <a:r>
              <a:rPr lang="en-US"/>
              <a:t> Qubein</a:t>
            </a:r>
          </a:p>
        </p:txBody>
      </p:sp>
      <p:sp>
        <p:nvSpPr>
          <p:cNvPr id="2" name="Text Placeholder 1">
            <a:extLst>
              <a:ext uri="{FF2B5EF4-FFF2-40B4-BE49-F238E27FC236}">
                <a16:creationId xmlns:a16="http://schemas.microsoft.com/office/drawing/2014/main" id="{4EF81F0F-4B2A-5144-B2F4-0811650A66DC}"/>
              </a:ext>
            </a:extLst>
          </p:cNvPr>
          <p:cNvSpPr>
            <a:spLocks noGrp="1"/>
          </p:cNvSpPr>
          <p:nvPr>
            <p:ph type="body" sz="quarter" idx="10"/>
          </p:nvPr>
        </p:nvSpPr>
        <p:spPr>
          <a:xfrm>
            <a:off x="1429964" y="2220686"/>
            <a:ext cx="9144000" cy="2014799"/>
          </a:xfrm>
        </p:spPr>
        <p:txBody>
          <a:bodyPr>
            <a:noAutofit/>
          </a:bodyPr>
          <a:lstStyle/>
          <a:p>
            <a:r>
              <a:rPr lang="en-US" sz="3200"/>
              <a:t>One of the greatest resources people cannot mobilize themselves is that they try to accomplish great things. Most worthwhile achievements are the result of many little things done in a single direction. </a:t>
            </a:r>
            <a:br>
              <a:rPr lang="en-US" sz="3200"/>
            </a:br>
            <a:r>
              <a:rPr lang="en-US" sz="3200"/>
              <a:t> </a:t>
            </a:r>
          </a:p>
        </p:txBody>
      </p:sp>
      <p:sp>
        <p:nvSpPr>
          <p:cNvPr id="6" name="Footer Placeholder 5">
            <a:extLst>
              <a:ext uri="{FF2B5EF4-FFF2-40B4-BE49-F238E27FC236}">
                <a16:creationId xmlns:a16="http://schemas.microsoft.com/office/drawing/2014/main" id="{0FEAA224-C180-E844-8730-BFFAD6AC49FF}"/>
              </a:ext>
            </a:extLst>
          </p:cNvPr>
          <p:cNvSpPr>
            <a:spLocks noGrp="1"/>
          </p:cNvSpPr>
          <p:nvPr>
            <p:ph type="ftr"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Azara Proprietary &amp; Confidential</a:t>
            </a:r>
          </a:p>
        </p:txBody>
      </p:sp>
      <p:sp>
        <p:nvSpPr>
          <p:cNvPr id="9" name="Slide Number Placeholder 8">
            <a:extLst>
              <a:ext uri="{FF2B5EF4-FFF2-40B4-BE49-F238E27FC236}">
                <a16:creationId xmlns:a16="http://schemas.microsoft.com/office/drawing/2014/main" id="{DC3354E3-EEEE-5A47-A753-81F66C94623F}"/>
              </a:ext>
            </a:extLst>
          </p:cNvPr>
          <p:cNvSpPr>
            <a:spLocks noGrp="1"/>
          </p:cNvSpPr>
          <p:nvPr>
            <p:ph type="sldNum" sz="quarter" idx="429496729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755BDFB-4C68-5F4C-ABA9-59E137D488F9}" type="slidenum">
              <a:rPr kumimoji="0" lang="en-US" sz="10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14048"/>
      </p:ext>
    </p:extLst>
  </p:cSld>
  <p:clrMapOvr>
    <a:masterClrMapping/>
  </p:clrMapOvr>
</p:sld>
</file>

<file path=ppt/theme/theme1.xml><?xml version="1.0" encoding="utf-8"?>
<a:theme xmlns:a="http://schemas.openxmlformats.org/drawingml/2006/main" name="Azara-Master-2018">
  <a:themeElements>
    <a:clrScheme name="AZARA THEME 004">
      <a:dk1>
        <a:srgbClr val="3C3C3C"/>
      </a:dk1>
      <a:lt1>
        <a:srgbClr val="FFFFFF"/>
      </a:lt1>
      <a:dk2>
        <a:srgbClr val="00416B"/>
      </a:dk2>
      <a:lt2>
        <a:srgbClr val="F0F0F0"/>
      </a:lt2>
      <a:accent1>
        <a:srgbClr val="3F2B56"/>
      </a:accent1>
      <a:accent2>
        <a:srgbClr val="AB192C"/>
      </a:accent2>
      <a:accent3>
        <a:srgbClr val="007582"/>
      </a:accent3>
      <a:accent4>
        <a:srgbClr val="ED7800"/>
      </a:accent4>
      <a:accent5>
        <a:srgbClr val="00AD69"/>
      </a:accent5>
      <a:accent6>
        <a:srgbClr val="37B0C9"/>
      </a:accent6>
      <a:hlink>
        <a:srgbClr val="0076A9"/>
      </a:hlink>
      <a:folHlink>
        <a:srgbClr val="0076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ara-Master-2018-6-6-18-comp" id="{D52D6FE8-7446-7F4E-A007-7FB1D115CC77}" vid="{9D8F3369-AA08-9843-BFFC-7B156475DE2E}"/>
    </a:ext>
  </a:extLst>
</a:theme>
</file>

<file path=ppt/theme/theme2.xml><?xml version="1.0" encoding="utf-8"?>
<a:theme xmlns:a="http://schemas.openxmlformats.org/drawingml/2006/main" name="1_Azara-Master-2018">
  <a:themeElements>
    <a:clrScheme name="AZARA THEME 004">
      <a:dk1>
        <a:srgbClr val="3C3C3C"/>
      </a:dk1>
      <a:lt1>
        <a:srgbClr val="FFFFFF"/>
      </a:lt1>
      <a:dk2>
        <a:srgbClr val="00416B"/>
      </a:dk2>
      <a:lt2>
        <a:srgbClr val="F0F0F0"/>
      </a:lt2>
      <a:accent1>
        <a:srgbClr val="3F2B56"/>
      </a:accent1>
      <a:accent2>
        <a:srgbClr val="AB192C"/>
      </a:accent2>
      <a:accent3>
        <a:srgbClr val="007582"/>
      </a:accent3>
      <a:accent4>
        <a:srgbClr val="ED7800"/>
      </a:accent4>
      <a:accent5>
        <a:srgbClr val="00AD69"/>
      </a:accent5>
      <a:accent6>
        <a:srgbClr val="37B0C9"/>
      </a:accent6>
      <a:hlink>
        <a:srgbClr val="0076A9"/>
      </a:hlink>
      <a:folHlink>
        <a:srgbClr val="0076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ara-CONF19-PPT-MASTER-1-31-19" id="{5BCB226F-D68B-4BF0-ADEC-1BE220839675}" vid="{E4B2BA0A-CC18-48E1-A885-8AC17D982E97}"/>
    </a:ext>
  </a:extLst>
</a:theme>
</file>

<file path=ppt/theme/theme3.xml><?xml version="1.0" encoding="utf-8"?>
<a:theme xmlns:a="http://schemas.openxmlformats.org/drawingml/2006/main" name="Azara-Conference">
  <a:themeElements>
    <a:clrScheme name="AZARA THEME 003">
      <a:dk1>
        <a:srgbClr val="3C3C3C"/>
      </a:dk1>
      <a:lt1>
        <a:srgbClr val="FFFFFF"/>
      </a:lt1>
      <a:dk2>
        <a:srgbClr val="00416B"/>
      </a:dk2>
      <a:lt2>
        <a:srgbClr val="F0F0F0"/>
      </a:lt2>
      <a:accent1>
        <a:srgbClr val="37B0C9"/>
      </a:accent1>
      <a:accent2>
        <a:srgbClr val="3F2B56"/>
      </a:accent2>
      <a:accent3>
        <a:srgbClr val="AB192C"/>
      </a:accent3>
      <a:accent4>
        <a:srgbClr val="007582"/>
      </a:accent4>
      <a:accent5>
        <a:srgbClr val="ED7800"/>
      </a:accent5>
      <a:accent6>
        <a:srgbClr val="00AD69"/>
      </a:accent6>
      <a:hlink>
        <a:srgbClr val="0076A9"/>
      </a:hlink>
      <a:folHlink>
        <a:srgbClr val="0076A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zara-User-Conference-3-16-18" id="{C3E78C3C-8935-0440-B354-D29A6A57170A}" vid="{013ADD64-B640-BD49-B8A3-14FB3BEE7BA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Azara-Master-2018-6-18</Template>
  <Application>Microsoft Office PowerPoint</Application>
  <PresentationFormat>Widescreen</PresentationFormat>
  <Slides>47</Slides>
  <Notes>26</Notes>
  <HiddenSlides>2</HiddenSlides>
  <ScaleCrop>false</ScaleCrop>
  <HeadingPairs>
    <vt:vector size="4" baseType="variant">
      <vt:variant>
        <vt:lpstr>Theme</vt:lpstr>
      </vt:variant>
      <vt:variant>
        <vt:i4>3</vt:i4>
      </vt:variant>
      <vt:variant>
        <vt:lpstr>Slide Titles</vt:lpstr>
      </vt:variant>
      <vt:variant>
        <vt:i4>47</vt:i4>
      </vt:variant>
    </vt:vector>
  </HeadingPairs>
  <TitlesOfParts>
    <vt:vector size="50" baseType="lpstr">
      <vt:lpstr>Azara-Master-2018</vt:lpstr>
      <vt:lpstr>1_Azara-Master-2018</vt:lpstr>
      <vt:lpstr>Azara-Conference</vt:lpstr>
      <vt:lpstr>PowerPoint Presentation</vt:lpstr>
      <vt:lpstr>CONFIDENTIAL</vt:lpstr>
      <vt:lpstr>Why Are We Here?</vt:lpstr>
      <vt:lpstr>Agenda</vt:lpstr>
      <vt:lpstr>CHCANYS Centers with Substance Use Module </vt:lpstr>
      <vt:lpstr>Registry Use</vt:lpstr>
      <vt:lpstr>Measures in SUD</vt:lpstr>
      <vt:lpstr>Questions</vt:lpstr>
      <vt:lpstr>Managing Your Substance Use Treatment Program</vt:lpstr>
      <vt:lpstr>Controlled Substance Management Module</vt:lpstr>
      <vt:lpstr>Who Benefits from this Module</vt:lpstr>
      <vt:lpstr>CPCI Can Help You to Be Successful!</vt:lpstr>
      <vt:lpstr>Resources in DRVS</vt:lpstr>
      <vt:lpstr>Understand the Population</vt:lpstr>
      <vt:lpstr>Substance Use Overview for Your CHC</vt:lpstr>
      <vt:lpstr>PowerPoint Presentation</vt:lpstr>
      <vt:lpstr>Early Intervention | Alcohol Screening</vt:lpstr>
      <vt:lpstr>Early Intervention | Drug Screening</vt:lpstr>
      <vt:lpstr>Early Intervention | Chronic Pain</vt:lpstr>
      <vt:lpstr>Getting Started:  Identify Potential Misuse </vt:lpstr>
      <vt:lpstr>Managing Patients</vt:lpstr>
      <vt:lpstr>MAT Program Management</vt:lpstr>
      <vt:lpstr>Office Based Opioid Treatment  </vt:lpstr>
      <vt:lpstr>Office Based Opioid Treatment  </vt:lpstr>
      <vt:lpstr>Data Element Overview</vt:lpstr>
      <vt:lpstr>Methadone Medication</vt:lpstr>
      <vt:lpstr>Controlled Substance Agreement</vt:lpstr>
      <vt:lpstr>Cohorts | Active Buprenorphine Prescription</vt:lpstr>
      <vt:lpstr>Point of Care Tools</vt:lpstr>
      <vt:lpstr>Tracking Care</vt:lpstr>
      <vt:lpstr>Custom Registry for OUD Coordination</vt:lpstr>
      <vt:lpstr>Cohorts | Application</vt:lpstr>
      <vt:lpstr>Cohorts | Patients Requiring Follow Up</vt:lpstr>
      <vt:lpstr>Cohorts | At Risk Patients </vt:lpstr>
      <vt:lpstr>OUD Patients with Referrals</vt:lpstr>
      <vt:lpstr>Performance Improvement Reporting</vt:lpstr>
      <vt:lpstr>PowerPoint Presentation</vt:lpstr>
      <vt:lpstr>Controlled Substance Report</vt:lpstr>
      <vt:lpstr>Controlled Substance (continued)</vt:lpstr>
      <vt:lpstr>What’s on the Horizon for Substance Use</vt:lpstr>
      <vt:lpstr>Questions?</vt:lpstr>
      <vt:lpstr>Measures – Substance Disorder and Rx (5)</vt:lpstr>
      <vt:lpstr>Measures – Medication Management (4)</vt:lpstr>
      <vt:lpstr>Initiation and Engagement in Treatment (6)</vt:lpstr>
      <vt:lpstr>Prevention/Screening (5)</vt:lpstr>
      <vt:lpstr>Policies and Procedures</vt:lpstr>
      <vt:lpstr>Steps</vt:lpstr>
    </vt:vector>
  </TitlesOfParts>
  <Company>jbird graphics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Examples Slides 2 - 51  Instructions &amp; Style Guides Slides 52 - 67</dc:title>
  <dc:creator>Emily Holzman</dc:creator>
  <cp:revision>4</cp:revision>
  <dcterms:created xsi:type="dcterms:W3CDTF">2018-10-03T14:29:15Z</dcterms:created>
  <dcterms:modified xsi:type="dcterms:W3CDTF">2025-06-25T17:47:33Z</dcterms:modified>
</cp:coreProperties>
</file>