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8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71" r:id="rId2"/>
    <p:sldMasterId id="2147483675" r:id="rId3"/>
    <p:sldMasterId id="2147483677" r:id="rId4"/>
    <p:sldMasterId id="2147483680" r:id="rId5"/>
    <p:sldMasterId id="2147483686" r:id="rId6"/>
    <p:sldMasterId id="2147483690" r:id="rId7"/>
    <p:sldMasterId id="2147483692" r:id="rId8"/>
    <p:sldMasterId id="2147483703" r:id="rId9"/>
  </p:sldMasterIdLst>
  <p:notesMasterIdLst>
    <p:notesMasterId r:id="rId49"/>
  </p:notesMasterIdLst>
  <p:sldIdLst>
    <p:sldId id="2147479082" r:id="rId10"/>
    <p:sldId id="2147479000" r:id="rId11"/>
    <p:sldId id="2147479003" r:id="rId12"/>
    <p:sldId id="2147479001" r:id="rId13"/>
    <p:sldId id="2147479018" r:id="rId14"/>
    <p:sldId id="2147479008" r:id="rId15"/>
    <p:sldId id="2147479009" r:id="rId16"/>
    <p:sldId id="2147479039" r:id="rId17"/>
    <p:sldId id="1510" r:id="rId18"/>
    <p:sldId id="2147479025" r:id="rId19"/>
    <p:sldId id="2147479034" r:id="rId20"/>
    <p:sldId id="2147479124" r:id="rId21"/>
    <p:sldId id="2147479080" r:id="rId22"/>
    <p:sldId id="2147479081" r:id="rId23"/>
    <p:sldId id="2147479091" r:id="rId24"/>
    <p:sldId id="2147479101" r:id="rId25"/>
    <p:sldId id="2147479100" r:id="rId26"/>
    <p:sldId id="2147479102" r:id="rId27"/>
    <p:sldId id="2147479122" r:id="rId28"/>
    <p:sldId id="2147479085" r:id="rId29"/>
    <p:sldId id="2147479004" r:id="rId30"/>
    <p:sldId id="2147479089" r:id="rId31"/>
    <p:sldId id="2147479006" r:id="rId32"/>
    <p:sldId id="2147479090" r:id="rId33"/>
    <p:sldId id="2147479084" r:id="rId34"/>
    <p:sldId id="2147479065" r:id="rId35"/>
    <p:sldId id="2147479125" r:id="rId36"/>
    <p:sldId id="2147479123" r:id="rId37"/>
    <p:sldId id="2147479126" r:id="rId38"/>
    <p:sldId id="2147479019" r:id="rId39"/>
    <p:sldId id="2147479020" r:id="rId40"/>
    <p:sldId id="2147479038" r:id="rId41"/>
    <p:sldId id="2147479027" r:id="rId42"/>
    <p:sldId id="2147479021" r:id="rId43"/>
    <p:sldId id="2147479022" r:id="rId44"/>
    <p:sldId id="2147479012" r:id="rId45"/>
    <p:sldId id="2147479016" r:id="rId46"/>
    <p:sldId id="2147479015" r:id="rId47"/>
    <p:sldId id="2147478936" r:id="rId4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397D07-D42E-FC0A-4966-1C86B756EC67}" name="Harvey, Bridget (HEALTH)" initials="HB" userId="S::bridget.harvey@health.ny.gov::1a82136b-b265-455b-91e1-915b6ac35085" providerId="AD"/>
  <p188:author id="{C6CE0714-DADE-446D-1431-A1B9FB15DD45}" name="Carey, Jason (HEALTH)" initials="CJ" userId="S::jason.carey@health.ny.gov::029f43c0-6408-4a0e-b8db-51b1ca8e6d4a" providerId="AD"/>
  <p188:author id="{5B43351A-65F6-95AC-EDFD-B27E638A14AA}" name="Maranon, Juan (HEALTH)" initials="MJ(" userId="S::Juan.Maranon2@health.ny.gov::0377e22d-20b3-4724-a661-602cb9b02690" providerId="AD"/>
  <p188:author id="{B0E64763-FB80-A8B9-2377-4DCBF608E3E3}" name="Sapp, Kelvin S (HEALTH)" initials="SKS(" userId="S::kelvin.sapp@health.ny.gov::f640bf4f-8752-4495-9233-d614fb0be2ba" providerId="AD"/>
  <p188:author id="{1E225E7F-B283-F3A3-D830-0472E9948069}" name="Harvey, Bridget (HEALTH)" initials="BH" userId="S::Bridget.Harvey@health.ny.gov::1a82136b-b265-455b-91e1-915b6ac35085" providerId="AD"/>
  <p188:author id="{7E3AEE80-F7FE-3775-3B8F-224E85A05545}" name="McCoy, Mara B (HEALTH)" initials="M(" userId="S::mara.mccoy@health.ny.gov::c2597f3b-4e60-4c18-a0b0-5e882476b167" providerId="AD"/>
  <p188:author id="{2B8B07BA-FE4F-07B5-746E-A0EA92233C2F}" name="Rajani, Kavita (HEALTH)" initials="RK" userId="S::kavita.rajani@health.ny.gov::fc524ba7-e8f6-4d98-897a-61e8cfd8fc95" providerId="AD"/>
  <p188:author id="{C344ADBC-0A91-C0D0-ECE4-AE21AA85E2AD}" name="Carey, Jason (HEALTH)" initials="JC" userId="S::Jason.Carey@health.ny.gov::029f43c0-6408-4a0e-b8db-51b1ca8e6d4a" providerId="AD"/>
  <p188:author id="{4B3E7DD4-7F75-E969-99AA-5E6310415ED5}" name="Maranon, Juan (HEALTH)" initials="MJ" userId="S::juan.maranon2@health.ny.gov::0377e22d-20b3-4724-a661-602cb9b026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5483"/>
    <a:srgbClr val="0C2645"/>
    <a:srgbClr val="DDB4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anon, Juan (HEALTH)" userId="0377e22d-20b3-4724-a661-602cb9b02690" providerId="ADAL" clId="{8EE31303-DCE4-43F9-A85A-14AD4517878B}"/>
    <pc:docChg chg="delSld modSld">
      <pc:chgData name="Maranon, Juan (HEALTH)" userId="0377e22d-20b3-4724-a661-602cb9b02690" providerId="ADAL" clId="{8EE31303-DCE4-43F9-A85A-14AD4517878B}" dt="2025-06-02T19:51:26.286" v="17" actId="20577"/>
      <pc:docMkLst>
        <pc:docMk/>
      </pc:docMkLst>
      <pc:sldChg chg="modSp mod">
        <pc:chgData name="Maranon, Juan (HEALTH)" userId="0377e22d-20b3-4724-a661-602cb9b02690" providerId="ADAL" clId="{8EE31303-DCE4-43F9-A85A-14AD4517878B}" dt="2025-06-02T16:45:13.724" v="2" actId="20577"/>
        <pc:sldMkLst>
          <pc:docMk/>
          <pc:sldMk cId="3504303184" sldId="2147479000"/>
        </pc:sldMkLst>
        <pc:spChg chg="mod">
          <ac:chgData name="Maranon, Juan (HEALTH)" userId="0377e22d-20b3-4724-a661-602cb9b02690" providerId="ADAL" clId="{8EE31303-DCE4-43F9-A85A-14AD4517878B}" dt="2025-06-02T16:45:13.724" v="2" actId="20577"/>
          <ac:spMkLst>
            <pc:docMk/>
            <pc:sldMk cId="3504303184" sldId="2147479000"/>
            <ac:spMk id="12" creationId="{F9688B3B-628A-69F5-5FEC-0883190AEA04}"/>
          </ac:spMkLst>
        </pc:spChg>
      </pc:sldChg>
      <pc:sldChg chg="modNotesTx">
        <pc:chgData name="Maranon, Juan (HEALTH)" userId="0377e22d-20b3-4724-a661-602cb9b02690" providerId="ADAL" clId="{8EE31303-DCE4-43F9-A85A-14AD4517878B}" dt="2025-06-02T19:49:43.121" v="7" actId="20577"/>
        <pc:sldMkLst>
          <pc:docMk/>
          <pc:sldMk cId="121303754" sldId="2147479006"/>
        </pc:sldMkLst>
      </pc:sldChg>
      <pc:sldChg chg="modNotesTx">
        <pc:chgData name="Maranon, Juan (HEALTH)" userId="0377e22d-20b3-4724-a661-602cb9b02690" providerId="ADAL" clId="{8EE31303-DCE4-43F9-A85A-14AD4517878B}" dt="2025-06-02T19:50:09.068" v="14" actId="20577"/>
        <pc:sldMkLst>
          <pc:docMk/>
          <pc:sldMk cId="2225390470" sldId="2147479012"/>
        </pc:sldMkLst>
      </pc:sldChg>
      <pc:sldChg chg="modNotesTx">
        <pc:chgData name="Maranon, Juan (HEALTH)" userId="0377e22d-20b3-4724-a661-602cb9b02690" providerId="ADAL" clId="{8EE31303-DCE4-43F9-A85A-14AD4517878B}" dt="2025-06-02T19:50:13.359" v="16" actId="20577"/>
        <pc:sldMkLst>
          <pc:docMk/>
          <pc:sldMk cId="589216097" sldId="2147479015"/>
        </pc:sldMkLst>
      </pc:sldChg>
      <pc:sldChg chg="modNotesTx">
        <pc:chgData name="Maranon, Juan (HEALTH)" userId="0377e22d-20b3-4724-a661-602cb9b02690" providerId="ADAL" clId="{8EE31303-DCE4-43F9-A85A-14AD4517878B}" dt="2025-06-02T19:50:11.754" v="15" actId="20577"/>
        <pc:sldMkLst>
          <pc:docMk/>
          <pc:sldMk cId="2314938798" sldId="2147479016"/>
        </pc:sldMkLst>
      </pc:sldChg>
      <pc:sldChg chg="modNotesTx">
        <pc:chgData name="Maranon, Juan (HEALTH)" userId="0377e22d-20b3-4724-a661-602cb9b02690" providerId="ADAL" clId="{8EE31303-DCE4-43F9-A85A-14AD4517878B}" dt="2025-06-02T19:49:51.400" v="10" actId="20577"/>
        <pc:sldMkLst>
          <pc:docMk/>
          <pc:sldMk cId="3050907182" sldId="2147479065"/>
        </pc:sldMkLst>
      </pc:sldChg>
      <pc:sldChg chg="modNotesTx">
        <pc:chgData name="Maranon, Juan (HEALTH)" userId="0377e22d-20b3-4724-a661-602cb9b02690" providerId="ADAL" clId="{8EE31303-DCE4-43F9-A85A-14AD4517878B}" dt="2025-06-02T19:49:26.093" v="4" actId="20577"/>
        <pc:sldMkLst>
          <pc:docMk/>
          <pc:sldMk cId="3186691557" sldId="2147479080"/>
        </pc:sldMkLst>
      </pc:sldChg>
      <pc:sldChg chg="modNotesTx">
        <pc:chgData name="Maranon, Juan (HEALTH)" userId="0377e22d-20b3-4724-a661-602cb9b02690" providerId="ADAL" clId="{8EE31303-DCE4-43F9-A85A-14AD4517878B}" dt="2025-06-02T19:49:28.527" v="5" actId="20577"/>
        <pc:sldMkLst>
          <pc:docMk/>
          <pc:sldMk cId="3574927322" sldId="2147479081"/>
        </pc:sldMkLst>
      </pc:sldChg>
      <pc:sldChg chg="modNotesTx">
        <pc:chgData name="Maranon, Juan (HEALTH)" userId="0377e22d-20b3-4724-a661-602cb9b02690" providerId="ADAL" clId="{8EE31303-DCE4-43F9-A85A-14AD4517878B}" dt="2025-06-02T19:49:12.547" v="3" actId="20577"/>
        <pc:sldMkLst>
          <pc:docMk/>
          <pc:sldMk cId="1478718967" sldId="2147479082"/>
        </pc:sldMkLst>
      </pc:sldChg>
      <pc:sldChg chg="modNotesTx">
        <pc:chgData name="Maranon, Juan (HEALTH)" userId="0377e22d-20b3-4724-a661-602cb9b02690" providerId="ADAL" clId="{8EE31303-DCE4-43F9-A85A-14AD4517878B}" dt="2025-06-02T19:49:48.786" v="9" actId="20577"/>
        <pc:sldMkLst>
          <pc:docMk/>
          <pc:sldMk cId="3949248470" sldId="2147479084"/>
        </pc:sldMkLst>
      </pc:sldChg>
      <pc:sldChg chg="del">
        <pc:chgData name="Maranon, Juan (HEALTH)" userId="0377e22d-20b3-4724-a661-602cb9b02690" providerId="ADAL" clId="{8EE31303-DCE4-43F9-A85A-14AD4517878B}" dt="2025-06-02T19:49:54.888" v="11" actId="47"/>
        <pc:sldMkLst>
          <pc:docMk/>
          <pc:sldMk cId="4053067827" sldId="2147479087"/>
        </pc:sldMkLst>
      </pc:sldChg>
      <pc:sldChg chg="modNotesTx">
        <pc:chgData name="Maranon, Juan (HEALTH)" userId="0377e22d-20b3-4724-a661-602cb9b02690" providerId="ADAL" clId="{8EE31303-DCE4-43F9-A85A-14AD4517878B}" dt="2025-06-02T19:51:26.286" v="17" actId="20577"/>
        <pc:sldMkLst>
          <pc:docMk/>
          <pc:sldMk cId="2056651605" sldId="2147479089"/>
        </pc:sldMkLst>
      </pc:sldChg>
      <pc:sldChg chg="modNotesTx">
        <pc:chgData name="Maranon, Juan (HEALTH)" userId="0377e22d-20b3-4724-a661-602cb9b02690" providerId="ADAL" clId="{8EE31303-DCE4-43F9-A85A-14AD4517878B}" dt="2025-06-02T19:49:46.250" v="8" actId="20577"/>
        <pc:sldMkLst>
          <pc:docMk/>
          <pc:sldMk cId="2753247961" sldId="2147479090"/>
        </pc:sldMkLst>
      </pc:sldChg>
      <pc:sldChg chg="modNotesTx">
        <pc:chgData name="Maranon, Juan (HEALTH)" userId="0377e22d-20b3-4724-a661-602cb9b02690" providerId="ADAL" clId="{8EE31303-DCE4-43F9-A85A-14AD4517878B}" dt="2025-06-02T19:49:30.827" v="6" actId="20577"/>
        <pc:sldMkLst>
          <pc:docMk/>
          <pc:sldMk cId="2810941204" sldId="2147479091"/>
        </pc:sldMkLst>
      </pc:sldChg>
      <pc:sldChg chg="modNotesTx">
        <pc:chgData name="Maranon, Juan (HEALTH)" userId="0377e22d-20b3-4724-a661-602cb9b02690" providerId="ADAL" clId="{8EE31303-DCE4-43F9-A85A-14AD4517878B}" dt="2025-06-02T19:50:01.327" v="13" actId="6549"/>
        <pc:sldMkLst>
          <pc:docMk/>
          <pc:sldMk cId="1762860626" sldId="214747912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/>
              <a:t>Metal</a:t>
            </a:r>
            <a:r>
              <a:rPr lang="en-US" sz="2800" b="1" baseline="0"/>
              <a:t> Level</a:t>
            </a:r>
            <a:endParaRPr lang="en-US" sz="2800" b="1"/>
          </a:p>
        </c:rich>
      </c:tx>
      <c:layout>
        <c:manualLayout>
          <c:xMode val="edge"/>
          <c:yMode val="edge"/>
          <c:x val="1.2828230713389521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88D-43D8-BBFD-CCA79D0568E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88D-43D8-BBFD-CCA79D0568E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88D-43D8-BBFD-CCA79D0568E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88D-43D8-BBFD-CCA79D0568E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88D-43D8-BBFD-CCA79D0568E4}"/>
              </c:ext>
            </c:extLst>
          </c:dPt>
          <c:dLbls>
            <c:dLbl>
              <c:idx val="0"/>
              <c:layout>
                <c:manualLayout>
                  <c:x val="0.18975308296298798"/>
                  <c:y val="2.109293206751269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1.2%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88D-43D8-BBFD-CCA79D0568E4}"/>
                </c:ext>
              </c:extLst>
            </c:dLbl>
            <c:dLbl>
              <c:idx val="1"/>
              <c:layout>
                <c:manualLayout>
                  <c:x val="9.3519849842528785E-2"/>
                  <c:y val="-4.483745058158674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51.1%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88D-43D8-BBFD-CCA79D0568E4}"/>
                </c:ext>
              </c:extLst>
            </c:dLbl>
            <c:dLbl>
              <c:idx val="2"/>
              <c:layout>
                <c:manualLayout>
                  <c:x val="-0.12690169171120932"/>
                  <c:y val="-3.503590281442538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30.2%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88D-43D8-BBFD-CCA79D0568E4}"/>
                </c:ext>
              </c:extLst>
            </c:dLbl>
            <c:dLbl>
              <c:idx val="3"/>
              <c:layout>
                <c:manualLayout>
                  <c:x val="-0.13170206755796676"/>
                  <c:y val="4.828659266902812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11.1%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88D-43D8-BBFD-CCA79D0568E4}"/>
                </c:ext>
              </c:extLst>
            </c:dLbl>
            <c:dLbl>
              <c:idx val="4"/>
              <c:layout>
                <c:manualLayout>
                  <c:x val="-6.9349424707103632E-2"/>
                  <c:y val="2.282659504218079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6.5%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E88D-43D8-BBFD-CCA79D0568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Sheet1!$A$1:$A$5</c:f>
              <c:strCache>
                <c:ptCount val="5"/>
                <c:pt idx="0">
                  <c:v>Catastrophic</c:v>
                </c:pt>
                <c:pt idx="1">
                  <c:v>Bronze</c:v>
                </c:pt>
                <c:pt idx="2">
                  <c:v>Silver</c:v>
                </c:pt>
                <c:pt idx="3">
                  <c:v>Gold</c:v>
                </c:pt>
                <c:pt idx="4">
                  <c:v>Platinum</c:v>
                </c:pt>
              </c:strCache>
            </c:strRef>
          </c:cat>
          <c:val>
            <c:numRef>
              <c:f>Sheet1!$B$1:$B$5</c:f>
              <c:numCache>
                <c:formatCode>0%</c:formatCode>
                <c:ptCount val="5"/>
                <c:pt idx="0">
                  <c:v>0.01</c:v>
                </c:pt>
                <c:pt idx="1">
                  <c:v>0.5</c:v>
                </c:pt>
                <c:pt idx="2">
                  <c:v>0.34</c:v>
                </c:pt>
                <c:pt idx="3">
                  <c:v>0.09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88D-43D8-BBFD-CCA79D0568E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info.nystateofhealth.ny.gov/IPANavigatorSiteLocations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://info.nystateofhealth.ny.gov/IPANavigatorSiteLocation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B097A3-2AF7-4ED5-80B9-6825C9C69D1F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49EE82-E173-4A7E-BDDD-4D463ACD6D4D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n-US" sz="2400" b="1">
              <a:solidFill>
                <a:schemeClr val="bg1"/>
              </a:solidFill>
            </a:rPr>
            <a:t>Enrollment Assistors</a:t>
          </a:r>
          <a:endParaRPr lang="en-US" sz="2400" b="1">
            <a:solidFill>
              <a:schemeClr val="bg1"/>
            </a:solidFill>
            <a:latin typeface="PMingLiU" panose="02020300000000000000" pitchFamily="18" charset="-120"/>
            <a:ea typeface="PMingLiU" panose="02020300000000000000" pitchFamily="18" charset="-120"/>
          </a:endParaRPr>
        </a:p>
      </dgm:t>
    </dgm:pt>
    <dgm:pt modelId="{80C9A352-EF24-4143-BE47-236ED7B51223}" type="parTrans" cxnId="{FBA91523-CA55-4693-B543-3CA8F2B3278A}">
      <dgm:prSet/>
      <dgm:spPr/>
      <dgm:t>
        <a:bodyPr/>
        <a:lstStyle/>
        <a:p>
          <a:endParaRPr lang="en-US"/>
        </a:p>
      </dgm:t>
    </dgm:pt>
    <dgm:pt modelId="{541BB3AE-FF76-4A19-B85D-2301A59E0B10}" type="sibTrans" cxnId="{FBA91523-CA55-4693-B543-3CA8F2B3278A}">
      <dgm:prSet/>
      <dgm:spPr/>
      <dgm:t>
        <a:bodyPr/>
        <a:lstStyle/>
        <a:p>
          <a:endParaRPr lang="en-US"/>
        </a:p>
      </dgm:t>
    </dgm:pt>
    <dgm:pt modelId="{DFA6A66C-4DA8-45F3-BC1C-700C9EE969FF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en-US" sz="1600">
              <a:solidFill>
                <a:schemeClr val="tx1"/>
              </a:solidFill>
            </a:rPr>
            <a:t>Located in every county </a:t>
          </a:r>
        </a:p>
      </dgm:t>
    </dgm:pt>
    <dgm:pt modelId="{59597F14-1C21-4E75-974F-FAC4E180E20B}" type="parTrans" cxnId="{B09E3D51-F9D7-4D1D-95C9-3CECD2924FC6}">
      <dgm:prSet/>
      <dgm:spPr/>
      <dgm:t>
        <a:bodyPr/>
        <a:lstStyle/>
        <a:p>
          <a:endParaRPr lang="en-US"/>
        </a:p>
      </dgm:t>
    </dgm:pt>
    <dgm:pt modelId="{C4D687C6-4FEA-4ED1-AAD5-C7B021DD45E4}" type="sibTrans" cxnId="{B09E3D51-F9D7-4D1D-95C9-3CECD2924FC6}">
      <dgm:prSet/>
      <dgm:spPr/>
      <dgm:t>
        <a:bodyPr/>
        <a:lstStyle/>
        <a:p>
          <a:endParaRPr lang="en-US"/>
        </a:p>
      </dgm:t>
    </dgm:pt>
    <dgm:pt modelId="{E8D8CEEB-2C1D-4707-BB41-A72321E9E9EA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en-US" sz="2400" b="1">
              <a:ln>
                <a:noFill/>
              </a:ln>
              <a:solidFill>
                <a:schemeClr val="bg1"/>
              </a:solidFill>
            </a:rPr>
            <a:t>Customer Service Center </a:t>
          </a:r>
          <a:endParaRPr lang="en-US" sz="2000" b="1">
            <a:ln>
              <a:noFill/>
            </a:ln>
            <a:solidFill>
              <a:schemeClr val="bg1"/>
            </a:solidFill>
          </a:endParaRPr>
        </a:p>
        <a:p>
          <a:pPr rtl="0"/>
          <a:r>
            <a:rPr lang="en-US" sz="2400" b="1">
              <a:ln>
                <a:noFill/>
              </a:ln>
              <a:solidFill>
                <a:schemeClr val="bg1"/>
              </a:solidFill>
            </a:rPr>
            <a:t>1-855-355-5777</a:t>
          </a:r>
        </a:p>
      </dgm:t>
    </dgm:pt>
    <dgm:pt modelId="{4A7BF333-3C86-40CC-99FB-BFA6B62E049F}" type="parTrans" cxnId="{C13BE7D2-1BB2-499C-ACEB-73F13A3BF4FD}">
      <dgm:prSet/>
      <dgm:spPr/>
      <dgm:t>
        <a:bodyPr/>
        <a:lstStyle/>
        <a:p>
          <a:endParaRPr lang="en-US"/>
        </a:p>
      </dgm:t>
    </dgm:pt>
    <dgm:pt modelId="{B4920789-A215-4049-A928-343B4A64C610}" type="sibTrans" cxnId="{C13BE7D2-1BB2-499C-ACEB-73F13A3BF4FD}">
      <dgm:prSet/>
      <dgm:spPr/>
      <dgm:t>
        <a:bodyPr/>
        <a:lstStyle/>
        <a:p>
          <a:endParaRPr lang="en-US"/>
        </a:p>
      </dgm:t>
    </dgm:pt>
    <dgm:pt modelId="{428118B5-5BE5-4B77-B6E0-6F3F24DC7D21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sz="1600">
              <a:solidFill>
                <a:schemeClr val="tx1"/>
              </a:solidFill>
            </a:rPr>
            <a:t>Get answers to your questions </a:t>
          </a:r>
        </a:p>
      </dgm:t>
    </dgm:pt>
    <dgm:pt modelId="{39D96F94-C542-4C54-B6BF-F42F035A7132}" type="parTrans" cxnId="{0937B011-9E90-444E-894A-854AD819A459}">
      <dgm:prSet/>
      <dgm:spPr/>
      <dgm:t>
        <a:bodyPr/>
        <a:lstStyle/>
        <a:p>
          <a:endParaRPr lang="en-US"/>
        </a:p>
      </dgm:t>
    </dgm:pt>
    <dgm:pt modelId="{407F9BA2-FD79-4573-8455-BD803EBE2120}" type="sibTrans" cxnId="{0937B011-9E90-444E-894A-854AD819A459}">
      <dgm:prSet/>
      <dgm:spPr/>
      <dgm:t>
        <a:bodyPr/>
        <a:lstStyle/>
        <a:p>
          <a:endParaRPr lang="en-US"/>
        </a:p>
      </dgm:t>
    </dgm:pt>
    <dgm:pt modelId="{8558F286-DBC1-4F04-ADAE-82AF73971F27}">
      <dgm:prSet custT="1"/>
      <dgm:spPr>
        <a:solidFill>
          <a:srgbClr val="DDB427"/>
        </a:solidFill>
      </dgm:spPr>
      <dgm:t>
        <a:bodyPr/>
        <a:lstStyle/>
        <a:p>
          <a:pPr rtl="0"/>
          <a:r>
            <a:rPr lang="en-US" sz="2400" b="1" baseline="0">
              <a:ln>
                <a:noFill/>
              </a:ln>
              <a:solidFill>
                <a:schemeClr val="bg1"/>
              </a:solidFill>
            </a:rPr>
            <a:t>Website </a:t>
          </a:r>
        </a:p>
        <a:p>
          <a:pPr rtl="0"/>
          <a:r>
            <a:rPr lang="en-US" sz="2400" b="1" baseline="0">
              <a:ln>
                <a:noFill/>
              </a:ln>
              <a:solidFill>
                <a:schemeClr val="bg1"/>
              </a:solidFill>
            </a:rPr>
            <a:t>nystateofhealth.ny.gov</a:t>
          </a:r>
        </a:p>
      </dgm:t>
    </dgm:pt>
    <dgm:pt modelId="{1A3A80AA-E95D-4DE5-A141-5F323E201D42}" type="parTrans" cxnId="{A0744EC6-2133-4D48-9A92-98A23C613EEA}">
      <dgm:prSet/>
      <dgm:spPr/>
      <dgm:t>
        <a:bodyPr/>
        <a:lstStyle/>
        <a:p>
          <a:endParaRPr lang="en-US"/>
        </a:p>
      </dgm:t>
    </dgm:pt>
    <dgm:pt modelId="{D43702D5-04C8-4066-975E-85F6A6949C8A}" type="sibTrans" cxnId="{A0744EC6-2133-4D48-9A92-98A23C613EEA}">
      <dgm:prSet/>
      <dgm:spPr/>
      <dgm:t>
        <a:bodyPr/>
        <a:lstStyle/>
        <a:p>
          <a:endParaRPr lang="en-US"/>
        </a:p>
      </dgm:t>
    </dgm:pt>
    <dgm:pt modelId="{E8CC31FF-A1FF-43F7-87B0-E74E2C8DA09B}">
      <dgm:prSet custT="1"/>
      <dgm:spPr>
        <a:solidFill>
          <a:srgbClr val="DDB427"/>
        </a:solidFill>
      </dgm:spPr>
      <dgm:t>
        <a:bodyPr/>
        <a:lstStyle/>
        <a:p>
          <a:pPr rtl="0"/>
          <a:r>
            <a:rPr lang="en-US" sz="1600">
              <a:solidFill>
                <a:schemeClr val="tx1"/>
              </a:solidFill>
            </a:rPr>
            <a:t>Complete application online</a:t>
          </a:r>
          <a:endParaRPr lang="en-US" sz="1600">
            <a:solidFill>
              <a:schemeClr val="tx1"/>
            </a:solidFill>
            <a:latin typeface="PMingLiU" panose="02020500000000000000" pitchFamily="18" charset="-120"/>
            <a:ea typeface="PMingLiU" panose="02020500000000000000" pitchFamily="18" charset="-120"/>
          </a:endParaRPr>
        </a:p>
      </dgm:t>
    </dgm:pt>
    <dgm:pt modelId="{EB6A791E-548E-4F19-BABA-A19F87160D36}" type="parTrans" cxnId="{9B05CEDA-57FF-4C50-98B0-0B1B5B69A7DE}">
      <dgm:prSet/>
      <dgm:spPr/>
      <dgm:t>
        <a:bodyPr/>
        <a:lstStyle/>
        <a:p>
          <a:endParaRPr lang="en-US"/>
        </a:p>
      </dgm:t>
    </dgm:pt>
    <dgm:pt modelId="{BC17B141-E936-47E4-B373-BB1CF7EE829A}" type="sibTrans" cxnId="{9B05CEDA-57FF-4C50-98B0-0B1B5B69A7DE}">
      <dgm:prSet/>
      <dgm:spPr/>
      <dgm:t>
        <a:bodyPr/>
        <a:lstStyle/>
        <a:p>
          <a:endParaRPr lang="en-US"/>
        </a:p>
      </dgm:t>
    </dgm:pt>
    <dgm:pt modelId="{842EF80A-F230-4746-A408-5D2F2075C5FF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en-US" sz="1600">
              <a:solidFill>
                <a:schemeClr val="tx1"/>
              </a:solidFill>
            </a:rPr>
            <a:t>Make appointment for free one-on-one application assistance </a:t>
          </a:r>
        </a:p>
      </dgm:t>
    </dgm:pt>
    <dgm:pt modelId="{0940E3ED-E7C9-4E38-9CDE-D5C12D6728BC}" type="parTrans" cxnId="{B11BA2F9-960D-40B1-85C2-2FF0EC9E4429}">
      <dgm:prSet/>
      <dgm:spPr/>
      <dgm:t>
        <a:bodyPr/>
        <a:lstStyle/>
        <a:p>
          <a:endParaRPr lang="en-US"/>
        </a:p>
      </dgm:t>
    </dgm:pt>
    <dgm:pt modelId="{1EB67432-73BD-4E42-BD26-D033FC4E2ED8}" type="sibTrans" cxnId="{B11BA2F9-960D-40B1-85C2-2FF0EC9E4429}">
      <dgm:prSet/>
      <dgm:spPr/>
      <dgm:t>
        <a:bodyPr/>
        <a:lstStyle/>
        <a:p>
          <a:endParaRPr lang="en-US"/>
        </a:p>
      </dgm:t>
    </dgm:pt>
    <dgm:pt modelId="{94D2B29A-0B5A-4515-85EF-1C7681B5B702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en-US" sz="1600">
              <a:solidFill>
                <a:schemeClr val="tx1"/>
              </a:solidFill>
            </a:rPr>
            <a:t>Assistance in 39 languages</a:t>
          </a:r>
        </a:p>
      </dgm:t>
    </dgm:pt>
    <dgm:pt modelId="{09E80728-622D-4C8D-937E-356971828F1E}" type="parTrans" cxnId="{C88B9185-943E-4AC3-9E1B-7726A0901910}">
      <dgm:prSet/>
      <dgm:spPr/>
      <dgm:t>
        <a:bodyPr/>
        <a:lstStyle/>
        <a:p>
          <a:endParaRPr lang="en-US"/>
        </a:p>
      </dgm:t>
    </dgm:pt>
    <dgm:pt modelId="{943EBC92-BE54-465C-8BBB-F84FAFC82CC9}" type="sibTrans" cxnId="{C88B9185-943E-4AC3-9E1B-7726A0901910}">
      <dgm:prSet/>
      <dgm:spPr/>
      <dgm:t>
        <a:bodyPr/>
        <a:lstStyle/>
        <a:p>
          <a:endParaRPr lang="en-US"/>
        </a:p>
      </dgm:t>
    </dgm:pt>
    <dgm:pt modelId="{5C9372B3-75F8-481F-B21A-1D5860227D61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sz="1600">
              <a:solidFill>
                <a:schemeClr val="tx1"/>
              </a:solidFill>
            </a:rPr>
            <a:t>Complete application over the phone</a:t>
          </a:r>
        </a:p>
      </dgm:t>
    </dgm:pt>
    <dgm:pt modelId="{0C0CB438-9B79-496E-BF24-DADD2BACF8FC}" type="parTrans" cxnId="{EA8A7874-87FE-4E3E-BF46-884A0439C4D4}">
      <dgm:prSet/>
      <dgm:spPr/>
      <dgm:t>
        <a:bodyPr/>
        <a:lstStyle/>
        <a:p>
          <a:endParaRPr lang="en-US"/>
        </a:p>
      </dgm:t>
    </dgm:pt>
    <dgm:pt modelId="{4FE70BAC-4294-4F8B-A12E-17C80FE3C5AF}" type="sibTrans" cxnId="{EA8A7874-87FE-4E3E-BF46-884A0439C4D4}">
      <dgm:prSet/>
      <dgm:spPr/>
      <dgm:t>
        <a:bodyPr/>
        <a:lstStyle/>
        <a:p>
          <a:endParaRPr lang="en-US"/>
        </a:p>
      </dgm:t>
    </dgm:pt>
    <dgm:pt modelId="{A8F63262-BDAB-47F5-ACB7-09AA6B9B8A62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sz="1600">
              <a:solidFill>
                <a:schemeClr val="tx1"/>
              </a:solidFill>
            </a:rPr>
            <a:t>Open Mon-Fri 8am to 8pm &amp; Sat 9am to 1pm </a:t>
          </a:r>
        </a:p>
      </dgm:t>
    </dgm:pt>
    <dgm:pt modelId="{4B22CCCE-4E16-440B-939D-E96268EEAF2F}" type="parTrans" cxnId="{2175ABC5-FF36-4645-A95A-8CB5A0E06AC9}">
      <dgm:prSet/>
      <dgm:spPr/>
      <dgm:t>
        <a:bodyPr/>
        <a:lstStyle/>
        <a:p>
          <a:endParaRPr lang="en-US"/>
        </a:p>
      </dgm:t>
    </dgm:pt>
    <dgm:pt modelId="{CEE251A8-C4D8-48C6-AE38-3DE62A10C5F8}" type="sibTrans" cxnId="{2175ABC5-FF36-4645-A95A-8CB5A0E06AC9}">
      <dgm:prSet/>
      <dgm:spPr/>
      <dgm:t>
        <a:bodyPr/>
        <a:lstStyle/>
        <a:p>
          <a:endParaRPr lang="en-US"/>
        </a:p>
      </dgm:t>
    </dgm:pt>
    <dgm:pt modelId="{4A4C78C0-6B28-420F-A104-A09CD83300F2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sz="1600">
              <a:solidFill>
                <a:schemeClr val="tx1"/>
              </a:solidFill>
            </a:rPr>
            <a:t>Assistance in all languages </a:t>
          </a:r>
        </a:p>
      </dgm:t>
    </dgm:pt>
    <dgm:pt modelId="{C66240B1-86CC-4CB9-B17E-1289AE354B52}" type="parTrans" cxnId="{53F2AAB2-0B82-4AF3-94AA-B1712A7906AD}">
      <dgm:prSet/>
      <dgm:spPr/>
      <dgm:t>
        <a:bodyPr/>
        <a:lstStyle/>
        <a:p>
          <a:endParaRPr lang="en-US"/>
        </a:p>
      </dgm:t>
    </dgm:pt>
    <dgm:pt modelId="{D8748EEB-61D7-41AF-BD0E-C38E3144CE19}" type="sibTrans" cxnId="{53F2AAB2-0B82-4AF3-94AA-B1712A7906AD}">
      <dgm:prSet/>
      <dgm:spPr/>
      <dgm:t>
        <a:bodyPr/>
        <a:lstStyle/>
        <a:p>
          <a:endParaRPr lang="en-US"/>
        </a:p>
      </dgm:t>
    </dgm:pt>
    <dgm:pt modelId="{E2B4A61B-7107-48EE-BE28-7FF63B15BEB9}">
      <dgm:prSet custT="1"/>
      <dgm:spPr>
        <a:solidFill>
          <a:srgbClr val="DDB427"/>
        </a:solidFill>
      </dgm:spPr>
      <dgm:t>
        <a:bodyPr/>
        <a:lstStyle/>
        <a:p>
          <a:pPr rtl="0"/>
          <a:r>
            <a:rPr lang="en-US" sz="1600">
              <a:solidFill>
                <a:schemeClr val="tx1"/>
              </a:solidFill>
            </a:rPr>
            <a:t>Request assistance from Customer Service Center or in-person assistor if needed </a:t>
          </a:r>
        </a:p>
      </dgm:t>
    </dgm:pt>
    <dgm:pt modelId="{C8BBD67A-4938-4BBF-BB1C-4253F0E866EC}" type="parTrans" cxnId="{5CF5E8BB-8F6A-4DBF-8C04-D1B489DDB944}">
      <dgm:prSet/>
      <dgm:spPr/>
      <dgm:t>
        <a:bodyPr/>
        <a:lstStyle/>
        <a:p>
          <a:endParaRPr lang="en-US"/>
        </a:p>
      </dgm:t>
    </dgm:pt>
    <dgm:pt modelId="{0464B9B0-51CC-41A9-AF51-C8F8EAB1CFE6}" type="sibTrans" cxnId="{5CF5E8BB-8F6A-4DBF-8C04-D1B489DDB944}">
      <dgm:prSet/>
      <dgm:spPr/>
      <dgm:t>
        <a:bodyPr/>
        <a:lstStyle/>
        <a:p>
          <a:endParaRPr lang="en-US"/>
        </a:p>
      </dgm:t>
    </dgm:pt>
    <dgm:pt modelId="{32651DDD-6E2B-4751-9669-F8B383E5C303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en-US" sz="160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http://info.nystateofhealth.ny.gov/IPANavigatorSiteLocations</a:t>
          </a:r>
          <a:endParaRPr lang="en-US" sz="1600">
            <a:solidFill>
              <a:schemeClr val="tx1"/>
            </a:solidFill>
          </a:endParaRPr>
        </a:p>
      </dgm:t>
    </dgm:pt>
    <dgm:pt modelId="{4C5483CE-9094-4B8B-AEF0-A8CA26C0A086}" type="parTrans" cxnId="{2EC6839E-534F-4879-A1D8-C29366944BD3}">
      <dgm:prSet/>
      <dgm:spPr/>
      <dgm:t>
        <a:bodyPr/>
        <a:lstStyle/>
        <a:p>
          <a:endParaRPr lang="en-US"/>
        </a:p>
      </dgm:t>
    </dgm:pt>
    <dgm:pt modelId="{8B4F9A39-16B9-43F9-A41E-C4A9FBC2341C}" type="sibTrans" cxnId="{2EC6839E-534F-4879-A1D8-C29366944BD3}">
      <dgm:prSet/>
      <dgm:spPr/>
      <dgm:t>
        <a:bodyPr/>
        <a:lstStyle/>
        <a:p>
          <a:endParaRPr lang="en-US"/>
        </a:p>
      </dgm:t>
    </dgm:pt>
    <dgm:pt modelId="{588F6419-7022-4BE8-A5D9-EB51CF2B59F5}" type="pres">
      <dgm:prSet presAssocID="{C0B097A3-2AF7-4ED5-80B9-6825C9C69D1F}" presName="Name0" presStyleCnt="0">
        <dgm:presLayoutVars>
          <dgm:dir/>
          <dgm:animLvl val="lvl"/>
          <dgm:resizeHandles val="exact"/>
        </dgm:presLayoutVars>
      </dgm:prSet>
      <dgm:spPr/>
    </dgm:pt>
    <dgm:pt modelId="{AE97CFE1-B340-44E8-900D-EC4D88F0F9BF}" type="pres">
      <dgm:prSet presAssocID="{E049EE82-E173-4A7E-BDDD-4D463ACD6D4D}" presName="linNode" presStyleCnt="0"/>
      <dgm:spPr/>
    </dgm:pt>
    <dgm:pt modelId="{35442EFF-40E4-49A1-9EC3-5EB203AA4908}" type="pres">
      <dgm:prSet presAssocID="{E049EE82-E173-4A7E-BDDD-4D463ACD6D4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7F832B3-5710-4CA8-A799-4EB01CB8D708}" type="pres">
      <dgm:prSet presAssocID="{E049EE82-E173-4A7E-BDDD-4D463ACD6D4D}" presName="descendantText" presStyleLbl="alignAccFollowNode1" presStyleIdx="0" presStyleCnt="3">
        <dgm:presLayoutVars>
          <dgm:bulletEnabled val="1"/>
        </dgm:presLayoutVars>
      </dgm:prSet>
      <dgm:spPr/>
    </dgm:pt>
    <dgm:pt modelId="{FC297FED-91C9-42B7-AF55-FD1086DE45F8}" type="pres">
      <dgm:prSet presAssocID="{541BB3AE-FF76-4A19-B85D-2301A59E0B10}" presName="sp" presStyleCnt="0"/>
      <dgm:spPr/>
    </dgm:pt>
    <dgm:pt modelId="{EE608E5C-2D38-4EC9-9BC6-E87EC9CC4785}" type="pres">
      <dgm:prSet presAssocID="{E8D8CEEB-2C1D-4707-BB41-A72321E9E9EA}" presName="linNode" presStyleCnt="0"/>
      <dgm:spPr/>
    </dgm:pt>
    <dgm:pt modelId="{2A7DE172-40D7-4CCB-B24D-E679E4C0F9BE}" type="pres">
      <dgm:prSet presAssocID="{E8D8CEEB-2C1D-4707-BB41-A72321E9E9EA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FEEC5D4-6FC9-4573-8A63-76406F413449}" type="pres">
      <dgm:prSet presAssocID="{E8D8CEEB-2C1D-4707-BB41-A72321E9E9EA}" presName="descendantText" presStyleLbl="alignAccFollowNode1" presStyleIdx="1" presStyleCnt="3">
        <dgm:presLayoutVars>
          <dgm:bulletEnabled val="1"/>
        </dgm:presLayoutVars>
      </dgm:prSet>
      <dgm:spPr/>
    </dgm:pt>
    <dgm:pt modelId="{65792836-C437-4644-9085-EE1BBA7DFBD6}" type="pres">
      <dgm:prSet presAssocID="{B4920789-A215-4049-A928-343B4A64C610}" presName="sp" presStyleCnt="0"/>
      <dgm:spPr/>
    </dgm:pt>
    <dgm:pt modelId="{EB7D50ED-AFB3-432D-A52B-E8F6C5706CFA}" type="pres">
      <dgm:prSet presAssocID="{8558F286-DBC1-4F04-ADAE-82AF73971F27}" presName="linNode" presStyleCnt="0"/>
      <dgm:spPr/>
    </dgm:pt>
    <dgm:pt modelId="{7D84F477-5508-49B8-92DA-3BB6195EED98}" type="pres">
      <dgm:prSet presAssocID="{8558F286-DBC1-4F04-ADAE-82AF73971F2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A16D886C-024D-4BBC-A201-FCE64394C8AB}" type="pres">
      <dgm:prSet presAssocID="{8558F286-DBC1-4F04-ADAE-82AF73971F27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EAD61705-83E7-4ED6-82F3-5C2801F9E041}" type="presOf" srcId="{DFA6A66C-4DA8-45F3-BC1C-700C9EE969FF}" destId="{67F832B3-5710-4CA8-A799-4EB01CB8D708}" srcOrd="0" destOrd="0" presId="urn:microsoft.com/office/officeart/2005/8/layout/vList5"/>
    <dgm:cxn modelId="{0937B011-9E90-444E-894A-854AD819A459}" srcId="{E8D8CEEB-2C1D-4707-BB41-A72321E9E9EA}" destId="{428118B5-5BE5-4B77-B6E0-6F3F24DC7D21}" srcOrd="0" destOrd="0" parTransId="{39D96F94-C542-4C54-B6BF-F42F035A7132}" sibTransId="{407F9BA2-FD79-4573-8455-BD803EBE2120}"/>
    <dgm:cxn modelId="{CD5A631D-10C1-4102-AF54-C45E8BF5CF97}" type="presOf" srcId="{8558F286-DBC1-4F04-ADAE-82AF73971F27}" destId="{7D84F477-5508-49B8-92DA-3BB6195EED98}" srcOrd="0" destOrd="0" presId="urn:microsoft.com/office/officeart/2005/8/layout/vList5"/>
    <dgm:cxn modelId="{FBA91523-CA55-4693-B543-3CA8F2B3278A}" srcId="{C0B097A3-2AF7-4ED5-80B9-6825C9C69D1F}" destId="{E049EE82-E173-4A7E-BDDD-4D463ACD6D4D}" srcOrd="0" destOrd="0" parTransId="{80C9A352-EF24-4143-BE47-236ED7B51223}" sibTransId="{541BB3AE-FF76-4A19-B85D-2301A59E0B10}"/>
    <dgm:cxn modelId="{5A140B40-9422-450F-8733-ADD719288C7B}" type="presOf" srcId="{E8CC31FF-A1FF-43F7-87B0-E74E2C8DA09B}" destId="{A16D886C-024D-4BBC-A201-FCE64394C8AB}" srcOrd="0" destOrd="0" presId="urn:microsoft.com/office/officeart/2005/8/layout/vList5"/>
    <dgm:cxn modelId="{8D302763-296E-4E1C-8502-632693959E5A}" type="presOf" srcId="{E2B4A61B-7107-48EE-BE28-7FF63B15BEB9}" destId="{A16D886C-024D-4BBC-A201-FCE64394C8AB}" srcOrd="0" destOrd="1" presId="urn:microsoft.com/office/officeart/2005/8/layout/vList5"/>
    <dgm:cxn modelId="{B09E3D51-F9D7-4D1D-95C9-3CECD2924FC6}" srcId="{E049EE82-E173-4A7E-BDDD-4D463ACD6D4D}" destId="{DFA6A66C-4DA8-45F3-BC1C-700C9EE969FF}" srcOrd="0" destOrd="0" parTransId="{59597F14-1C21-4E75-974F-FAC4E180E20B}" sibTransId="{C4D687C6-4FEA-4ED1-AAD5-C7B021DD45E4}"/>
    <dgm:cxn modelId="{896CBD73-9C61-4936-BE61-C42DE813BDFE}" type="presOf" srcId="{94D2B29A-0B5A-4515-85EF-1C7681B5B702}" destId="{67F832B3-5710-4CA8-A799-4EB01CB8D708}" srcOrd="0" destOrd="2" presId="urn:microsoft.com/office/officeart/2005/8/layout/vList5"/>
    <dgm:cxn modelId="{EA8A7874-87FE-4E3E-BF46-884A0439C4D4}" srcId="{E8D8CEEB-2C1D-4707-BB41-A72321E9E9EA}" destId="{5C9372B3-75F8-481F-B21A-1D5860227D61}" srcOrd="1" destOrd="0" parTransId="{0C0CB438-9B79-496E-BF24-DADD2BACF8FC}" sibTransId="{4FE70BAC-4294-4F8B-A12E-17C80FE3C5AF}"/>
    <dgm:cxn modelId="{DB232657-E19C-4D28-A31E-81ED15D6CEE8}" type="presOf" srcId="{428118B5-5BE5-4B77-B6E0-6F3F24DC7D21}" destId="{AFEEC5D4-6FC9-4573-8A63-76406F413449}" srcOrd="0" destOrd="0" presId="urn:microsoft.com/office/officeart/2005/8/layout/vList5"/>
    <dgm:cxn modelId="{76B90558-4C5C-4477-BEB5-940BC3EC8EBF}" type="presOf" srcId="{842EF80A-F230-4746-A408-5D2F2075C5FF}" destId="{67F832B3-5710-4CA8-A799-4EB01CB8D708}" srcOrd="0" destOrd="1" presId="urn:microsoft.com/office/officeart/2005/8/layout/vList5"/>
    <dgm:cxn modelId="{6522EE78-1363-4F81-B6C1-50AF050F3C38}" type="presOf" srcId="{E8D8CEEB-2C1D-4707-BB41-A72321E9E9EA}" destId="{2A7DE172-40D7-4CCB-B24D-E679E4C0F9BE}" srcOrd="0" destOrd="0" presId="urn:microsoft.com/office/officeart/2005/8/layout/vList5"/>
    <dgm:cxn modelId="{C88B9185-943E-4AC3-9E1B-7726A0901910}" srcId="{E049EE82-E173-4A7E-BDDD-4D463ACD6D4D}" destId="{94D2B29A-0B5A-4515-85EF-1C7681B5B702}" srcOrd="2" destOrd="0" parTransId="{09E80728-622D-4C8D-937E-356971828F1E}" sibTransId="{943EBC92-BE54-465C-8BBB-F84FAFC82CC9}"/>
    <dgm:cxn modelId="{2EC6839E-534F-4879-A1D8-C29366944BD3}" srcId="{E049EE82-E173-4A7E-BDDD-4D463ACD6D4D}" destId="{32651DDD-6E2B-4751-9669-F8B383E5C303}" srcOrd="3" destOrd="0" parTransId="{4C5483CE-9094-4B8B-AEF0-A8CA26C0A086}" sibTransId="{8B4F9A39-16B9-43F9-A41E-C4A9FBC2341C}"/>
    <dgm:cxn modelId="{53F2AAB2-0B82-4AF3-94AA-B1712A7906AD}" srcId="{E8D8CEEB-2C1D-4707-BB41-A72321E9E9EA}" destId="{4A4C78C0-6B28-420F-A104-A09CD83300F2}" srcOrd="3" destOrd="0" parTransId="{C66240B1-86CC-4CB9-B17E-1289AE354B52}" sibTransId="{D8748EEB-61D7-41AF-BD0E-C38E3144CE19}"/>
    <dgm:cxn modelId="{5CF5E8BB-8F6A-4DBF-8C04-D1B489DDB944}" srcId="{8558F286-DBC1-4F04-ADAE-82AF73971F27}" destId="{E2B4A61B-7107-48EE-BE28-7FF63B15BEB9}" srcOrd="1" destOrd="0" parTransId="{C8BBD67A-4938-4BBF-BB1C-4253F0E866EC}" sibTransId="{0464B9B0-51CC-41A9-AF51-C8F8EAB1CFE6}"/>
    <dgm:cxn modelId="{AC2C9BC0-FF97-469A-B72F-E730F7541BEA}" type="presOf" srcId="{5C9372B3-75F8-481F-B21A-1D5860227D61}" destId="{AFEEC5D4-6FC9-4573-8A63-76406F413449}" srcOrd="0" destOrd="1" presId="urn:microsoft.com/office/officeart/2005/8/layout/vList5"/>
    <dgm:cxn modelId="{FAE3C2C0-A9B3-4E5E-8F9E-7EC46AC02307}" type="presOf" srcId="{32651DDD-6E2B-4751-9669-F8B383E5C303}" destId="{67F832B3-5710-4CA8-A799-4EB01CB8D708}" srcOrd="0" destOrd="3" presId="urn:microsoft.com/office/officeart/2005/8/layout/vList5"/>
    <dgm:cxn modelId="{2175ABC5-FF36-4645-A95A-8CB5A0E06AC9}" srcId="{E8D8CEEB-2C1D-4707-BB41-A72321E9E9EA}" destId="{A8F63262-BDAB-47F5-ACB7-09AA6B9B8A62}" srcOrd="2" destOrd="0" parTransId="{4B22CCCE-4E16-440B-939D-E96268EEAF2F}" sibTransId="{CEE251A8-C4D8-48C6-AE38-3DE62A10C5F8}"/>
    <dgm:cxn modelId="{A0744EC6-2133-4D48-9A92-98A23C613EEA}" srcId="{C0B097A3-2AF7-4ED5-80B9-6825C9C69D1F}" destId="{8558F286-DBC1-4F04-ADAE-82AF73971F27}" srcOrd="2" destOrd="0" parTransId="{1A3A80AA-E95D-4DE5-A141-5F323E201D42}" sibTransId="{D43702D5-04C8-4066-975E-85F6A6949C8A}"/>
    <dgm:cxn modelId="{A34DA5C7-5AD1-42CE-A2A3-711EAD7F0F59}" type="presOf" srcId="{E049EE82-E173-4A7E-BDDD-4D463ACD6D4D}" destId="{35442EFF-40E4-49A1-9EC3-5EB203AA4908}" srcOrd="0" destOrd="0" presId="urn:microsoft.com/office/officeart/2005/8/layout/vList5"/>
    <dgm:cxn modelId="{C13BE7D2-1BB2-499C-ACEB-73F13A3BF4FD}" srcId="{C0B097A3-2AF7-4ED5-80B9-6825C9C69D1F}" destId="{E8D8CEEB-2C1D-4707-BB41-A72321E9E9EA}" srcOrd="1" destOrd="0" parTransId="{4A7BF333-3C86-40CC-99FB-BFA6B62E049F}" sibTransId="{B4920789-A215-4049-A928-343B4A64C610}"/>
    <dgm:cxn modelId="{9B05CEDA-57FF-4C50-98B0-0B1B5B69A7DE}" srcId="{8558F286-DBC1-4F04-ADAE-82AF73971F27}" destId="{E8CC31FF-A1FF-43F7-87B0-E74E2C8DA09B}" srcOrd="0" destOrd="0" parTransId="{EB6A791E-548E-4F19-BABA-A19F87160D36}" sibTransId="{BC17B141-E936-47E4-B373-BB1CF7EE829A}"/>
    <dgm:cxn modelId="{2FA7FCDF-BF05-4BC2-AFD7-F7DF5BD53596}" type="presOf" srcId="{C0B097A3-2AF7-4ED5-80B9-6825C9C69D1F}" destId="{588F6419-7022-4BE8-A5D9-EB51CF2B59F5}" srcOrd="0" destOrd="0" presId="urn:microsoft.com/office/officeart/2005/8/layout/vList5"/>
    <dgm:cxn modelId="{A5CC26E4-D4DB-42FB-92ED-2ABEBB6C77B0}" type="presOf" srcId="{A8F63262-BDAB-47F5-ACB7-09AA6B9B8A62}" destId="{AFEEC5D4-6FC9-4573-8A63-76406F413449}" srcOrd="0" destOrd="2" presId="urn:microsoft.com/office/officeart/2005/8/layout/vList5"/>
    <dgm:cxn modelId="{55ABC5EE-50AE-4874-9F10-5247FB088B48}" type="presOf" srcId="{4A4C78C0-6B28-420F-A104-A09CD83300F2}" destId="{AFEEC5D4-6FC9-4573-8A63-76406F413449}" srcOrd="0" destOrd="3" presId="urn:microsoft.com/office/officeart/2005/8/layout/vList5"/>
    <dgm:cxn modelId="{B11BA2F9-960D-40B1-85C2-2FF0EC9E4429}" srcId="{E049EE82-E173-4A7E-BDDD-4D463ACD6D4D}" destId="{842EF80A-F230-4746-A408-5D2F2075C5FF}" srcOrd="1" destOrd="0" parTransId="{0940E3ED-E7C9-4E38-9CDE-D5C12D6728BC}" sibTransId="{1EB67432-73BD-4E42-BD26-D033FC4E2ED8}"/>
    <dgm:cxn modelId="{B720128E-6AD2-4214-8E96-87726E7494F7}" type="presParOf" srcId="{588F6419-7022-4BE8-A5D9-EB51CF2B59F5}" destId="{AE97CFE1-B340-44E8-900D-EC4D88F0F9BF}" srcOrd="0" destOrd="0" presId="urn:microsoft.com/office/officeart/2005/8/layout/vList5"/>
    <dgm:cxn modelId="{3BDBE689-1745-4672-BE12-DFEB8CC3CC47}" type="presParOf" srcId="{AE97CFE1-B340-44E8-900D-EC4D88F0F9BF}" destId="{35442EFF-40E4-49A1-9EC3-5EB203AA4908}" srcOrd="0" destOrd="0" presId="urn:microsoft.com/office/officeart/2005/8/layout/vList5"/>
    <dgm:cxn modelId="{2065317F-9F0D-48DD-8A53-8B7DA1E2970F}" type="presParOf" srcId="{AE97CFE1-B340-44E8-900D-EC4D88F0F9BF}" destId="{67F832B3-5710-4CA8-A799-4EB01CB8D708}" srcOrd="1" destOrd="0" presId="urn:microsoft.com/office/officeart/2005/8/layout/vList5"/>
    <dgm:cxn modelId="{74F4999F-25F6-48EC-A218-ECCDE5C320C9}" type="presParOf" srcId="{588F6419-7022-4BE8-A5D9-EB51CF2B59F5}" destId="{FC297FED-91C9-42B7-AF55-FD1086DE45F8}" srcOrd="1" destOrd="0" presId="urn:microsoft.com/office/officeart/2005/8/layout/vList5"/>
    <dgm:cxn modelId="{F5F38DC8-3B13-4B04-B0C7-2DBDDADD8431}" type="presParOf" srcId="{588F6419-7022-4BE8-A5D9-EB51CF2B59F5}" destId="{EE608E5C-2D38-4EC9-9BC6-E87EC9CC4785}" srcOrd="2" destOrd="0" presId="urn:microsoft.com/office/officeart/2005/8/layout/vList5"/>
    <dgm:cxn modelId="{581C31AC-FF51-4CEF-8F9A-AB3296B65E9E}" type="presParOf" srcId="{EE608E5C-2D38-4EC9-9BC6-E87EC9CC4785}" destId="{2A7DE172-40D7-4CCB-B24D-E679E4C0F9BE}" srcOrd="0" destOrd="0" presId="urn:microsoft.com/office/officeart/2005/8/layout/vList5"/>
    <dgm:cxn modelId="{FD26024C-D2E2-4D8E-A2F6-1DCF670629B2}" type="presParOf" srcId="{EE608E5C-2D38-4EC9-9BC6-E87EC9CC4785}" destId="{AFEEC5D4-6FC9-4573-8A63-76406F413449}" srcOrd="1" destOrd="0" presId="urn:microsoft.com/office/officeart/2005/8/layout/vList5"/>
    <dgm:cxn modelId="{0204F093-F24D-47EB-AA58-629D55250557}" type="presParOf" srcId="{588F6419-7022-4BE8-A5D9-EB51CF2B59F5}" destId="{65792836-C437-4644-9085-EE1BBA7DFBD6}" srcOrd="3" destOrd="0" presId="urn:microsoft.com/office/officeart/2005/8/layout/vList5"/>
    <dgm:cxn modelId="{3EB42652-3640-4C84-9780-94F10B21CD0E}" type="presParOf" srcId="{588F6419-7022-4BE8-A5D9-EB51CF2B59F5}" destId="{EB7D50ED-AFB3-432D-A52B-E8F6C5706CFA}" srcOrd="4" destOrd="0" presId="urn:microsoft.com/office/officeart/2005/8/layout/vList5"/>
    <dgm:cxn modelId="{4BD5580D-233E-4B17-8DB3-B0E3ACA25E13}" type="presParOf" srcId="{EB7D50ED-AFB3-432D-A52B-E8F6C5706CFA}" destId="{7D84F477-5508-49B8-92DA-3BB6195EED98}" srcOrd="0" destOrd="0" presId="urn:microsoft.com/office/officeart/2005/8/layout/vList5"/>
    <dgm:cxn modelId="{2468BF56-5E3C-4ADD-9BD8-6CD0332E5335}" type="presParOf" srcId="{EB7D50ED-AFB3-432D-A52B-E8F6C5706CFA}" destId="{A16D886C-024D-4BBC-A201-FCE64394C8A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832B3-5710-4CA8-A799-4EB01CB8D708}">
      <dsp:nvSpPr>
        <dsp:cNvPr id="0" name=""/>
        <dsp:cNvSpPr/>
      </dsp:nvSpPr>
      <dsp:spPr>
        <a:xfrm rot="5400000">
          <a:off x="6984943" y="-2814217"/>
          <a:ext cx="1207391" cy="7142248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</a:rPr>
            <a:t>Located in every county 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</a:rPr>
            <a:t>Make appointment for free one-on-one application assistance 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</a:rPr>
            <a:t>Assistance in 39 languages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http://info.nystateofhealth.ny.gov/IPANavigatorSiteLocations</a:t>
          </a:r>
          <a:endParaRPr lang="en-US" sz="1600" kern="1200">
            <a:solidFill>
              <a:schemeClr val="tx1"/>
            </a:solidFill>
          </a:endParaRPr>
        </a:p>
      </dsp:txBody>
      <dsp:txXfrm rot="-5400000">
        <a:off x="4017515" y="212151"/>
        <a:ext cx="7083308" cy="1089511"/>
      </dsp:txXfrm>
    </dsp:sp>
    <dsp:sp modelId="{35442EFF-40E4-49A1-9EC3-5EB203AA4908}">
      <dsp:nvSpPr>
        <dsp:cNvPr id="0" name=""/>
        <dsp:cNvSpPr/>
      </dsp:nvSpPr>
      <dsp:spPr>
        <a:xfrm>
          <a:off x="0" y="2286"/>
          <a:ext cx="4017515" cy="1509239"/>
        </a:xfrm>
        <a:prstGeom prst="roundRect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bg1"/>
              </a:solidFill>
            </a:rPr>
            <a:t>Enrollment Assistors</a:t>
          </a:r>
          <a:endParaRPr lang="en-US" sz="2400" b="1" kern="1200">
            <a:solidFill>
              <a:schemeClr val="bg1"/>
            </a:solidFill>
            <a:latin typeface="PMingLiU" panose="02020300000000000000" pitchFamily="18" charset="-120"/>
            <a:ea typeface="PMingLiU" panose="02020300000000000000" pitchFamily="18" charset="-120"/>
          </a:endParaRPr>
        </a:p>
      </dsp:txBody>
      <dsp:txXfrm>
        <a:off x="73675" y="75961"/>
        <a:ext cx="3870165" cy="1361889"/>
      </dsp:txXfrm>
    </dsp:sp>
    <dsp:sp modelId="{AFEEC5D4-6FC9-4573-8A63-76406F413449}">
      <dsp:nvSpPr>
        <dsp:cNvPr id="0" name=""/>
        <dsp:cNvSpPr/>
      </dsp:nvSpPr>
      <dsp:spPr>
        <a:xfrm rot="5400000">
          <a:off x="6984943" y="-1229516"/>
          <a:ext cx="1207391" cy="7142248"/>
        </a:xfrm>
        <a:prstGeom prst="round2Same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</a:rPr>
            <a:t>Get answers to your questions 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</a:rPr>
            <a:t>Complete application over the phone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</a:rPr>
            <a:t>Open Mon-Fri 8am to 8pm &amp; Sat 9am to 1pm 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</a:rPr>
            <a:t>Assistance in all languages </a:t>
          </a:r>
        </a:p>
      </dsp:txBody>
      <dsp:txXfrm rot="-5400000">
        <a:off x="4017515" y="1796852"/>
        <a:ext cx="7083308" cy="1089511"/>
      </dsp:txXfrm>
    </dsp:sp>
    <dsp:sp modelId="{2A7DE172-40D7-4CCB-B24D-E679E4C0F9BE}">
      <dsp:nvSpPr>
        <dsp:cNvPr id="0" name=""/>
        <dsp:cNvSpPr/>
      </dsp:nvSpPr>
      <dsp:spPr>
        <a:xfrm>
          <a:off x="0" y="1586988"/>
          <a:ext cx="4017515" cy="1509239"/>
        </a:xfrm>
        <a:prstGeom prst="round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n>
                <a:noFill/>
              </a:ln>
              <a:solidFill>
                <a:schemeClr val="bg1"/>
              </a:solidFill>
            </a:rPr>
            <a:t>Customer Service Center </a:t>
          </a:r>
          <a:endParaRPr lang="en-US" sz="2000" b="1" kern="1200">
            <a:ln>
              <a:noFill/>
            </a:ln>
            <a:solidFill>
              <a:schemeClr val="bg1"/>
            </a:solidFill>
          </a:endParaRP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n>
                <a:noFill/>
              </a:ln>
              <a:solidFill>
                <a:schemeClr val="bg1"/>
              </a:solidFill>
            </a:rPr>
            <a:t>1-855-355-5777</a:t>
          </a:r>
        </a:p>
      </dsp:txBody>
      <dsp:txXfrm>
        <a:off x="73675" y="1660663"/>
        <a:ext cx="3870165" cy="1361889"/>
      </dsp:txXfrm>
    </dsp:sp>
    <dsp:sp modelId="{A16D886C-024D-4BBC-A201-FCE64394C8AB}">
      <dsp:nvSpPr>
        <dsp:cNvPr id="0" name=""/>
        <dsp:cNvSpPr/>
      </dsp:nvSpPr>
      <dsp:spPr>
        <a:xfrm rot="5400000">
          <a:off x="6984943" y="355185"/>
          <a:ext cx="1207391" cy="7142248"/>
        </a:xfrm>
        <a:prstGeom prst="round2SameRect">
          <a:avLst/>
        </a:prstGeom>
        <a:solidFill>
          <a:srgbClr val="DDB427"/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</a:rPr>
            <a:t>Complete application online</a:t>
          </a:r>
          <a:endParaRPr lang="en-US" sz="1600" kern="1200">
            <a:solidFill>
              <a:schemeClr val="tx1"/>
            </a:solidFill>
            <a:latin typeface="PMingLiU" panose="02020500000000000000" pitchFamily="18" charset="-120"/>
            <a:ea typeface="PMingLiU" panose="02020500000000000000" pitchFamily="18" charset="-12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</a:rPr>
            <a:t>Request assistance from Customer Service Center or in-person assistor if needed </a:t>
          </a:r>
        </a:p>
      </dsp:txBody>
      <dsp:txXfrm rot="-5400000">
        <a:off x="4017515" y="3381553"/>
        <a:ext cx="7083308" cy="1089511"/>
      </dsp:txXfrm>
    </dsp:sp>
    <dsp:sp modelId="{7D84F477-5508-49B8-92DA-3BB6195EED98}">
      <dsp:nvSpPr>
        <dsp:cNvPr id="0" name=""/>
        <dsp:cNvSpPr/>
      </dsp:nvSpPr>
      <dsp:spPr>
        <a:xfrm>
          <a:off x="0" y="3171689"/>
          <a:ext cx="4017515" cy="1509239"/>
        </a:xfrm>
        <a:prstGeom prst="roundRect">
          <a:avLst/>
        </a:prstGeom>
        <a:solidFill>
          <a:srgbClr val="DDB42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baseline="0">
              <a:ln>
                <a:noFill/>
              </a:ln>
              <a:solidFill>
                <a:schemeClr val="bg1"/>
              </a:solidFill>
            </a:rPr>
            <a:t>Website 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baseline="0">
              <a:ln>
                <a:noFill/>
              </a:ln>
              <a:solidFill>
                <a:schemeClr val="bg1"/>
              </a:solidFill>
            </a:rPr>
            <a:t>nystateofhealth.ny.gov</a:t>
          </a:r>
        </a:p>
      </dsp:txBody>
      <dsp:txXfrm>
        <a:off x="73675" y="3245364"/>
        <a:ext cx="3870165" cy="1361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28F70F7-7D66-477A-A031-602A88E77852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1D0295-3814-44C5-98CE-EA8696981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55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1150-4348-4FEE-BB57-E0C01F9525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58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>
              <a:latin typeface="Arial"/>
              <a:cs typeface="Arial"/>
            </a:endParaRPr>
          </a:p>
          <a:p>
            <a:endParaRPr lang="en-US"/>
          </a:p>
          <a:p>
            <a:r>
              <a:rPr lang="en-US"/>
              <a:t>Empire BC/BCBS is changing their name to Anthem BC BCBS for 2025.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CEA1D5D-06EF-1D47-A652-C94039816BE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E50DA95D-C368-4974-BEAE-39FC65E318B1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2018 QHP insurers</a:t>
            </a:r>
          </a:p>
        </p:txBody>
      </p:sp>
    </p:spTree>
    <p:extLst>
      <p:ext uri="{BB962C8B-B14F-4D97-AF65-F5344CB8AC3E}">
        <p14:creationId xmlns:p14="http://schemas.microsoft.com/office/powerpoint/2010/main" val="1511340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83008-7ED3-E2B9-9811-E75E24180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124ED8-0EB5-41AB-44B7-9A10FF18D7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906FA3-0B2A-CD41-18ED-89BD0C15A5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3C1D7-493E-394A-4EED-2CAF3FB340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CEA1D5D-06EF-1D47-A652-C94039816BE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62D35768-5FE3-52C1-7E6F-56996B9B1DDD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2018 QHP insurers</a:t>
            </a:r>
          </a:p>
        </p:txBody>
      </p:sp>
    </p:spTree>
    <p:extLst>
      <p:ext uri="{BB962C8B-B14F-4D97-AF65-F5344CB8AC3E}">
        <p14:creationId xmlns:p14="http://schemas.microsoft.com/office/powerpoint/2010/main" val="1675689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E39D5-2971-C2D4-15CA-11D48E74C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C42CCC-A006-B7B9-89CD-317DED609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9A0E53-1500-3A7A-8217-2D12A7328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•In March of 2024, NY State of Health  applied for an amendment of the 1332 Innovation Waiver that would further improve access to healthcare for New Yorkers.</a:t>
            </a:r>
          </a:p>
          <a:p>
            <a:endParaRPr lang="en-US"/>
          </a:p>
          <a:p>
            <a:r>
              <a:rPr lang="en-US"/>
              <a:t>•The goal of the waiver amendment is to improve overall healthcare for New Yorkers by extending </a:t>
            </a:r>
            <a:r>
              <a:rPr lang="en-US" b="1"/>
              <a:t>cost sharing subsidies </a:t>
            </a:r>
            <a:r>
              <a:rPr lang="en-US"/>
              <a:t>and reducing deductibles, copayments, and other cost-sharing for low- and moderate-income New Yorkers, individuals with Diabetes, and those who are pregnant or postpartum.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1FFD3-ADFD-1D9A-1612-3B634EF578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1150-4348-4FEE-BB57-E0C01F9525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52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DA5E4-81B6-18B7-73F7-1D673FA41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2EF53-D255-E546-AEB0-E3DEB5C2C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B8EC7-FEDC-00FA-AD16-8675B8B00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64219-7C15-9537-7B42-82871F6919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60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7657E-3024-E2F7-9BCF-9C13626FD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0402A2-FA9F-BD4E-794D-93BCBE3AA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5EC569-9A54-0342-2860-90AF19605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859C4-F888-23E6-33E8-725751C37F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29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F2968-CD3E-0D1C-3576-4BB39862B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0CA50D-4069-D248-D979-5DC7D08AE9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937D25-0058-93F5-ED65-37FCD7294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1E2A7-ED19-49F1-4E90-C5C8E02876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52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53C3B-289E-DDB8-D5DC-74E301CAF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CA6B1C-BAD5-9065-7B76-C90E0E05A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BF4817-492B-DEFD-F4F6-A2D40ED17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A2579-2EE9-A4EA-05F5-16048908A0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40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53C3B-289E-DDB8-D5DC-74E301CAF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CA6B1C-BAD5-9065-7B76-C90E0E05A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BF4817-492B-DEFD-F4F6-A2D40ED17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A2579-2EE9-A4EA-05F5-16048908A0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99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53C3B-289E-DDB8-D5DC-74E301CAF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CA6B1C-BAD5-9065-7B76-C90E0E05A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BF4817-492B-DEFD-F4F6-A2D40ED17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A2579-2EE9-A4EA-05F5-16048908A0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55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53C3B-289E-DDB8-D5DC-74E301CAF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CA6B1C-BAD5-9065-7B76-C90E0E05A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BF4817-492B-DEFD-F4F6-A2D40ED17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A2579-2EE9-A4EA-05F5-16048908A0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6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1150-4348-4FEE-BB57-E0C01F9525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3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07481-DD95-9C78-BAA7-B1DE74EC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3B9440-1242-C00A-EB13-D9D52F600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266CCF-77FA-CEE2-FF45-D8A95E36F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FA3BD-DB8A-678E-5559-B603258DF4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55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1150-4348-4FEE-BB57-E0C01F9525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468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56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00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0295-3814-44C5-98CE-EA86969817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646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878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0295-3814-44C5-98CE-EA86969817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150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0295-3814-44C5-98CE-EA86969817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837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30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80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1150-4348-4FEE-BB57-E0C01F9525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8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1150-4348-4FEE-BB57-E0C01F9525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841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40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530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565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312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573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1150-4348-4FEE-BB57-E0C01F9525E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62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315" y="4473892"/>
            <a:ext cx="5608320" cy="366045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Through our partnerships, we….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044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learn more about the NY State of Health – visit our website at: NYStateohealth.ny.gov  or call: 1.855.355.5777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127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0295-3814-44C5-98CE-EA86969817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955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44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87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9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CD6D-42A3-4856-8657-32CA34E872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83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D0295-3814-44C5-98CE-EA86969817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50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EDBD1E-2B70-52B9-6AC2-E76F61299E3A}"/>
              </a:ext>
            </a:extLst>
          </p:cNvPr>
          <p:cNvSpPr/>
          <p:nvPr/>
        </p:nvSpPr>
        <p:spPr>
          <a:xfrm>
            <a:off x="0" y="4063037"/>
            <a:ext cx="12192000" cy="1642111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C69F04-460C-21D2-C313-D4B48C02C40A}"/>
              </a:ext>
            </a:extLst>
          </p:cNvPr>
          <p:cNvSpPr/>
          <p:nvPr/>
        </p:nvSpPr>
        <p:spPr>
          <a:xfrm flipH="1">
            <a:off x="0" y="5703306"/>
            <a:ext cx="12192000" cy="468893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B5D1C0-4118-86E2-D8A2-7FF635DBE501}"/>
              </a:ext>
            </a:extLst>
          </p:cNvPr>
          <p:cNvCxnSpPr>
            <a:cxnSpLocks/>
          </p:cNvCxnSpPr>
          <p:nvPr/>
        </p:nvCxnSpPr>
        <p:spPr>
          <a:xfrm>
            <a:off x="595882" y="5051589"/>
            <a:ext cx="5896044" cy="0"/>
          </a:xfrm>
          <a:prstGeom prst="line">
            <a:avLst/>
          </a:prstGeom>
          <a:ln w="25400">
            <a:solidFill>
              <a:srgbClr val="DDB42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00B92A4-F11D-B8B7-E57E-3F6C5B4AA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607" y="1372147"/>
            <a:ext cx="6992786" cy="138614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499A92-C01D-4A24-59EA-27EEB59AE6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281" y="4532727"/>
            <a:ext cx="5500687" cy="500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EAEE2D-7860-7068-AD26-6DF3B69C44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882" y="5105017"/>
            <a:ext cx="2754312" cy="36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DB427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Date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242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A54D0-90C2-3118-D962-F46686D93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B0D49-82CB-D492-E13B-2F2E26B52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58094-11A3-EED0-50BC-BD9EE2480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B7700-DEB8-56DC-241C-1A4547CAF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6125-050F-419B-A82C-56FE40880AC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1FA06-06B5-351E-E717-45C1D9072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C58D2-7280-D9D4-DC07-639CE99A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550F-69BC-427D-B8B2-7FEF304E3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23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4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90748AB-D748-1EDF-8C8F-8D46436FBB81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EAA1E5-275E-1633-74F3-3448BDEC8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D7C336A-BB1F-88B9-48FB-5257A5AC97B4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3EDF7A-85AB-7351-0480-1654E9AF65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560" y="2519526"/>
            <a:ext cx="3023733" cy="5595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>
                <a:solidFill>
                  <a:schemeClr val="bg1"/>
                </a:solidFill>
                <a:latin typeface="Aptos"/>
              </a:rPr>
              <a:t>Today’s Agenda</a:t>
            </a:r>
            <a:endParaRPr lang="en-US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E45E03-BC11-F7EB-DE7A-29FB09A948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998538"/>
            <a:ext cx="5599113" cy="43291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9489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A81EA94-7913-4A63-4ACB-E9E1B1260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548171"/>
              </p:ext>
            </p:extLst>
          </p:nvPr>
        </p:nvGraphicFramePr>
        <p:xfrm>
          <a:off x="201907" y="3345024"/>
          <a:ext cx="3505352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7072">
                  <a:extLst>
                    <a:ext uri="{9D8B030D-6E8A-4147-A177-3AD203B41FA5}">
                      <a16:colId xmlns:a16="http://schemas.microsoft.com/office/drawing/2014/main" val="39710845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723053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Thank You</a:t>
                      </a:r>
                      <a:endParaRPr lang="en-US" sz="32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869179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67C411-C310-3DE3-6C0D-A20B67F461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1907" y="4012163"/>
            <a:ext cx="3927734" cy="1390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/>
            </a:lvl1pPr>
          </a:lstStyle>
          <a:p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Name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0">
                <a:solidFill>
                  <a:schemeClr val="bg1"/>
                </a:solidFill>
                <a:latin typeface="Aptos" panose="020B0004020202020204" pitchFamily="34" charset="0"/>
              </a:rPr>
              <a:t>Title</a:t>
            </a:r>
            <a:endParaRPr lang="en-US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2000" b="0">
                <a:solidFill>
                  <a:schemeClr val="bg1"/>
                </a:solidFill>
                <a:latin typeface="Aptos" panose="020B0004020202020204" pitchFamily="34" charset="0"/>
              </a:rPr>
              <a:t>NY State of Health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Email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47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833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EDBD1E-2B70-52B9-6AC2-E76F61299E3A}"/>
              </a:ext>
            </a:extLst>
          </p:cNvPr>
          <p:cNvSpPr/>
          <p:nvPr/>
        </p:nvSpPr>
        <p:spPr>
          <a:xfrm>
            <a:off x="0" y="4063037"/>
            <a:ext cx="12192000" cy="1642111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C69F04-460C-21D2-C313-D4B48C02C40A}"/>
              </a:ext>
            </a:extLst>
          </p:cNvPr>
          <p:cNvSpPr/>
          <p:nvPr/>
        </p:nvSpPr>
        <p:spPr>
          <a:xfrm flipH="1">
            <a:off x="0" y="5703306"/>
            <a:ext cx="12192000" cy="468893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B5D1C0-4118-86E2-D8A2-7FF635DBE501}"/>
              </a:ext>
            </a:extLst>
          </p:cNvPr>
          <p:cNvCxnSpPr>
            <a:cxnSpLocks/>
          </p:cNvCxnSpPr>
          <p:nvPr/>
        </p:nvCxnSpPr>
        <p:spPr>
          <a:xfrm>
            <a:off x="595882" y="5051589"/>
            <a:ext cx="5896044" cy="0"/>
          </a:xfrm>
          <a:prstGeom prst="line">
            <a:avLst/>
          </a:prstGeom>
          <a:ln w="25400">
            <a:solidFill>
              <a:srgbClr val="DDB42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00B92A4-F11D-B8B7-E57E-3F6C5B4AA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607" y="1372147"/>
            <a:ext cx="6992786" cy="138614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499A92-C01D-4A24-59EA-27EEB59AE6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281" y="4532727"/>
            <a:ext cx="5500687" cy="500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EAEE2D-7860-7068-AD26-6DF3B69C44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882" y="5105017"/>
            <a:ext cx="2754312" cy="36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DDB427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DB427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Date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706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CA8867-A23D-F235-6C98-E6D279084798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8436E2-19C3-948F-8A44-F0453A1CB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30C34C2-7D68-BA23-7EB1-11831A64E6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2A0230-7ADC-D3FC-1E76-358C43CAF5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4516504"/>
            <a:ext cx="5500687" cy="500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0639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20533-4FCE-C0D4-0A0F-382FAC4AC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9E6D-5A03-4323-ACE4-A6491A5EBD44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3BCB6-9D02-E94C-6057-EA44EB529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DF35A-4EAA-8440-7E40-A5A40C89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FC69-403A-42CA-88FC-61EE05B5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0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376AAE5-42EB-1424-D2B1-336930BFDC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284402"/>
            <a:ext cx="5689844" cy="48735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DD9F6-E689-F4AC-16A5-3A82C61DB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7025" y="1284288"/>
            <a:ext cx="5401971" cy="4873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8570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C9B8B-4BC2-9B5A-D669-BABACB87A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32" y="1253331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3313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CA8867-A23D-F235-6C98-E6D279084798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8436E2-19C3-948F-8A44-F0453A1CB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30C34C2-7D68-BA23-7EB1-11831A64E6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2A0230-7ADC-D3FC-1E76-358C43CAF5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4516504"/>
            <a:ext cx="5500687" cy="500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5947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C9B8B-4BC2-9B5A-D669-BABACB87A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32" y="1253331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A1ADA-180A-91CC-378E-0D5AC9ECF9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087" y="291426"/>
            <a:ext cx="4200525" cy="46143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DDB427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Header: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DB427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Header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DB427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159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376AAE5-42EB-1424-D2B1-336930BFDC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284402"/>
            <a:ext cx="5689844" cy="48735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DD9F6-E689-F4AC-16A5-3A82C61DB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7025" y="1284288"/>
            <a:ext cx="5401971" cy="4873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1175575-72C6-8DDB-DF17-2FA0385126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524" y="313294"/>
            <a:ext cx="4200525" cy="4614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DB427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Header: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DB427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Header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DB427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268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AF6EBC1-3409-A9FE-315B-B8AB86EE5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535" y="297181"/>
            <a:ext cx="4200525" cy="4614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DB427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Header: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DB427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Header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DB427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37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B6B9-E990-EEF3-3CA6-944F100DE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D5B976-3C17-780B-C740-9780E51AC5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E0D1-1728-8D2A-BBCF-DFDE1A75D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D6B3D7-A556-C26A-9BE5-2B3138933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6125-050F-419B-A82C-56FE40880AC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09905-55D6-24FC-3A25-C1000C4D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DCD4C-1ABF-A905-9282-CE81DD6E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550F-69BC-427D-B8B2-7FEF304E3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7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10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90748AB-D748-1EDF-8C8F-8D46436FBB81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EAA1E5-275E-1633-74F3-3448BDEC8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D7C336A-BB1F-88B9-48FB-5257A5AC97B4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3EDF7A-85AB-7351-0480-1654E9AF65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560" y="2519526"/>
            <a:ext cx="3023733" cy="5595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>
                <a:solidFill>
                  <a:schemeClr val="bg1"/>
                </a:solidFill>
                <a:latin typeface="Aptos"/>
              </a:rPr>
              <a:t>Today’s Agenda</a:t>
            </a:r>
            <a:endParaRPr lang="en-US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E45E03-BC11-F7EB-DE7A-29FB09A948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998538"/>
            <a:ext cx="5599113" cy="43291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9296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A81EA94-7913-4A63-4ACB-E9E1B1260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548171"/>
              </p:ext>
            </p:extLst>
          </p:nvPr>
        </p:nvGraphicFramePr>
        <p:xfrm>
          <a:off x="201907" y="3345024"/>
          <a:ext cx="3505352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7072">
                  <a:extLst>
                    <a:ext uri="{9D8B030D-6E8A-4147-A177-3AD203B41FA5}">
                      <a16:colId xmlns:a16="http://schemas.microsoft.com/office/drawing/2014/main" val="39710845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723053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Thank You</a:t>
                      </a:r>
                      <a:endParaRPr lang="en-US" sz="32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869179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67C411-C310-3DE3-6C0D-A20B67F461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1907" y="4012163"/>
            <a:ext cx="3927734" cy="1390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Name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0">
                <a:solidFill>
                  <a:schemeClr val="bg1"/>
                </a:solidFill>
                <a:latin typeface="Aptos" panose="020B0004020202020204" pitchFamily="34" charset="0"/>
              </a:rPr>
              <a:t>Title</a:t>
            </a:r>
            <a:endParaRPr lang="en-US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2000" b="0">
                <a:solidFill>
                  <a:schemeClr val="bg1"/>
                </a:solidFill>
                <a:latin typeface="Aptos" panose="020B0004020202020204" pitchFamily="34" charset="0"/>
              </a:rPr>
              <a:t>NY State of Health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Email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92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118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57FA4-D011-FCAB-74C2-0BF5439EF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2FE287-9ADF-E593-3051-03C353683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68A85-D8C4-8A23-553C-0FF64BEE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6125-050F-419B-A82C-56FE40880AC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D87CB-0C1C-247B-DD98-13284EE65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DB42A-AF0B-C7DD-499B-A8E7A78B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550F-69BC-427D-B8B2-7FEF304E3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12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FE939-F826-2C55-3C39-A7586A35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D66F3-B228-1BC8-A24C-9ACC4DE2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93577-2F50-D3BF-F1C1-9D7187315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6125-050F-419B-A82C-56FE40880AC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C374A-936E-8BB5-0E4D-9AEAF3384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BD888-E69A-1AA7-C6A2-AD15EF63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550F-69BC-427D-B8B2-7FEF304E3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14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6F04-BE9F-E987-F9EF-CBB9AB33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6D8FD-D570-3508-5E18-11D8A7F97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910FB-0EB9-9DBE-B76B-9C131B49A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6125-050F-419B-A82C-56FE40880AC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0B25B-FCA9-829E-94DA-1BD3758D9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ECB78-2E79-F4D5-A819-D7643F21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550F-69BC-427D-B8B2-7FEF304E3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64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A54D0-90C2-3118-D962-F46686D93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B0D49-82CB-D492-E13B-2F2E26B52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58094-11A3-EED0-50BC-BD9EE2480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B7700-DEB8-56DC-241C-1A4547CAF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6125-050F-419B-A82C-56FE40880AC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1FA06-06B5-351E-E717-45C1D9072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C58D2-7280-D9D4-DC07-639CE99A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550F-69BC-427D-B8B2-7FEF304E3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87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23E7A-BCC7-00EF-EF45-B03CCB820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CCE4D-B0ED-1D44-B33C-9C6CA3CDC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31F828-900D-2172-7B21-59C696F9F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9F4283-D0B9-4C3E-3D1A-E4B4413AB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30B60A-B4B4-44E0-15C9-30158C7498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740479-2A42-6474-D03B-0E27BFC6B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6125-050F-419B-A82C-56FE40880AC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B3A650-4FF9-D390-8692-E5CCA6BCA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69CE97-B332-D2A4-43A9-7E8681FBA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550F-69BC-427D-B8B2-7FEF304E3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42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F2ABF-3576-96BE-44BF-A8B46F6F4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19F96-C879-DCAE-B347-C2A20FF91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6125-050F-419B-A82C-56FE40880AC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03748-707B-E4FA-91F5-0F8E8F9D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0E4D8-267D-96F7-562D-74E618B19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550F-69BC-427D-B8B2-7FEF304E3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7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439675-47C4-FE34-8E99-060FA2A7E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6125-050F-419B-A82C-56FE40880AC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650A19-EFE7-2962-8390-B67559D0E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9AF8E-143F-FBCF-C454-CF8293519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550F-69BC-427D-B8B2-7FEF304E3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88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071AC-5D89-5B0F-6E83-7FB140C91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700E-5FFC-7B7B-7A21-78F9A11AF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21D99-D5BF-31B6-35AE-AB2E0F1DC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B5FDE-90FD-2200-1CBB-C765DE2C5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6125-050F-419B-A82C-56FE40880AC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19242F-E026-C3FE-AB57-B83872377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DF34B-970F-3E2C-461D-F7C521D5D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550F-69BC-427D-B8B2-7FEF304E3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965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B6B9-E990-EEF3-3CA6-944F100DE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D5B976-3C17-780B-C740-9780E51AC5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E0D1-1728-8D2A-BBCF-DFDE1A75D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D6B3D7-A556-C26A-9BE5-2B3138933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6125-050F-419B-A82C-56FE40880AC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09905-55D6-24FC-3A25-C1000C4D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DCD4C-1ABF-A905-9282-CE81DD6E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550F-69BC-427D-B8B2-7FEF304E3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81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8A494-35D8-B947-62D8-640A6565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C5784-8C5D-70F6-1554-493E81448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82116-E9EF-C8C9-66C7-EB4D42746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6125-050F-419B-A82C-56FE40880AC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A6CEC-054A-2499-F0F4-0CAA68361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B896F-3297-4629-5A0C-29FD1BA1B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550F-69BC-427D-B8B2-7FEF304E3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85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3463A1-D1AA-7949-B83A-441D7C35CE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328A40-7C40-3CCB-4A74-201EEDBAC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54974-194D-319E-3C0C-EB513247E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6125-050F-419B-A82C-56FE40880AC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BC49E-7636-FDBE-A1EA-B7EEDD78E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367D3-C635-BC28-2371-BDE005036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550F-69BC-427D-B8B2-7FEF304E3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735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11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B6B9-E990-EEF3-3CA6-944F100DE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D5B976-3C17-780B-C740-9780E51AC5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E0D1-1728-8D2A-BBCF-DFDE1A75D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D6B3D7-A556-C26A-9BE5-2B3138933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6125-050F-419B-A82C-56FE40880AC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09905-55D6-24FC-3A25-C1000C4D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DCD4C-1ABF-A905-9282-CE81DD6E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550F-69BC-427D-B8B2-7FEF304E3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0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C9B8B-4BC2-9B5A-D669-BABACB87A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32" y="1253331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A9B7D5-F16A-DF19-A4B8-DC6B4EDFA905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Header: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DB427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Header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DB427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946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B9633A-E12D-A8BE-E026-364235697C30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Header: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DB427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Header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DB427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376AAE5-42EB-1424-D2B1-336930BFDC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284402"/>
            <a:ext cx="5689844" cy="48735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DD9F6-E689-F4AC-16A5-3A82C61DB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7025" y="1284288"/>
            <a:ext cx="5401971" cy="4873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1243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DEE191-3CD2-4FDD-7548-748AC1F4DF9D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Header: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DB427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Header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DB427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227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B6B9-E990-EEF3-3CA6-944F100DE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D5B976-3C17-780B-C740-9780E51AC5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E0D1-1728-8D2A-BBCF-DFDE1A75D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D6B3D7-A556-C26A-9BE5-2B3138933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6125-050F-419B-A82C-56FE40880AC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09905-55D6-24FC-3A25-C1000C4D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DCD4C-1ABF-A905-9282-CE81DD6E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550F-69BC-427D-B8B2-7FEF304E3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16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FE939-F826-2C55-3C39-A7586A35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D66F3-B228-1BC8-A24C-9ACC4DE2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93577-2F50-D3BF-F1C1-9D7187315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6125-050F-419B-A82C-56FE40880AC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C374A-936E-8BB5-0E4D-9AEAF3384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BD888-E69A-1AA7-C6A2-AD15EF63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550F-69BC-427D-B8B2-7FEF304E3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72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002086-1C6A-CF7B-F3FE-AE2E76DFFA9E}"/>
              </a:ext>
            </a:extLst>
          </p:cNvPr>
          <p:cNvSpPr/>
          <p:nvPr/>
        </p:nvSpPr>
        <p:spPr>
          <a:xfrm>
            <a:off x="0" y="4063037"/>
            <a:ext cx="12192000" cy="1642111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300C56-E9BE-5020-C756-E8F3CF8119A0}"/>
              </a:ext>
            </a:extLst>
          </p:cNvPr>
          <p:cNvSpPr/>
          <p:nvPr/>
        </p:nvSpPr>
        <p:spPr>
          <a:xfrm flipH="1">
            <a:off x="0" y="5703306"/>
            <a:ext cx="12192000" cy="468893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334882-A097-FCF5-EBD4-CE2D643F78A0}"/>
              </a:ext>
            </a:extLst>
          </p:cNvPr>
          <p:cNvCxnSpPr>
            <a:cxnSpLocks/>
          </p:cNvCxnSpPr>
          <p:nvPr/>
        </p:nvCxnSpPr>
        <p:spPr>
          <a:xfrm>
            <a:off x="595882" y="5051589"/>
            <a:ext cx="5896044" cy="0"/>
          </a:xfrm>
          <a:prstGeom prst="line">
            <a:avLst/>
          </a:prstGeom>
          <a:ln w="25400">
            <a:solidFill>
              <a:srgbClr val="DDB42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97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9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104CB0-32F1-4A5D-A167-31E6FA4BACF5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58EA8-4AAF-F07F-19AA-811352A40C58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9343B57-41B6-2BB8-B9F1-E482A9C59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25A6D0E-F121-7D30-A1BB-A9131B3AE118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9AA52-F13B-E92D-FD1F-8424242B5CD4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73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98" r:id="rId4"/>
    <p:sldLayoutId id="2147483699" r:id="rId5"/>
    <p:sldLayoutId id="2147483700" r:id="rId6"/>
    <p:sldLayoutId id="214748370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705E72-3A1F-D115-C8B5-BB729995A3E9}"/>
              </a:ext>
            </a:extLst>
          </p:cNvPr>
          <p:cNvSpPr/>
          <p:nvPr/>
        </p:nvSpPr>
        <p:spPr>
          <a:xfrm>
            <a:off x="-2" y="0"/>
            <a:ext cx="12192000" cy="6172195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9215ED-B769-98F8-7F03-B790B16EA98F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6FE67B-1FF7-B670-B002-B62648EE559E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847F99-F06B-9DE3-7529-14A53DA0E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544483-FA6D-D34A-970A-51F9377D8557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307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2E0C6C-B1F2-6FFD-A549-8D80D528AE97}"/>
              </a:ext>
            </a:extLst>
          </p:cNvPr>
          <p:cNvSpPr/>
          <p:nvPr/>
        </p:nvSpPr>
        <p:spPr>
          <a:xfrm>
            <a:off x="0" y="1"/>
            <a:ext cx="12192000" cy="613021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24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24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24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24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24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24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24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2400" b="1">
                <a:solidFill>
                  <a:schemeClr val="bg1"/>
                </a:solidFill>
                <a:latin typeface="Aptos" panose="020B0004020202020204" pitchFamily="34" charset="0"/>
              </a:rPr>
              <a:t>	</a:t>
            </a:r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3200" b="1">
                <a:solidFill>
                  <a:schemeClr val="bg1"/>
                </a:solidFill>
                <a:latin typeface="Aptos" panose="020B0004020202020204" pitchFamily="34" charset="0"/>
              </a:rPr>
              <a:t>		</a:t>
            </a:r>
            <a:endParaRPr lang="en-US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	</a:t>
            </a:r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B5D1E4-9A1C-3F11-7EC7-AF2576B419DA}"/>
              </a:ext>
            </a:extLst>
          </p:cNvPr>
          <p:cNvSpPr/>
          <p:nvPr/>
        </p:nvSpPr>
        <p:spPr>
          <a:xfrm flipH="1">
            <a:off x="0" y="5623487"/>
            <a:ext cx="12192000" cy="506726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82C900-2824-7756-D440-B27B039542B3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117B0C-20CF-53CF-A841-7A5489B17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8D33852-661E-795D-D9B5-23776E485E6C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002086-1C6A-CF7B-F3FE-AE2E76DFFA9E}"/>
              </a:ext>
            </a:extLst>
          </p:cNvPr>
          <p:cNvSpPr/>
          <p:nvPr/>
        </p:nvSpPr>
        <p:spPr>
          <a:xfrm>
            <a:off x="0" y="4063037"/>
            <a:ext cx="12192000" cy="1642111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300C56-E9BE-5020-C756-E8F3CF8119A0}"/>
              </a:ext>
            </a:extLst>
          </p:cNvPr>
          <p:cNvSpPr/>
          <p:nvPr/>
        </p:nvSpPr>
        <p:spPr>
          <a:xfrm flipH="1">
            <a:off x="0" y="5703306"/>
            <a:ext cx="12192000" cy="468893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334882-A097-FCF5-EBD4-CE2D643F78A0}"/>
              </a:ext>
            </a:extLst>
          </p:cNvPr>
          <p:cNvCxnSpPr>
            <a:cxnSpLocks/>
          </p:cNvCxnSpPr>
          <p:nvPr/>
        </p:nvCxnSpPr>
        <p:spPr>
          <a:xfrm>
            <a:off x="595882" y="5051589"/>
            <a:ext cx="5896044" cy="0"/>
          </a:xfrm>
          <a:prstGeom prst="line">
            <a:avLst/>
          </a:prstGeom>
          <a:ln w="25400">
            <a:solidFill>
              <a:srgbClr val="DDB42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7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104CB0-32F1-4A5D-A167-31E6FA4BACF5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58EA8-4AAF-F07F-19AA-811352A40C58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9343B57-41B6-2BB8-B9F1-E482A9C59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25A6D0E-F121-7D30-A1BB-A9131B3AE118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9AA52-F13B-E92D-FD1F-8424242B5CD4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22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5" r:id="rId4"/>
    <p:sldLayoutId id="214748370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705E72-3A1F-D115-C8B5-BB729995A3E9}"/>
              </a:ext>
            </a:extLst>
          </p:cNvPr>
          <p:cNvSpPr/>
          <p:nvPr/>
        </p:nvSpPr>
        <p:spPr>
          <a:xfrm>
            <a:off x="-2" y="0"/>
            <a:ext cx="12192000" cy="6172195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9215ED-B769-98F8-7F03-B790B16EA98F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6FE67B-1FF7-B670-B002-B62648EE559E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847F99-F06B-9DE3-7529-14A53DA0E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544483-FA6D-D34A-970A-51F9377D8557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691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2E0C6C-B1F2-6FFD-A549-8D80D528AE97}"/>
              </a:ext>
            </a:extLst>
          </p:cNvPr>
          <p:cNvSpPr/>
          <p:nvPr/>
        </p:nvSpPr>
        <p:spPr>
          <a:xfrm>
            <a:off x="0" y="1"/>
            <a:ext cx="12192000" cy="613021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24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24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24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24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24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24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24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2400" b="1">
                <a:solidFill>
                  <a:schemeClr val="bg1"/>
                </a:solidFill>
                <a:latin typeface="Aptos" panose="020B0004020202020204" pitchFamily="34" charset="0"/>
              </a:rPr>
              <a:t>	</a:t>
            </a:r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3200" b="1">
                <a:solidFill>
                  <a:schemeClr val="bg1"/>
                </a:solidFill>
                <a:latin typeface="Aptos" panose="020B0004020202020204" pitchFamily="34" charset="0"/>
              </a:rPr>
              <a:t>		</a:t>
            </a:r>
            <a:endParaRPr lang="en-US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	</a:t>
            </a:r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B5D1E4-9A1C-3F11-7EC7-AF2576B419DA}"/>
              </a:ext>
            </a:extLst>
          </p:cNvPr>
          <p:cNvSpPr/>
          <p:nvPr/>
        </p:nvSpPr>
        <p:spPr>
          <a:xfrm flipH="1">
            <a:off x="0" y="5623487"/>
            <a:ext cx="12192000" cy="506726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82C900-2824-7756-D440-B27B039542B3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117B0C-20CF-53CF-A841-7A5489B17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8D33852-661E-795D-D9B5-23776E485E6C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833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725070-BD16-FACC-8E34-43E19E2B0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09CE6-B9BC-DE3E-F386-F910E98CE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03B58-C8E9-561D-2F61-2FB4CDE7A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6D6125-050F-419B-A82C-56FE40880AC8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53A63-0102-C3AB-8626-F823DCB11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298C7-B413-A0BE-1A05-2682C4A31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23550F-69BC-427D-B8B2-7FEF304E3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5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info.nystateofhealth.ny.gov/extra-cost-savings-through-ny-state-health-2025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.nystateofhealth.ny.gov/sites/default/files/EnrollmentReport2024a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.nystateofhealth.ny.gov/enrollmentdata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info.nystateofhealth.ny.gov/findassistor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nystateofhealth.ny.gov/agent/hx_brokerSearch?fromPage=INDIVIDUAL" TargetMode="Externa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nystateofhealth.ny.gov/individual" TargetMode="Externa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F9B77-1A39-7982-F176-4E99A085E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5BC255-C5C2-5449-2AEE-03B7EB0839F4}"/>
              </a:ext>
            </a:extLst>
          </p:cNvPr>
          <p:cNvSpPr/>
          <p:nvPr/>
        </p:nvSpPr>
        <p:spPr>
          <a:xfrm flipH="1">
            <a:off x="0" y="5703306"/>
            <a:ext cx="12192000" cy="468893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5B2F19-081D-70B9-B83F-C569DF8FAE7A}"/>
              </a:ext>
            </a:extLst>
          </p:cNvPr>
          <p:cNvSpPr/>
          <p:nvPr/>
        </p:nvSpPr>
        <p:spPr>
          <a:xfrm>
            <a:off x="0" y="4063037"/>
            <a:ext cx="12192000" cy="1642111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b="1">
                <a:solidFill>
                  <a:schemeClr val="bg1"/>
                </a:solidFill>
                <a:latin typeface="Aptos"/>
              </a:rPr>
              <a:t>      NY State of Health Updates and Enrollment Trends</a:t>
            </a:r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74A451-3868-168D-1849-8D5C6714075F}"/>
              </a:ext>
            </a:extLst>
          </p:cNvPr>
          <p:cNvCxnSpPr>
            <a:cxnSpLocks/>
          </p:cNvCxnSpPr>
          <p:nvPr/>
        </p:nvCxnSpPr>
        <p:spPr>
          <a:xfrm>
            <a:off x="595882" y="5051589"/>
            <a:ext cx="5896044" cy="0"/>
          </a:xfrm>
          <a:prstGeom prst="line">
            <a:avLst/>
          </a:prstGeom>
          <a:ln w="25400">
            <a:solidFill>
              <a:srgbClr val="DDB42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DEB3A8C-7CF2-5BF0-796A-80ED872612EA}"/>
              </a:ext>
            </a:extLst>
          </p:cNvPr>
          <p:cNvSpPr txBox="1"/>
          <p:nvPr/>
        </p:nvSpPr>
        <p:spPr>
          <a:xfrm>
            <a:off x="489619" y="5100449"/>
            <a:ext cx="457200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685800">
              <a:defRPr/>
            </a:pPr>
            <a:r>
              <a:rPr lang="en-US">
                <a:solidFill>
                  <a:srgbClr val="DDB427"/>
                </a:solidFill>
                <a:latin typeface="Aptos"/>
              </a:rPr>
              <a:t>June 2, 2025</a:t>
            </a: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A312A-9B15-72B9-F0FD-A7DE66C4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607" y="1372147"/>
            <a:ext cx="6992786" cy="138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1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7AE69F-3C64-4E28-8F8B-68A01D8E93C2}"/>
              </a:ext>
            </a:extLst>
          </p:cNvPr>
          <p:cNvSpPr txBox="1"/>
          <p:nvPr/>
        </p:nvSpPr>
        <p:spPr>
          <a:xfrm>
            <a:off x="1580618" y="5746099"/>
            <a:ext cx="885539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 When counting - Highmark of Western NY/Highmark of Northeastern NY, Anthem BlueCross/BlueCross BlueShield, and Excellus/Univera are each counted as one.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EB804-69E3-4B0C-8400-18792EDD7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1DB95-A245-A34E-8C41-BE45B8C0CD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86ECAF-C2D0-8802-3D73-577FC6CB1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26" y="1510903"/>
            <a:ext cx="10270486" cy="38414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7DCBD6C-E570-4CE9-2AAB-348DE04D7FCF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CF6E65-B507-2986-403A-538E270D2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8E861A-9229-BF0D-795B-4DE3717710D4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499635-C6EB-D0DE-0B5D-17C69BB81CD4}"/>
              </a:ext>
            </a:extLst>
          </p:cNvPr>
          <p:cNvGrpSpPr/>
          <p:nvPr/>
        </p:nvGrpSpPr>
        <p:grpSpPr>
          <a:xfrm>
            <a:off x="-2" y="0"/>
            <a:ext cx="12192002" cy="6172199"/>
            <a:chOff x="-2" y="0"/>
            <a:chExt cx="12192002" cy="61721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8B4663-BC1D-F9D8-7375-99728DCA4870}"/>
                </a:ext>
              </a:extLst>
            </p:cNvPr>
            <p:cNvSpPr/>
            <p:nvPr/>
          </p:nvSpPr>
          <p:spPr>
            <a:xfrm>
              <a:off x="188535" y="0"/>
              <a:ext cx="12003465" cy="1055802"/>
            </a:xfrm>
            <a:prstGeom prst="rect">
              <a:avLst/>
            </a:prstGeom>
            <a:solidFill>
              <a:srgbClr val="0C26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 sz="32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DD4DE-7EF2-7826-42D2-EF0E84F6FDD6}"/>
                </a:ext>
              </a:extLst>
            </p:cNvPr>
            <p:cNvSpPr/>
            <p:nvPr/>
          </p:nvSpPr>
          <p:spPr>
            <a:xfrm flipH="1">
              <a:off x="-2" y="0"/>
              <a:ext cx="188537" cy="6172199"/>
            </a:xfrm>
            <a:prstGeom prst="rect">
              <a:avLst/>
            </a:prstGeom>
            <a:solidFill>
              <a:srgbClr val="DDB427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667A5A8-E415-19AE-7B28-4560DE11B02C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chemeClr val="bg1"/>
                </a:solidFill>
                <a:latin typeface="Aptos"/>
              </a:rPr>
              <a:t>2025: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 QHP Insurers Individual Market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17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D7B14-CD24-76FB-CAE0-9A7AA8DCC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FB9FB-225B-926F-4F51-D30521ABE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1DB95-A245-A34E-8C41-BE45B8C0CD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67F2A1-43B6-6E71-6921-A067996E6422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43673D-A28B-BDA7-B8C3-C1415EF48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9642623-1DCF-3F63-E04A-0ADD5555FFC0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D0AC5A-8553-2736-B40D-C57F1E578323}"/>
              </a:ext>
            </a:extLst>
          </p:cNvPr>
          <p:cNvGrpSpPr/>
          <p:nvPr/>
        </p:nvGrpSpPr>
        <p:grpSpPr>
          <a:xfrm>
            <a:off x="-2" y="0"/>
            <a:ext cx="12192002" cy="6172199"/>
            <a:chOff x="-2" y="0"/>
            <a:chExt cx="12192002" cy="61721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0807CE-4215-2D57-A4AD-AD1F1676D6B6}"/>
                </a:ext>
              </a:extLst>
            </p:cNvPr>
            <p:cNvSpPr/>
            <p:nvPr/>
          </p:nvSpPr>
          <p:spPr>
            <a:xfrm>
              <a:off x="188535" y="0"/>
              <a:ext cx="12003465" cy="1055802"/>
            </a:xfrm>
            <a:prstGeom prst="rect">
              <a:avLst/>
            </a:prstGeom>
            <a:solidFill>
              <a:srgbClr val="0C26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 sz="32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566B661-8A5E-3E73-1026-BEFD583F2517}"/>
                </a:ext>
              </a:extLst>
            </p:cNvPr>
            <p:cNvSpPr/>
            <p:nvPr/>
          </p:nvSpPr>
          <p:spPr>
            <a:xfrm flipH="1">
              <a:off x="-2" y="0"/>
              <a:ext cx="188537" cy="6172199"/>
            </a:xfrm>
            <a:prstGeom prst="rect">
              <a:avLst/>
            </a:prstGeom>
            <a:solidFill>
              <a:srgbClr val="DDB427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761F297-5E43-21D2-E985-C334B58BAF5F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chemeClr val="bg1"/>
                </a:solidFill>
                <a:latin typeface="Aptos"/>
              </a:rPr>
              <a:t>2025: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 Essential Plan Insurers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B9B114-1566-6B2D-194A-27F9B2C2B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38" y="1714500"/>
            <a:ext cx="10283825" cy="4013200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B8093E8C-2AC8-4312-A633-A0B9CAB3B7CE}"/>
              </a:ext>
            </a:extLst>
          </p:cNvPr>
          <p:cNvSpPr txBox="1"/>
          <p:nvPr/>
        </p:nvSpPr>
        <p:spPr>
          <a:xfrm>
            <a:off x="1930115" y="5604419"/>
            <a:ext cx="872846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Note: When counting, Excellus/Univera is counted as one.  Affinity by Molina Healthcare and Molina Healthcare are also counted as one. </a:t>
            </a:r>
          </a:p>
        </p:txBody>
      </p:sp>
    </p:spTree>
    <p:extLst>
      <p:ext uri="{BB962C8B-B14F-4D97-AF65-F5344CB8AC3E}">
        <p14:creationId xmlns:p14="http://schemas.microsoft.com/office/powerpoint/2010/main" val="2196521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70B45-85C8-B421-AE4E-B18BDA6C6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0B27DD-B09D-7651-4E94-8099F1B7E8E1}"/>
              </a:ext>
            </a:extLst>
          </p:cNvPr>
          <p:cNvSpPr/>
          <p:nvPr/>
        </p:nvSpPr>
        <p:spPr>
          <a:xfrm flipH="1">
            <a:off x="0" y="5703306"/>
            <a:ext cx="12192000" cy="468893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DBA6FB-D7F1-5956-9ABD-071AF859E57F}"/>
              </a:ext>
            </a:extLst>
          </p:cNvPr>
          <p:cNvSpPr/>
          <p:nvPr/>
        </p:nvSpPr>
        <p:spPr>
          <a:xfrm>
            <a:off x="0" y="4063037"/>
            <a:ext cx="12192000" cy="1642111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b="1">
                <a:solidFill>
                  <a:schemeClr val="bg1"/>
                </a:solidFill>
                <a:latin typeface="Aptos"/>
              </a:rPr>
              <a:t>      Cost Sharing Reductions</a:t>
            </a:r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379F1D-4A84-F9F8-FB65-455B530E8081}"/>
              </a:ext>
            </a:extLst>
          </p:cNvPr>
          <p:cNvCxnSpPr>
            <a:cxnSpLocks/>
          </p:cNvCxnSpPr>
          <p:nvPr/>
        </p:nvCxnSpPr>
        <p:spPr>
          <a:xfrm>
            <a:off x="595882" y="5051589"/>
            <a:ext cx="5896044" cy="0"/>
          </a:xfrm>
          <a:prstGeom prst="line">
            <a:avLst/>
          </a:prstGeom>
          <a:ln w="25400">
            <a:solidFill>
              <a:srgbClr val="DDB42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437BB77-A072-CC3C-4942-1BEA28D1EAD4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75BAF9-018B-3FB4-3425-F12F4CE39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0DC9673-8436-B532-46E0-500A6D9E443A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96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2D6E8-A5A7-673A-EA7B-9963B045E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1A1048-30EE-A025-2E19-EA854755DA2B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7FDDC6-B976-2456-B780-2C937258E2E1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Cost-Sharing Reductions: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New For 2025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D8DEDC-2699-2496-AFD1-01909CE3D0FA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CC9018-CC98-EFF0-B665-2D48BC19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24689AA-BEFC-63DA-06AA-156CD344F58E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E59BD5C-78DA-E291-8453-F18C04AF193B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B0BBE-6745-59BC-7CF4-EF01B6A40904}"/>
              </a:ext>
            </a:extLst>
          </p:cNvPr>
          <p:cNvSpPr txBox="1"/>
          <p:nvPr/>
        </p:nvSpPr>
        <p:spPr>
          <a:xfrm>
            <a:off x="280122" y="1216469"/>
            <a:ext cx="7218190" cy="46481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,Sans-Serif"/>
              <a:buChar char="•"/>
              <a:defRPr/>
            </a:pPr>
            <a:r>
              <a:rPr lang="en-US" sz="2000">
                <a:latin typeface="Aptos"/>
                <a:ea typeface="Lato"/>
                <a:cs typeface="Lato"/>
              </a:rPr>
              <a:t>In January 2025, NY State of Health implemented three (3) new Cost-Sharing Reduction (CSR) initiatives</a:t>
            </a:r>
            <a:endParaRPr lang="en-US" sz="2000">
              <a:solidFill>
                <a:srgbClr val="000000"/>
              </a:solidFill>
              <a:latin typeface="Aptos"/>
              <a:ea typeface="Lato"/>
              <a:cs typeface="Lato"/>
            </a:endParaRPr>
          </a:p>
          <a:p>
            <a:pPr>
              <a:lnSpc>
                <a:spcPct val="150000"/>
              </a:lnSpc>
              <a:defRPr/>
            </a:pPr>
            <a:endParaRPr lang="en-US" sz="2000">
              <a:latin typeface="Aptos"/>
              <a:ea typeface="Lato"/>
              <a:cs typeface="Lato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  <a:defRPr/>
            </a:pPr>
            <a:r>
              <a:rPr lang="en-US" sz="2000">
                <a:latin typeface="Aptos"/>
                <a:ea typeface="Lato"/>
                <a:cs typeface="Lato"/>
              </a:rPr>
              <a:t>Nearly </a:t>
            </a:r>
            <a:r>
              <a:rPr lang="en-US" sz="2000" b="1">
                <a:latin typeface="Aptos"/>
                <a:ea typeface="Lato"/>
                <a:cs typeface="Lato"/>
              </a:rPr>
              <a:t>118,000</a:t>
            </a:r>
            <a:r>
              <a:rPr lang="en-US" sz="2000">
                <a:latin typeface="Aptos"/>
                <a:ea typeface="Lato"/>
                <a:cs typeface="Lato"/>
              </a:rPr>
              <a:t> consumers are estimated to benefit from these cost sharing subsidies, resulting in an annual savings of </a:t>
            </a:r>
            <a:r>
              <a:rPr lang="en-US" sz="2000" b="1">
                <a:latin typeface="Aptos"/>
                <a:ea typeface="Lato"/>
                <a:cs typeface="Lato"/>
              </a:rPr>
              <a:t>$307 Million </a:t>
            </a:r>
            <a:r>
              <a:rPr lang="en-US" sz="2000">
                <a:latin typeface="Aptos"/>
                <a:ea typeface="Lato"/>
                <a:cs typeface="Lato"/>
              </a:rPr>
              <a:t>for consumers </a:t>
            </a:r>
            <a:br>
              <a:rPr lang="en-US" sz="2000">
                <a:latin typeface="Aptos"/>
                <a:ea typeface="Lato"/>
                <a:cs typeface="Lato"/>
              </a:rPr>
            </a:br>
            <a:r>
              <a:rPr lang="en-US" sz="2000">
                <a:latin typeface="Aptos"/>
                <a:ea typeface="Lato"/>
                <a:cs typeface="Lato"/>
              </a:rPr>
              <a:t>in 2025 and </a:t>
            </a:r>
            <a:r>
              <a:rPr lang="en-US" sz="2000" b="1">
                <a:latin typeface="Aptos"/>
                <a:ea typeface="Lato"/>
                <a:cs typeface="Lato"/>
              </a:rPr>
              <a:t>$1.3 Billion </a:t>
            </a:r>
            <a:r>
              <a:rPr lang="en-US" sz="2000">
                <a:latin typeface="Aptos"/>
                <a:ea typeface="Lato"/>
                <a:cs typeface="Lato"/>
              </a:rPr>
              <a:t>from 2025 – 2028</a:t>
            </a:r>
            <a:endParaRPr lang="en-US" sz="2000">
              <a:solidFill>
                <a:srgbClr val="000000"/>
              </a:solidFill>
              <a:latin typeface="Aptos"/>
              <a:ea typeface="Lato"/>
              <a:cs typeface="Lato"/>
            </a:endParaRPr>
          </a:p>
          <a:p>
            <a:pPr>
              <a:lnSpc>
                <a:spcPct val="150000"/>
              </a:lnSpc>
              <a:defRPr/>
            </a:pPr>
            <a:endParaRPr lang="en-US" sz="2000">
              <a:solidFill>
                <a:srgbClr val="000000"/>
              </a:solidFill>
              <a:latin typeface="Aptos"/>
              <a:ea typeface="Lato"/>
              <a:cs typeface="Lato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>
                <a:solidFill>
                  <a:srgbClr val="212529"/>
                </a:solidFill>
                <a:latin typeface="Aptos"/>
                <a:ea typeface="Lato"/>
                <a:cs typeface="Lato"/>
              </a:rPr>
              <a:t>Cost-Sharing is the amount you pay when you get care.  It includes deductibles, copayments, and coinsurance.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DE8E49-4690-C2BB-B129-6CA8EDBE4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891" y="1401609"/>
            <a:ext cx="4114800" cy="42767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6691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02E34-F843-910B-3B47-F6B9D6D39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E66F80-E948-4731-6013-3978F42C63B1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08F8B7-A81A-3B88-6EDF-89878DFB7043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Cost-Sharing Reductions: 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New For 2025</a:t>
            </a:r>
            <a:endParaRPr lang="en-US" sz="2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6F30D8-77F1-BAA3-AF27-626867B31B29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D0B6B2-723A-A582-0F2E-2F9C5129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E081D6B-2656-E79E-753E-8C358B9B71B2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48C0828-B5B0-89C0-3104-BF96464F0845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BF643F-03D2-2973-8649-4B066421EB2F}"/>
              </a:ext>
            </a:extLst>
          </p:cNvPr>
          <p:cNvSpPr txBox="1"/>
          <p:nvPr/>
        </p:nvSpPr>
        <p:spPr>
          <a:xfrm>
            <a:off x="280122" y="1216469"/>
            <a:ext cx="7301883" cy="51262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,Sans-Serif"/>
              <a:buChar char="•"/>
              <a:defRPr/>
            </a:pPr>
            <a:r>
              <a:rPr lang="en-US" sz="2000" b="1">
                <a:cs typeface="Arial"/>
              </a:rPr>
              <a:t>Incomes greater than 250% FPL up to 400% FPL</a:t>
            </a:r>
            <a:endParaRPr lang="en-US" sz="2000"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/>
              </a:rPr>
              <a:t>Diabetes</a:t>
            </a:r>
            <a:endParaRPr lang="en-US" sz="2000"/>
          </a:p>
          <a:p>
            <a:pPr marL="8001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/>
              <a:t>Non-hospital-based preventive diabetes-related services, medical care, supplies, tests, and prescription drugs.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/>
              </a:rPr>
              <a:t>Pregnancy and Postpartum Care</a:t>
            </a:r>
            <a:endParaRPr lang="en-US" sz="2000" b="1" i="0" strike="noStrike" kern="1200" cap="none" spc="0" normalizeH="0" baseline="0" noProof="0">
              <a:ln>
                <a:noFill/>
              </a:ln>
              <a:effectLst/>
              <a:uLnTx/>
              <a:uFillTx/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/>
              <a:t>Includes services during pregnancy and up to one year after postpartum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/>
              <a:t>Applies to everything except for hospital services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/>
              <a:t>Does not apply to ambulance services, all inpatient services, emergency care in a hospital, and delivery services by a physician, nurse or midwife.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B14D85-5EE0-1222-3AC1-3955E826B8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8" r="2083" b="-375"/>
          <a:stretch/>
        </p:blipFill>
        <p:spPr>
          <a:xfrm>
            <a:off x="7582005" y="1792873"/>
            <a:ext cx="4333862" cy="39676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927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79C01-84E5-C8A5-C4BA-676904E10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4B0135-7E3B-F97E-71F1-C3FB11B9C722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B207CE-19CD-E5A0-9D46-AA7B9DE53FD7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Cost-Sharing Reductions: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250% FPL up to 400% FPL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87A330-EF68-4B82-6F10-EA94F26E93DC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B589D4-E3C0-1D0F-F072-EA4E8C31D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F2D1D26-8B37-921E-20FD-93179A433298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F579137-D436-2C0A-9380-89E8D493E40F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CC9E19-A8AA-F095-4B30-0E61E4420B3D}"/>
              </a:ext>
            </a:extLst>
          </p:cNvPr>
          <p:cNvSpPr txBox="1"/>
          <p:nvPr/>
        </p:nvSpPr>
        <p:spPr>
          <a:xfrm>
            <a:off x="233602" y="1385037"/>
            <a:ext cx="6823895" cy="4664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>
                <a:solidFill>
                  <a:srgbClr val="212529"/>
                </a:solidFill>
                <a:latin typeface="Aptos Display"/>
                <a:ea typeface="Lato"/>
                <a:cs typeface="Lato"/>
              </a:rPr>
              <a:t>Qualified Health Plans are organized by metal level (Gold, Silver, Bronze), each with different cost-sharing</a:t>
            </a:r>
            <a:endParaRPr lang="en-US" sz="2000">
              <a:solidFill>
                <a:srgbClr val="000000"/>
              </a:solidFill>
              <a:latin typeface="Aptos Display"/>
              <a:ea typeface="Lato"/>
              <a:cs typeface="Lato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Aptos Display"/>
                <a:ea typeface="Lato"/>
                <a:cs typeface="Lato"/>
              </a:rPr>
              <a:t>CSR</a:t>
            </a:r>
            <a:r>
              <a:rPr lang="en-US" sz="2000">
                <a:latin typeface="Aptos Display"/>
              </a:rPr>
              <a:t> Silver plans offer more savings than Standard Silver plans.  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>
                <a:latin typeface="Aptos Display"/>
              </a:rPr>
              <a:t>Silver CSR 87: incomes up to $52,710 for an individual, $109,200 Household of four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Aptos Display"/>
              </a:rPr>
              <a:t>Silver CSR 73: incomes up to $60,240 for an individual, $124,800 Household of four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Aptos Display"/>
              </a:rPr>
              <a:t>May be eligible for a Qualified Health Plan with Advance Premium Tax Credit (APTC)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A5A2D10-56B3-0568-C66C-7EF5B4A618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389866"/>
              </p:ext>
            </p:extLst>
          </p:nvPr>
        </p:nvGraphicFramePr>
        <p:xfrm>
          <a:off x="7102565" y="1361157"/>
          <a:ext cx="4843796" cy="4811041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970686">
                  <a:extLst>
                    <a:ext uri="{9D8B030D-6E8A-4147-A177-3AD203B41FA5}">
                      <a16:colId xmlns:a16="http://schemas.microsoft.com/office/drawing/2014/main" val="1726875966"/>
                    </a:ext>
                  </a:extLst>
                </a:gridCol>
                <a:gridCol w="890147">
                  <a:extLst>
                    <a:ext uri="{9D8B030D-6E8A-4147-A177-3AD203B41FA5}">
                      <a16:colId xmlns:a16="http://schemas.microsoft.com/office/drawing/2014/main" val="659923676"/>
                    </a:ext>
                  </a:extLst>
                </a:gridCol>
                <a:gridCol w="982963">
                  <a:extLst>
                    <a:ext uri="{9D8B030D-6E8A-4147-A177-3AD203B41FA5}">
                      <a16:colId xmlns:a16="http://schemas.microsoft.com/office/drawing/2014/main" val="2450969741"/>
                    </a:ext>
                  </a:extLst>
                </a:gridCol>
              </a:tblGrid>
              <a:tr h="6179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Cost Sharing for Health Care Services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Silver Supreme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Silver Enhanced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5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725497"/>
                  </a:ext>
                </a:extLst>
              </a:tr>
              <a:tr h="303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Annual Deductible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$350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$1,855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6877573"/>
                  </a:ext>
                </a:extLst>
              </a:tr>
              <a:tr h="303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Preventive Care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Free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Free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3595546"/>
                  </a:ext>
                </a:extLst>
              </a:tr>
              <a:tr h="303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Primary Care Physician Visit*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$15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$30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7982066"/>
                  </a:ext>
                </a:extLst>
              </a:tr>
              <a:tr h="303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Specialist Visit*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$35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$65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0259247"/>
                  </a:ext>
                </a:extLst>
              </a:tr>
              <a:tr h="567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Inpatient Hospital Stay per admission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$250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$1,500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6929213"/>
                  </a:ext>
                </a:extLst>
              </a:tr>
              <a:tr h="567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Behavioral Health Outpatient Visit*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$15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$30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9699378"/>
                  </a:ext>
                </a:extLst>
              </a:tr>
              <a:tr h="6179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Behavioral Health Inpatient Visit per admission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$250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$1,500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0809748"/>
                  </a:ext>
                </a:extLst>
              </a:tr>
              <a:tr h="303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Emergency Room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$75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$275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623229"/>
                  </a:ext>
                </a:extLst>
              </a:tr>
              <a:tr h="303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Urgent Care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$50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$70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4751963"/>
                  </a:ext>
                </a:extLst>
              </a:tr>
              <a:tr h="6179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Physical Therapy, Speech Therapy, Occupational Therapy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$25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$30</a:t>
                      </a:r>
                      <a:endParaRPr lang="en-US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7983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941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F234B-AB4E-4D6C-01C9-FCFB3010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E9F57F-E952-78F3-A685-E53AD501247D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9F6B0-CE9E-C281-EB29-2D95213DF6FB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Cost-Sharing Reductions: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Diabetes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D31959-13A3-E102-7130-1252EDEB7FF6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30EBF8-CBE2-B3EB-054D-A9C3EE5C5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1A56D48-8574-1F92-97E2-AA2E57BDFEFA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AB6101E-8979-D5B6-41B7-2D04C6DCC655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C5E42E-A6AD-41DA-8015-6BD8A3A605DC}"/>
              </a:ext>
            </a:extLst>
          </p:cNvPr>
          <p:cNvSpPr txBox="1"/>
          <p:nvPr/>
        </p:nvSpPr>
        <p:spPr>
          <a:xfrm>
            <a:off x="425294" y="1193484"/>
            <a:ext cx="11341410" cy="44710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This initiative aims to reduce consumer</a:t>
            </a:r>
            <a:r>
              <a:rPr lang="en-US" sz="2400">
                <a:latin typeface="Aptos"/>
                <a:cs typeface="Arial"/>
              </a:rPr>
              <a:t>'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 out-of-pocket costs and is expected to improve consumers' ability to manage their diabetes by:</a:t>
            </a:r>
            <a:endParaRPr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Improving access to recommended care;</a:t>
            </a:r>
            <a:endParaRPr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Lowering the likelihood of unnecessary hospitalizations; and </a:t>
            </a:r>
            <a:endParaRPr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Improving overall health.</a:t>
            </a:r>
            <a:endParaRPr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NY State of Health is pursuing this plan design, in order to address health inequities by focusing on conditions (such as diabetes) that disproportionately impact lower-income communities, including communities of color.</a:t>
            </a:r>
            <a:endParaRPr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452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F234B-AB4E-4D6C-01C9-FCFB3010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E9F57F-E952-78F3-A685-E53AD501247D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9F6B0-CE9E-C281-EB29-2D95213DF6FB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Cost-Sharing Reductions: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Diabetes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D31959-13A3-E102-7130-1252EDEB7FF6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30EBF8-CBE2-B3EB-054D-A9C3EE5C5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1A56D48-8574-1F92-97E2-AA2E57BDFEFA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AB6101E-8979-D5B6-41B7-2D04C6DCC655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D44978-4E2C-D3BF-74A4-A05F3E985A12}"/>
              </a:ext>
            </a:extLst>
          </p:cNvPr>
          <p:cNvSpPr txBox="1"/>
          <p:nvPr/>
        </p:nvSpPr>
        <p:spPr>
          <a:xfrm>
            <a:off x="357638" y="1327527"/>
            <a:ext cx="11665259" cy="42029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NY State of Health consumers who have a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primary diagnosis of diabetes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, and who are enrolled in Essential Plan or in a metal level Qualified Health Plan (QHP) </a:t>
            </a:r>
            <a:r>
              <a:rPr lang="en-US" sz="2000">
                <a:latin typeface="Aptos" panose="020B0004020202020204" pitchFamily="34" charset="0"/>
                <a:cs typeface="Arial"/>
              </a:rPr>
              <a:t>[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Bronze, Gold, Silver, or Platinum </a:t>
            </a:r>
            <a:r>
              <a:rPr lang="en-US" sz="2000">
                <a:latin typeface="Aptos" panose="020B0004020202020204" pitchFamily="34" charset="0"/>
                <a:cs typeface="Arial"/>
              </a:rPr>
              <a:t>Plan]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 will have in-network </a:t>
            </a:r>
            <a:r>
              <a:rPr lang="en-US" sz="2000">
                <a:latin typeface="Aptos" panose="020B0004020202020204" pitchFamily="34" charset="0"/>
                <a:cs typeface="Arial"/>
              </a:rPr>
              <a:t>cost-sharing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 eliminated for the following services related to diabetes care: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Medical Care such as non-hospital-based preventive diabetes-related services.</a:t>
            </a: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Prescription Drugs including Insulin.</a:t>
            </a: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Supplies.</a:t>
            </a: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Diagnostics.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Consumers will not be charged </a:t>
            </a:r>
            <a:r>
              <a:rPr lang="en-US" sz="2000">
                <a:latin typeface="Aptos" panose="020B0004020202020204" pitchFamily="34" charset="0"/>
                <a:cs typeface="Arial"/>
              </a:rPr>
              <a:t>co-pays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, deductibles, or coinsurance for these services.</a:t>
            </a:r>
            <a:endParaRPr kumimoji="0" lang="en-US" sz="2000" b="0" i="0" u="sng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u="sng">
                <a:latin typeface="Aptos" panose="020B0004020202020204" pitchFamily="34" charset="0"/>
                <a:cs typeface="Arial"/>
              </a:rPr>
              <a:t>Cost-sharing</a:t>
            </a: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 will remain in place for hospitalization and related costs and most specialist office visits.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04662B-3C89-004A-0D30-CF59CC111DB6}"/>
              </a:ext>
            </a:extLst>
          </p:cNvPr>
          <p:cNvSpPr txBox="1"/>
          <p:nvPr/>
        </p:nvSpPr>
        <p:spPr>
          <a:xfrm>
            <a:off x="4030979" y="6064996"/>
            <a:ext cx="413004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Excludes Catastrophic QHPs.</a:t>
            </a:r>
          </a:p>
        </p:txBody>
      </p:sp>
    </p:spTree>
    <p:extLst>
      <p:ext uri="{BB962C8B-B14F-4D97-AF65-F5344CB8AC3E}">
        <p14:creationId xmlns:p14="http://schemas.microsoft.com/office/powerpoint/2010/main" val="3296481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F234B-AB4E-4D6C-01C9-FCFB3010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E9F57F-E952-78F3-A685-E53AD501247D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9F6B0-CE9E-C281-EB29-2D95213DF6FB}"/>
              </a:ext>
            </a:extLst>
          </p:cNvPr>
          <p:cNvSpPr/>
          <p:nvPr/>
        </p:nvSpPr>
        <p:spPr>
          <a:xfrm>
            <a:off x="188535" y="98832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Cost-Sharing Reductions: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Pregnancy and Postpartum Care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D31959-13A3-E102-7130-1252EDEB7FF6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30EBF8-CBE2-B3EB-054D-A9C3EE5C5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1A56D48-8574-1F92-97E2-AA2E57BDFEFA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AB6101E-8979-D5B6-41B7-2D04C6DCC655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DDC5E1-02F9-D7BC-4234-A8B597F2374C}"/>
              </a:ext>
            </a:extLst>
          </p:cNvPr>
          <p:cNvSpPr txBox="1"/>
          <p:nvPr/>
        </p:nvSpPr>
        <p:spPr>
          <a:xfrm>
            <a:off x="408332" y="1159427"/>
            <a:ext cx="11437802" cy="52096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NY State of Health consumers who are pregnant or postpartum and who are in a </a:t>
            </a:r>
            <a:r>
              <a:rPr lang="en-US" sz="2400">
                <a:latin typeface="Aptos"/>
                <a:cs typeface="Arial"/>
              </a:rPr>
              <a:t>metal-level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 Qualified Health Plan (QHP) </a:t>
            </a:r>
            <a:r>
              <a:rPr lang="en-US" sz="2400">
                <a:latin typeface="Aptos"/>
                <a:cs typeface="Arial"/>
              </a:rPr>
              <a:t>[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Bronze, Gold, Silver, or </a:t>
            </a:r>
            <a:r>
              <a:rPr lang="en-US" sz="2400">
                <a:latin typeface="Aptos"/>
                <a:cs typeface="Arial"/>
              </a:rPr>
              <a:t>Platinum]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will have in-network cost sharing eliminated for most services </a:t>
            </a: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except labor and delivery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.  </a:t>
            </a:r>
            <a:endParaRPr lang="en-US" sz="2400">
              <a:latin typeface="Apto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>
              <a:latin typeface="Aptos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Some examples include:</a:t>
            </a:r>
          </a:p>
          <a:p>
            <a:pPr lvl="1">
              <a:lnSpc>
                <a:spcPct val="150000"/>
              </a:lnSpc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- Office visits </a:t>
            </a:r>
            <a:r>
              <a:rPr lang="en-US" sz="2400">
                <a:latin typeface="Aptos"/>
                <a:cs typeface="Arial"/>
              </a:rPr>
              <a:t>					-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Prenatal testing</a:t>
            </a:r>
            <a:endParaRPr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/>
              <a:cs typeface="Arial"/>
            </a:endParaRPr>
          </a:p>
          <a:p>
            <a:pPr lvl="1">
              <a:lnSpc>
                <a:spcPct val="150000"/>
              </a:lnSpc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- Prenatal vitamins</a:t>
            </a:r>
            <a:r>
              <a:rPr lang="en-US" sz="2400">
                <a:latin typeface="Aptos"/>
                <a:cs typeface="Arial"/>
              </a:rPr>
              <a:t>				-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Breast pumps and supplies</a:t>
            </a:r>
            <a:endParaRPr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/>
              <a:cs typeface="Arial"/>
            </a:endParaRPr>
          </a:p>
          <a:p>
            <a:pPr lvl="1">
              <a:lnSpc>
                <a:spcPct val="150000"/>
              </a:lnSpc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- Prescription drugs</a:t>
            </a:r>
            <a:r>
              <a:rPr lang="en-US" sz="2400">
                <a:latin typeface="Aptos"/>
                <a:cs typeface="Arial"/>
              </a:rPr>
              <a:t>				-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Blood pressure monitors</a:t>
            </a:r>
            <a:endParaRPr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/>
              <a:cs typeface="Arial"/>
            </a:endParaRPr>
          </a:p>
          <a:p>
            <a:pPr lvl="1">
              <a:lnSpc>
                <a:spcPct val="150000"/>
              </a:lnSpc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- Lab x-ray services and supplies</a:t>
            </a:r>
            <a:r>
              <a:rPr lang="en-US" sz="2400">
                <a:latin typeface="Aptos"/>
                <a:cs typeface="Arial"/>
              </a:rPr>
              <a:t>		-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Outpatient services</a:t>
            </a:r>
            <a:endParaRPr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/>
              <a:cs typeface="Arial"/>
            </a:endParaRPr>
          </a:p>
          <a:p>
            <a:pPr lvl="1">
              <a:lnSpc>
                <a:spcPct val="150000"/>
              </a:lnSpc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- Mental health/substance use benefits</a:t>
            </a:r>
            <a:r>
              <a:rPr lang="en-US" sz="2400">
                <a:latin typeface="Aptos"/>
                <a:cs typeface="Arial"/>
              </a:rPr>
              <a:t>	-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cs typeface="Arial"/>
              </a:rPr>
              <a:t>Some specialist visits</a:t>
            </a:r>
            <a:endParaRPr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8864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F234B-AB4E-4D6C-01C9-FCFB3010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E9F57F-E952-78F3-A685-E53AD501247D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9F6B0-CE9E-C281-EB29-2D95213DF6FB}"/>
              </a:ext>
            </a:extLst>
          </p:cNvPr>
          <p:cNvSpPr/>
          <p:nvPr/>
        </p:nvSpPr>
        <p:spPr>
          <a:xfrm>
            <a:off x="188535" y="98832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Cost-Sharing Reductions: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Pregnancy and Postpartum Care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D31959-13A3-E102-7130-1252EDEB7FF6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30EBF8-CBE2-B3EB-054D-A9C3EE5C5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1A56D48-8574-1F92-97E2-AA2E57BDFEFA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AB6101E-8979-D5B6-41B7-2D04C6DCC655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DDC5E1-02F9-D7BC-4234-A8B597F2374C}"/>
              </a:ext>
            </a:extLst>
          </p:cNvPr>
          <p:cNvSpPr txBox="1"/>
          <p:nvPr/>
        </p:nvSpPr>
        <p:spPr>
          <a:xfrm>
            <a:off x="408332" y="1159427"/>
            <a:ext cx="11437802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Cost-sharing </a:t>
            </a:r>
            <a:r>
              <a:rPr kumimoji="0" lang="en-US" sz="2400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will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 still apply to physician, nurse practitioner and midwife services for delivery as well as, inpatient hospital and birthing center services for delivery. </a:t>
            </a:r>
            <a:endParaRPr lang="en-US" sz="2400">
              <a:latin typeface="Aptos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>
              <a:latin typeface="Aptos" panose="020B0004020202020204" pitchFamily="34" charset="0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latin typeface="Aptos" panose="020B0004020202020204" pitchFamily="34" charset="0"/>
                <a:cs typeface="Arial"/>
              </a:rPr>
              <a:t>Cost-Sharing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 </a:t>
            </a:r>
            <a:r>
              <a:rPr kumimoji="0" lang="en-US" sz="2400" b="0" i="1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will apply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 to the services below.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Ambulance Services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All Inpatient Services (hospital, rehabilitation, metal health/substance use disorder, hospice)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Emergency Care in a Hospital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Physician, Nurse Practitioner and Midwife services for Delivery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Inpatient Hospital and Birthing Center services for Delivery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/>
              </a:rPr>
              <a:t>Pediatric Vision and Dental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Out-of-pocket costs for labor and delivery are </a:t>
            </a:r>
            <a:r>
              <a:rPr kumimoji="0" lang="en-US" sz="2400" i="1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not</a:t>
            </a:r>
            <a:r>
              <a:rPr kumimoji="0" lang="en-US" sz="240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 included in this initiative. </a:t>
            </a:r>
            <a:endParaRPr lang="en-US" sz="240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EEFE68-0EB9-F33D-A510-2E327A7DA557}"/>
              </a:ext>
            </a:extLst>
          </p:cNvPr>
          <p:cNvSpPr txBox="1"/>
          <p:nvPr/>
        </p:nvSpPr>
        <p:spPr>
          <a:xfrm>
            <a:off x="883597" y="5961522"/>
            <a:ext cx="7215875" cy="523220"/>
          </a:xfrm>
          <a:prstGeom prst="rect">
            <a:avLst/>
          </a:prstGeom>
          <a:solidFill>
            <a:schemeClr val="bg1"/>
          </a:solidFill>
          <a:ln w="15875">
            <a:solidFill>
              <a:srgbClr val="00206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1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ea typeface="Calibri"/>
                <a:cs typeface="Arial"/>
              </a:rPr>
              <a:t>Excludes Catastrophic Plans.</a:t>
            </a:r>
            <a:endParaRPr lang="en-US" sz="900" b="0" i="1" u="none" strike="noStrike" kern="1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400" i="1" kern="100">
                <a:latin typeface="Aptos"/>
                <a:ea typeface="Calibri"/>
                <a:cs typeface="Arial"/>
              </a:rPr>
              <a:t>High-Deductible</a:t>
            </a:r>
            <a:r>
              <a:rPr kumimoji="0" lang="en-US" sz="1400" b="0" i="1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ea typeface="Calibri"/>
                <a:cs typeface="Arial"/>
              </a:rPr>
              <a:t> Health Plans are subject to specific rules</a:t>
            </a: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latin typeface="Aptos"/>
                <a:ea typeface="Calibri"/>
                <a:cs typeface="Arial"/>
              </a:rPr>
              <a:t>.</a:t>
            </a:r>
            <a:endParaRPr lang="en-US" sz="1400" b="0" i="0" u="none" strike="noStrike" kern="100" cap="none" spc="0" normalizeH="0" baseline="0" noProof="0">
              <a:ln>
                <a:noFill/>
              </a:ln>
              <a:effectLst/>
              <a:uLnTx/>
              <a:uFillTx/>
              <a:latin typeface="Aptos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665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F9B77-1A39-7982-F176-4E99A085E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5B2F19-081D-70B9-B83F-C569DF8FAE7A}"/>
              </a:ext>
            </a:extLst>
          </p:cNvPr>
          <p:cNvSpPr/>
          <p:nvPr/>
        </p:nvSpPr>
        <p:spPr>
          <a:xfrm>
            <a:off x="-2" y="0"/>
            <a:ext cx="12192000" cy="6172195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b="1">
                <a:solidFill>
                  <a:schemeClr val="bg1"/>
                </a:solidFill>
                <a:latin typeface="Aptos"/>
              </a:rPr>
              <a:t>      Today’s Agenda</a:t>
            </a:r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5BC255-C5C2-5449-2AEE-03B7EB0839F4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9688B3B-628A-69F5-5FEC-0883190AEA04}"/>
              </a:ext>
            </a:extLst>
          </p:cNvPr>
          <p:cNvSpPr txBox="1">
            <a:spLocks/>
          </p:cNvSpPr>
          <p:nvPr/>
        </p:nvSpPr>
        <p:spPr>
          <a:xfrm>
            <a:off x="4956876" y="851944"/>
            <a:ext cx="6236170" cy="44683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</a:rPr>
              <a:t>Background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</a:rPr>
              <a:t>NY State of Health Programs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ptos"/>
              </a:rPr>
              <a:t>Cost-Sharing Reductions</a:t>
            </a:r>
            <a:endParaRPr lang="en-US" sz="2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</a:rPr>
              <a:t>Enrollment Snapshot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</a:rPr>
              <a:t>Enrollment Process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</a:rPr>
              <a:t>Community Engagement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D63458-EB70-B908-B3B3-A2710BF2150B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9E33AF-5B35-B9ED-4827-1D1A6375E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4CBCFC7-593E-058E-3C3A-72508AD6EF06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430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233B4-C35F-7349-74D4-12768B900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E09C80-0BC0-49CB-BA3A-B8061C589F72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A8CA58-4C9F-F8B3-C230-743E896986DA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Cost-Sharing Reductions: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CSRs Information Page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616ABB-6AE9-4563-6DB0-EC8047B637CB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00ABC9-12B1-A562-80AB-BC17A472C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0BDAA59-CE6B-18BD-255E-1E286D5049D5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99426BA-8104-2AAA-94E9-5B40727B86B4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34B4588-BE80-9DD6-072C-1D0BAF33F995}"/>
              </a:ext>
            </a:extLst>
          </p:cNvPr>
          <p:cNvSpPr txBox="1">
            <a:spLocks/>
          </p:cNvSpPr>
          <p:nvPr/>
        </p:nvSpPr>
        <p:spPr>
          <a:xfrm>
            <a:off x="289365" y="2835919"/>
            <a:ext cx="11802701" cy="1185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For more information visit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hlinkClick r:id="rId4"/>
              </a:rPr>
              <a:t>https://info.nystateofhealth.ny.gov/extra-cost-savings-through-ny-state-health-2025</a:t>
            </a:r>
          </a:p>
          <a:p>
            <a:pPr marL="0" indent="0"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81928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F9B77-1A39-7982-F176-4E99A085E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5BC255-C5C2-5449-2AEE-03B7EB0839F4}"/>
              </a:ext>
            </a:extLst>
          </p:cNvPr>
          <p:cNvSpPr/>
          <p:nvPr/>
        </p:nvSpPr>
        <p:spPr>
          <a:xfrm flipH="1">
            <a:off x="0" y="5703306"/>
            <a:ext cx="12192000" cy="468893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5B2F19-081D-70B9-B83F-C569DF8FAE7A}"/>
              </a:ext>
            </a:extLst>
          </p:cNvPr>
          <p:cNvSpPr/>
          <p:nvPr/>
        </p:nvSpPr>
        <p:spPr>
          <a:xfrm>
            <a:off x="0" y="4063037"/>
            <a:ext cx="12192000" cy="1642111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b="1">
                <a:solidFill>
                  <a:schemeClr val="bg1"/>
                </a:solidFill>
                <a:latin typeface="Aptos"/>
              </a:rPr>
              <a:t>      Enrollment Snapshot</a:t>
            </a:r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74A451-3868-168D-1849-8D5C6714075F}"/>
              </a:ext>
            </a:extLst>
          </p:cNvPr>
          <p:cNvCxnSpPr>
            <a:cxnSpLocks/>
          </p:cNvCxnSpPr>
          <p:nvPr/>
        </p:nvCxnSpPr>
        <p:spPr>
          <a:xfrm>
            <a:off x="595882" y="5051589"/>
            <a:ext cx="5896044" cy="0"/>
          </a:xfrm>
          <a:prstGeom prst="line">
            <a:avLst/>
          </a:prstGeom>
          <a:ln w="25400">
            <a:solidFill>
              <a:srgbClr val="DDB42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30BA9B5-FECC-4044-3317-B4AD2F061392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1CB17A-64B5-F579-5969-13430CBCB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0BEA5BC-E96E-4FA4-6B4B-A3B1974C8D18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878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585977-3DCB-9B62-9211-9E9035E39E52}"/>
              </a:ext>
            </a:extLst>
          </p:cNvPr>
          <p:cNvSpPr/>
          <p:nvPr/>
        </p:nvSpPr>
        <p:spPr>
          <a:xfrm>
            <a:off x="377071" y="101551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Enrollment Snapshot: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DB427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Overview</a:t>
            </a:r>
          </a:p>
          <a:p>
            <a:pPr>
              <a:defRPr/>
            </a:pPr>
            <a:r>
              <a:rPr lang="en-US" sz="1600" i="1">
                <a:solidFill>
                  <a:srgbClr val="DDB427"/>
                </a:solidFill>
                <a:latin typeface="Aptos"/>
              </a:rPr>
              <a:t>As of September 2024</a:t>
            </a:r>
            <a:endParaRPr lang="en-US" sz="1600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BAB994-9B8C-3BC3-0D4F-9179C72D3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175104"/>
              </p:ext>
            </p:extLst>
          </p:nvPr>
        </p:nvGraphicFramePr>
        <p:xfrm>
          <a:off x="2032000" y="1874520"/>
          <a:ext cx="7577455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3455">
                  <a:extLst>
                    <a:ext uri="{9D8B030D-6E8A-4147-A177-3AD203B41FA5}">
                      <a16:colId xmlns:a16="http://schemas.microsoft.com/office/drawing/2014/main" val="55347411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68659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Program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Enrollment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37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Child Health 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590,648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108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Medicaid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4,371,059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3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Essential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1,533,653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217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Qualified Health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226,505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122873"/>
                  </a:ext>
                </a:extLst>
              </a:tr>
              <a:tr h="239672">
                <a:tc>
                  <a:txBody>
                    <a:bodyPr/>
                    <a:lstStyle/>
                    <a:p>
                      <a:r>
                        <a:rPr lang="en-US" sz="2800" b="1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6,721,865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633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651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353AF8-E7E7-435C-7FBE-BB4DA38E6D09}"/>
              </a:ext>
            </a:extLst>
          </p:cNvPr>
          <p:cNvSpPr/>
          <p:nvPr/>
        </p:nvSpPr>
        <p:spPr>
          <a:xfrm>
            <a:off x="188534" y="0"/>
            <a:ext cx="5064185" cy="6858000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53407-85B5-9686-40D3-5FEA586201E4}"/>
              </a:ext>
            </a:extLst>
          </p:cNvPr>
          <p:cNvSpPr/>
          <p:nvPr/>
        </p:nvSpPr>
        <p:spPr>
          <a:xfrm flipH="1">
            <a:off x="-1" y="0"/>
            <a:ext cx="188535" cy="6929120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016A8D-5D5B-97A9-F450-713D012E172F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Enrollment Snapshot: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Region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C8D3C7C-6F2A-0D5A-24F8-DC52FCE32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684" y="1055801"/>
            <a:ext cx="4761636" cy="54166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bg1"/>
                </a:solidFill>
              </a:rPr>
              <a:t>Slightly more than half (55%) of Marketplace enrollees live in NYC.</a:t>
            </a: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bg1"/>
                </a:solidFill>
              </a:rPr>
              <a:t>12% live in Long Island</a:t>
            </a: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bg1"/>
                </a:solidFill>
              </a:rPr>
              <a:t>16% live in the Capitol, Mid Hudson, North Country region</a:t>
            </a: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bg1"/>
                </a:solidFill>
              </a:rPr>
              <a:t>6% live in the Western region</a:t>
            </a: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bg1"/>
                </a:solidFill>
              </a:rPr>
              <a:t>11% live in the Central region</a:t>
            </a: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bg1"/>
                </a:solidFill>
              </a:rPr>
              <a:t>Enrollment by region largely track to each region’s respective share of the States’ non- elderly population.</a:t>
            </a: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>
              <a:solidFill>
                <a:schemeClr val="bg1"/>
              </a:solidFill>
            </a:endParaRP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>
              <a:solidFill>
                <a:schemeClr val="bg1"/>
              </a:solidFill>
            </a:endParaRP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F8C9F4-61FD-54CC-E2FB-B6606AC24E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16" r="2702"/>
          <a:stretch/>
        </p:blipFill>
        <p:spPr>
          <a:xfrm>
            <a:off x="5250470" y="1055801"/>
            <a:ext cx="6852720" cy="516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353AF8-E7E7-435C-7FBE-BB4DA38E6D09}"/>
              </a:ext>
            </a:extLst>
          </p:cNvPr>
          <p:cNvSpPr/>
          <p:nvPr/>
        </p:nvSpPr>
        <p:spPr>
          <a:xfrm>
            <a:off x="94267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016A8D-5D5B-97A9-F450-713D012E172F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Enrollment Snapshot: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Preferred Written Language by Program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DB427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02B01B-EE6E-A80F-DA8F-6B067A087E2D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9E86670-CA5A-787D-CDCE-C9C4245B8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402325A-05A2-BDCA-838F-9AF7CB5B2DBB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52208CB-E397-0FA8-B5ED-DC5439C13BF5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3ED418-4970-CC18-C04A-174739192D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397988"/>
              </p:ext>
            </p:extLst>
          </p:nvPr>
        </p:nvGraphicFramePr>
        <p:xfrm>
          <a:off x="5303521" y="2039745"/>
          <a:ext cx="6699941" cy="2290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328">
                  <a:extLst>
                    <a:ext uri="{9D8B030D-6E8A-4147-A177-3AD203B41FA5}">
                      <a16:colId xmlns:a16="http://schemas.microsoft.com/office/drawing/2014/main" val="2861081908"/>
                    </a:ext>
                  </a:extLst>
                </a:gridCol>
                <a:gridCol w="1310725">
                  <a:extLst>
                    <a:ext uri="{9D8B030D-6E8A-4147-A177-3AD203B41FA5}">
                      <a16:colId xmlns:a16="http://schemas.microsoft.com/office/drawing/2014/main" val="3254419270"/>
                    </a:ext>
                  </a:extLst>
                </a:gridCol>
                <a:gridCol w="1126875">
                  <a:extLst>
                    <a:ext uri="{9D8B030D-6E8A-4147-A177-3AD203B41FA5}">
                      <a16:colId xmlns:a16="http://schemas.microsoft.com/office/drawing/2014/main" val="1695482377"/>
                    </a:ext>
                  </a:extLst>
                </a:gridCol>
                <a:gridCol w="807638">
                  <a:extLst>
                    <a:ext uri="{9D8B030D-6E8A-4147-A177-3AD203B41FA5}">
                      <a16:colId xmlns:a16="http://schemas.microsoft.com/office/drawing/2014/main" val="267768231"/>
                    </a:ext>
                  </a:extLst>
                </a:gridCol>
                <a:gridCol w="778270">
                  <a:extLst>
                    <a:ext uri="{9D8B030D-6E8A-4147-A177-3AD203B41FA5}">
                      <a16:colId xmlns:a16="http://schemas.microsoft.com/office/drawing/2014/main" val="1661021428"/>
                    </a:ext>
                  </a:extLst>
                </a:gridCol>
                <a:gridCol w="1296105">
                  <a:extLst>
                    <a:ext uri="{9D8B030D-6E8A-4147-A177-3AD203B41FA5}">
                      <a16:colId xmlns:a16="http://schemas.microsoft.com/office/drawing/2014/main" val="2398309467"/>
                    </a:ext>
                  </a:extLst>
                </a:gridCol>
              </a:tblGrid>
              <a:tr h="534432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Language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Medicaid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err="1">
                          <a:solidFill>
                            <a:schemeClr val="bg1"/>
                          </a:solidFill>
                        </a:rPr>
                        <a:t>CHPlus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EP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QHP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All Programs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1413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2000"/>
                        <a:t>Chinese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443843"/>
                  </a:ext>
                </a:extLst>
              </a:tr>
              <a:tr h="401070">
                <a:tc>
                  <a:txBody>
                    <a:bodyPr/>
                    <a:lstStyle/>
                    <a:p>
                      <a:r>
                        <a:rPr lang="en-US" sz="2000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308690"/>
                  </a:ext>
                </a:extLst>
              </a:tr>
              <a:tr h="358457">
                <a:tc>
                  <a:txBody>
                    <a:bodyPr/>
                    <a:lstStyle/>
                    <a:p>
                      <a:r>
                        <a:rPr lang="en-US" sz="2000"/>
                        <a:t>Russian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&lt;1%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258996"/>
                  </a:ext>
                </a:extLst>
              </a:tr>
              <a:tr h="309631">
                <a:tc>
                  <a:txBody>
                    <a:bodyPr/>
                    <a:lstStyle/>
                    <a:p>
                      <a:r>
                        <a:rPr lang="en-US" sz="2000"/>
                        <a:t>Spanish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085790"/>
                  </a:ext>
                </a:extLst>
              </a:tr>
            </a:tbl>
          </a:graphicData>
        </a:graphic>
      </p:graphicFrame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D045D31-B811-FBD7-86A0-291195BAA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157" y="1871003"/>
            <a:ext cx="4897364" cy="3277771"/>
          </a:xfrm>
        </p:spPr>
        <p:txBody>
          <a:bodyPr>
            <a:normAutofit/>
          </a:bodyPr>
          <a:lstStyle/>
          <a:p>
            <a:pPr marL="431165" marR="0" lvl="0" indent="-342900" fontAlgn="auto">
              <a:lnSpc>
                <a:spcPct val="150000"/>
              </a:lnSpc>
              <a:spcBef>
                <a:spcPts val="860"/>
              </a:spcBef>
              <a:spcAft>
                <a:spcPts val="0"/>
              </a:spcAft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20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Overall, 27% of Marketplace enrollees indicated a preferred written language other than English. </a:t>
            </a:r>
          </a:p>
          <a:p>
            <a:pPr marL="431165" marR="0" lvl="0" indent="-342900" fontAlgn="auto">
              <a:lnSpc>
                <a:spcPct val="150000"/>
              </a:lnSpc>
              <a:spcBef>
                <a:spcPts val="860"/>
              </a:spcBef>
              <a:spcAft>
                <a:spcPts val="0"/>
              </a:spcAft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20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Over 74,000 enrollees reported one of 23 different preferred languages</a:t>
            </a:r>
          </a:p>
        </p:txBody>
      </p:sp>
    </p:spTree>
    <p:extLst>
      <p:ext uri="{BB962C8B-B14F-4D97-AF65-F5344CB8AC3E}">
        <p14:creationId xmlns:p14="http://schemas.microsoft.com/office/powerpoint/2010/main" val="2753247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585977-3DCB-9B62-9211-9E9035E39E52}"/>
              </a:ext>
            </a:extLst>
          </p:cNvPr>
          <p:cNvSpPr/>
          <p:nvPr/>
        </p:nvSpPr>
        <p:spPr>
          <a:xfrm>
            <a:off x="377071" y="101551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Enrollment Snapshot: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DB427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Race and Ethnicity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DB427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AEC4972-F088-FA86-2706-46DFDE850E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868328"/>
              </p:ext>
            </p:extLst>
          </p:nvPr>
        </p:nvGraphicFramePr>
        <p:xfrm>
          <a:off x="1797908" y="1167618"/>
          <a:ext cx="7906042" cy="2504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2904">
                  <a:extLst>
                    <a:ext uri="{9D8B030D-6E8A-4147-A177-3AD203B41FA5}">
                      <a16:colId xmlns:a16="http://schemas.microsoft.com/office/drawing/2014/main" val="2861081908"/>
                    </a:ext>
                  </a:extLst>
                </a:gridCol>
                <a:gridCol w="1209822">
                  <a:extLst>
                    <a:ext uri="{9D8B030D-6E8A-4147-A177-3AD203B41FA5}">
                      <a16:colId xmlns:a16="http://schemas.microsoft.com/office/drawing/2014/main" val="3254419270"/>
                    </a:ext>
                  </a:extLst>
                </a:gridCol>
                <a:gridCol w="1028390">
                  <a:extLst>
                    <a:ext uri="{9D8B030D-6E8A-4147-A177-3AD203B41FA5}">
                      <a16:colId xmlns:a16="http://schemas.microsoft.com/office/drawing/2014/main" val="1695482377"/>
                    </a:ext>
                  </a:extLst>
                </a:gridCol>
                <a:gridCol w="820853">
                  <a:extLst>
                    <a:ext uri="{9D8B030D-6E8A-4147-A177-3AD203B41FA5}">
                      <a16:colId xmlns:a16="http://schemas.microsoft.com/office/drawing/2014/main" val="267768231"/>
                    </a:ext>
                  </a:extLst>
                </a:gridCol>
                <a:gridCol w="658323">
                  <a:extLst>
                    <a:ext uri="{9D8B030D-6E8A-4147-A177-3AD203B41FA5}">
                      <a16:colId xmlns:a16="http://schemas.microsoft.com/office/drawing/2014/main" val="1661021428"/>
                    </a:ext>
                  </a:extLst>
                </a:gridCol>
                <a:gridCol w="1245750">
                  <a:extLst>
                    <a:ext uri="{9D8B030D-6E8A-4147-A177-3AD203B41FA5}">
                      <a16:colId xmlns:a16="http://schemas.microsoft.com/office/drawing/2014/main" val="2398309467"/>
                    </a:ext>
                  </a:extLst>
                </a:gridCol>
              </a:tblGrid>
              <a:tr h="227426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Race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Medicaid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err="1">
                          <a:solidFill>
                            <a:schemeClr val="bg1"/>
                          </a:solidFill>
                        </a:rPr>
                        <a:t>CHPlus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EP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QHP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All Programs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1413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/>
                        <a:t>White, Non-Hispanic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443843"/>
                  </a:ext>
                </a:extLst>
              </a:tr>
              <a:tr h="401070">
                <a:tc>
                  <a:txBody>
                    <a:bodyPr/>
                    <a:lstStyle/>
                    <a:p>
                      <a:r>
                        <a:rPr lang="en-US"/>
                        <a:t>Black/African American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308690"/>
                  </a:ext>
                </a:extLst>
              </a:tr>
              <a:tr h="358457">
                <a:tc>
                  <a:txBody>
                    <a:bodyPr/>
                    <a:lstStyle/>
                    <a:p>
                      <a:r>
                        <a:rPr lang="en-US"/>
                        <a:t>Asian/Pacific Islander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258996"/>
                  </a:ext>
                </a:extLst>
              </a:tr>
              <a:tr h="309631">
                <a:tc>
                  <a:txBody>
                    <a:bodyPr/>
                    <a:lstStyle/>
                    <a:p>
                      <a:r>
                        <a:rPr lang="en-US"/>
                        <a:t>Other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085790"/>
                  </a:ext>
                </a:extLst>
              </a:tr>
              <a:tr h="295281">
                <a:tc>
                  <a:txBody>
                    <a:bodyPr/>
                    <a:lstStyle/>
                    <a:p>
                      <a:r>
                        <a:rPr lang="en-US"/>
                        <a:t>Did Not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278290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CB30B0C-8243-A691-B0AC-8FEB62DA2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795891"/>
              </p:ext>
            </p:extLst>
          </p:nvPr>
        </p:nvGraphicFramePr>
        <p:xfrm>
          <a:off x="1797908" y="4239369"/>
          <a:ext cx="7906042" cy="1772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2904">
                  <a:extLst>
                    <a:ext uri="{9D8B030D-6E8A-4147-A177-3AD203B41FA5}">
                      <a16:colId xmlns:a16="http://schemas.microsoft.com/office/drawing/2014/main" val="2861081908"/>
                    </a:ext>
                  </a:extLst>
                </a:gridCol>
                <a:gridCol w="1209822">
                  <a:extLst>
                    <a:ext uri="{9D8B030D-6E8A-4147-A177-3AD203B41FA5}">
                      <a16:colId xmlns:a16="http://schemas.microsoft.com/office/drawing/2014/main" val="3254419270"/>
                    </a:ext>
                  </a:extLst>
                </a:gridCol>
                <a:gridCol w="1028390">
                  <a:extLst>
                    <a:ext uri="{9D8B030D-6E8A-4147-A177-3AD203B41FA5}">
                      <a16:colId xmlns:a16="http://schemas.microsoft.com/office/drawing/2014/main" val="1695482377"/>
                    </a:ext>
                  </a:extLst>
                </a:gridCol>
                <a:gridCol w="820853">
                  <a:extLst>
                    <a:ext uri="{9D8B030D-6E8A-4147-A177-3AD203B41FA5}">
                      <a16:colId xmlns:a16="http://schemas.microsoft.com/office/drawing/2014/main" val="267768231"/>
                    </a:ext>
                  </a:extLst>
                </a:gridCol>
                <a:gridCol w="658323">
                  <a:extLst>
                    <a:ext uri="{9D8B030D-6E8A-4147-A177-3AD203B41FA5}">
                      <a16:colId xmlns:a16="http://schemas.microsoft.com/office/drawing/2014/main" val="1661021428"/>
                    </a:ext>
                  </a:extLst>
                </a:gridCol>
                <a:gridCol w="1245750">
                  <a:extLst>
                    <a:ext uri="{9D8B030D-6E8A-4147-A177-3AD203B41FA5}">
                      <a16:colId xmlns:a16="http://schemas.microsoft.com/office/drawing/2014/main" val="2398309467"/>
                    </a:ext>
                  </a:extLst>
                </a:gridCol>
              </a:tblGrid>
              <a:tr h="181263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Ethnicity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Medicaid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err="1">
                          <a:solidFill>
                            <a:schemeClr val="bg1"/>
                          </a:solidFill>
                        </a:rPr>
                        <a:t>CHPlus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EP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QHP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All Programs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1413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/>
                        <a:t>Hispanic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443843"/>
                  </a:ext>
                </a:extLst>
              </a:tr>
              <a:tr h="401070">
                <a:tc>
                  <a:txBody>
                    <a:bodyPr/>
                    <a:lstStyle/>
                    <a:p>
                      <a:r>
                        <a:rPr lang="en-US"/>
                        <a:t>Non-Hispanic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308690"/>
                  </a:ext>
                </a:extLst>
              </a:tr>
              <a:tr h="358457">
                <a:tc>
                  <a:txBody>
                    <a:bodyPr/>
                    <a:lstStyle/>
                    <a:p>
                      <a:r>
                        <a:rPr lang="en-US"/>
                        <a:t>Did Not Provide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258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9248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353AF8-E7E7-435C-7FBE-BB4DA38E6D09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02B01B-EE6E-A80F-DA8F-6B067A087E2D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9E86670-CA5A-787D-CDCE-C9C4245B8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402325A-05A2-BDCA-838F-9AF7CB5B2DBB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52208CB-E397-0FA8-B5ED-DC5439C13BF5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3430C9-CA2F-4764-1980-28845BFAF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771139"/>
              </p:ext>
            </p:extLst>
          </p:nvPr>
        </p:nvGraphicFramePr>
        <p:xfrm>
          <a:off x="593683" y="1338597"/>
          <a:ext cx="11004633" cy="464712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4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555">
                  <a:extLst>
                    <a:ext uri="{9D8B030D-6E8A-4147-A177-3AD203B41FA5}">
                      <a16:colId xmlns:a16="http://schemas.microsoft.com/office/drawing/2014/main" val="529883048"/>
                    </a:ext>
                  </a:extLst>
                </a:gridCol>
                <a:gridCol w="1710390">
                  <a:extLst>
                    <a:ext uri="{9D8B030D-6E8A-4147-A177-3AD203B41FA5}">
                      <a16:colId xmlns:a16="http://schemas.microsoft.com/office/drawing/2014/main" val="2402521709"/>
                    </a:ext>
                  </a:extLst>
                </a:gridCol>
                <a:gridCol w="19578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7821">
                  <a:extLst>
                    <a:ext uri="{9D8B030D-6E8A-4147-A177-3AD203B41FA5}">
                      <a16:colId xmlns:a16="http://schemas.microsoft.com/office/drawing/2014/main" val="3614479818"/>
                    </a:ext>
                  </a:extLst>
                </a:gridCol>
                <a:gridCol w="1957821">
                  <a:extLst>
                    <a:ext uri="{9D8B030D-6E8A-4147-A177-3AD203B41FA5}">
                      <a16:colId xmlns:a16="http://schemas.microsoft.com/office/drawing/2014/main" val="2562897386"/>
                    </a:ext>
                  </a:extLst>
                </a:gridCol>
              </a:tblGrid>
              <a:tr h="551903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FF"/>
                          </a:solidFill>
                          <a:latin typeface="+mn-lt"/>
                        </a:rPr>
                        <a:t>Age Group</a:t>
                      </a:r>
                    </a:p>
                  </a:txBody>
                  <a:tcPr anchor="ctr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FF"/>
                          </a:solidFill>
                          <a:latin typeface="+mn-lt"/>
                        </a:rPr>
                        <a:t>Medicaid</a:t>
                      </a:r>
                    </a:p>
                  </a:txBody>
                  <a:tcPr anchor="ctr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err="1">
                          <a:solidFill>
                            <a:srgbClr val="FFFFFF"/>
                          </a:solidFill>
                          <a:latin typeface="+mn-lt"/>
                        </a:rPr>
                        <a:t>CHPlus</a:t>
                      </a:r>
                      <a:endParaRPr lang="en-US" sz="240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FF"/>
                          </a:solidFill>
                          <a:latin typeface="+mn-lt"/>
                        </a:rPr>
                        <a:t>EP</a:t>
                      </a:r>
                      <a:endParaRPr lang="en-US" sz="2400" baseline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>
                          <a:solidFill>
                            <a:srgbClr val="FFFFFF"/>
                          </a:solidFill>
                          <a:latin typeface="+mn-lt"/>
                        </a:rPr>
                        <a:t>QHP</a:t>
                      </a:r>
                    </a:p>
                  </a:txBody>
                  <a:tcPr anchor="ctr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>
                          <a:solidFill>
                            <a:srgbClr val="FFFFFF"/>
                          </a:solidFill>
                          <a:latin typeface="+mn-lt"/>
                        </a:rPr>
                        <a:t>All Programs</a:t>
                      </a:r>
                    </a:p>
                  </a:txBody>
                  <a:tcPr anchor="ctr">
                    <a:solidFill>
                      <a:srgbClr val="0A5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309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+mn-lt"/>
                        </a:rPr>
                        <a:t>&lt; 18 Years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33%</a:t>
                      </a:r>
                      <a:endParaRPr lang="en-US" sz="24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96%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4%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30%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309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+mn-lt"/>
                        </a:rPr>
                        <a:t>18 – 25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14%</a:t>
                      </a:r>
                      <a:endParaRPr lang="en-US" sz="24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17%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13%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309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+mn-lt"/>
                        </a:rPr>
                        <a:t>26 – 34 Years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16%</a:t>
                      </a:r>
                      <a:endParaRPr lang="en-US" sz="24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24%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18%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16%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309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+mn-lt"/>
                        </a:rPr>
                        <a:t>35 – 44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15%</a:t>
                      </a:r>
                      <a:endParaRPr lang="en-US" sz="24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23%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18%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15%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4420338"/>
                  </a:ext>
                </a:extLst>
              </a:tr>
              <a:tr h="546309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+mn-lt"/>
                        </a:rPr>
                        <a:t>45 – 54 Years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11%</a:t>
                      </a:r>
                      <a:endParaRPr lang="en-US" sz="24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20%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20%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12%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309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+mn-lt"/>
                        </a:rPr>
                        <a:t>55 – 64 Years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10%</a:t>
                      </a:r>
                      <a:endParaRPr lang="en-US" sz="24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16%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31%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11%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566894"/>
                  </a:ext>
                </a:extLst>
              </a:tr>
              <a:tr h="546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+mn-lt"/>
                        </a:rPr>
                        <a:t>65+ Years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2%</a:t>
                      </a:r>
                      <a:endParaRPr lang="en-US" sz="24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2%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2%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85984"/>
                  </a:ext>
                </a:extLst>
              </a:tr>
            </a:tbl>
          </a:graphicData>
        </a:graphic>
      </p:graphicFrame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7F37E47-B7C6-903A-BA2D-86AD410891F3}"/>
              </a:ext>
            </a:extLst>
          </p:cNvPr>
          <p:cNvSpPr txBox="1">
            <a:spLocks/>
          </p:cNvSpPr>
          <p:nvPr/>
        </p:nvSpPr>
        <p:spPr>
          <a:xfrm>
            <a:off x="188913" y="282795"/>
            <a:ext cx="9475592" cy="461962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b="1">
                <a:solidFill>
                  <a:prstClr val="white"/>
                </a:solidFill>
                <a:latin typeface="Aptos"/>
              </a:rPr>
              <a:t>Enrollment Snapshot: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Age by Program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907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353AF8-E7E7-435C-7FBE-BB4DA38E6D09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016A8D-5D5B-97A9-F450-713D012E172F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Enrollment Snapshot: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DB427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QHP Trends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DB427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02B01B-EE6E-A80F-DA8F-6B067A087E2D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9E86670-CA5A-787D-CDCE-C9C4245B8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402325A-05A2-BDCA-838F-9AF7CB5B2DBB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52208CB-E397-0FA8-B5ED-DC5439C13BF5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F44A4687-E183-2E18-B7D8-D6316D272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500569"/>
              </p:ext>
            </p:extLst>
          </p:nvPr>
        </p:nvGraphicFramePr>
        <p:xfrm>
          <a:off x="1070186" y="1256692"/>
          <a:ext cx="9714356" cy="5121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81079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585977-3DCB-9B62-9211-9E9035E39E52}"/>
              </a:ext>
            </a:extLst>
          </p:cNvPr>
          <p:cNvSpPr/>
          <p:nvPr/>
        </p:nvSpPr>
        <p:spPr>
          <a:xfrm>
            <a:off x="377071" y="101551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Enrollment Snapshot: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DB427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2024 Report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DB427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FF72CC-816E-A094-7F29-B7A3211D1366}"/>
              </a:ext>
            </a:extLst>
          </p:cNvPr>
          <p:cNvSpPr txBox="1"/>
          <p:nvPr/>
        </p:nvSpPr>
        <p:spPr>
          <a:xfrm>
            <a:off x="1555655" y="3363889"/>
            <a:ext cx="90806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hlinkClick r:id="rId3"/>
              </a:rPr>
              <a:t>https://info.nystateofhealth.ny.gov/sites/default/files/EnrollmentReport2024a.pdf</a:t>
            </a:r>
            <a:endParaRPr lang="en-US" sz="200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C57C983-B3D0-5FE0-54D3-BEC40035C620}"/>
              </a:ext>
            </a:extLst>
          </p:cNvPr>
          <p:cNvSpPr txBox="1">
            <a:spLocks/>
          </p:cNvSpPr>
          <p:nvPr/>
        </p:nvSpPr>
        <p:spPr>
          <a:xfrm>
            <a:off x="194649" y="2512840"/>
            <a:ext cx="11802701" cy="445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More information available in the 2024 Enrollment Report: </a:t>
            </a:r>
          </a:p>
          <a:p>
            <a:pPr marL="0" indent="0"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62860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5066F1-D4AB-95EF-0358-EF651B1513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913" y="282795"/>
            <a:ext cx="10481853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Enrollment Snapshot: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DB427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EP and QHP Enrollment by County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DB427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BCC1FC-F9EB-0BE9-1865-4589736DB908}"/>
              </a:ext>
            </a:extLst>
          </p:cNvPr>
          <p:cNvSpPr txBox="1"/>
          <p:nvPr/>
        </p:nvSpPr>
        <p:spPr>
          <a:xfrm>
            <a:off x="2637269" y="5904637"/>
            <a:ext cx="8033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hlinkClick r:id="rId3"/>
              </a:rPr>
              <a:t>https://info.nystateofhealth.ny.gov/enrollmentdata</a:t>
            </a:r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69A824-34B2-3549-F908-A3C9980694C3}"/>
              </a:ext>
            </a:extLst>
          </p:cNvPr>
          <p:cNvSpPr txBox="1"/>
          <p:nvPr/>
        </p:nvSpPr>
        <p:spPr>
          <a:xfrm>
            <a:off x="1339942" y="5497359"/>
            <a:ext cx="9512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Essential Plan and QHP Enrollment by County and Plan available at: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95341-268B-AC94-FBF4-4969F3784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680" y="1084946"/>
            <a:ext cx="7803252" cy="425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33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F9B77-1A39-7982-F176-4E99A085E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5BC255-C5C2-5449-2AEE-03B7EB0839F4}"/>
              </a:ext>
            </a:extLst>
          </p:cNvPr>
          <p:cNvSpPr/>
          <p:nvPr/>
        </p:nvSpPr>
        <p:spPr>
          <a:xfrm flipH="1">
            <a:off x="0" y="5703306"/>
            <a:ext cx="12192000" cy="468893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5B2F19-081D-70B9-B83F-C569DF8FAE7A}"/>
              </a:ext>
            </a:extLst>
          </p:cNvPr>
          <p:cNvSpPr/>
          <p:nvPr/>
        </p:nvSpPr>
        <p:spPr>
          <a:xfrm>
            <a:off x="0" y="4063037"/>
            <a:ext cx="12192000" cy="1642111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b="1">
                <a:solidFill>
                  <a:schemeClr val="bg1"/>
                </a:solidFill>
                <a:latin typeface="Aptos"/>
              </a:rPr>
              <a:t>      Background</a:t>
            </a:r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74A451-3868-168D-1849-8D5C6714075F}"/>
              </a:ext>
            </a:extLst>
          </p:cNvPr>
          <p:cNvCxnSpPr>
            <a:cxnSpLocks/>
          </p:cNvCxnSpPr>
          <p:nvPr/>
        </p:nvCxnSpPr>
        <p:spPr>
          <a:xfrm>
            <a:off x="595882" y="5051589"/>
            <a:ext cx="5896044" cy="0"/>
          </a:xfrm>
          <a:prstGeom prst="line">
            <a:avLst/>
          </a:prstGeom>
          <a:ln w="25400">
            <a:solidFill>
              <a:srgbClr val="DDB42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8F06232-7656-9061-C91C-8F1563CAB41A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3A405C-A482-DB24-8836-CA5FCE844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6C8522C-CAF9-14D5-C457-F5990186D0D3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98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F9B77-1A39-7982-F176-4E99A085E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5BC255-C5C2-5449-2AEE-03B7EB0839F4}"/>
              </a:ext>
            </a:extLst>
          </p:cNvPr>
          <p:cNvSpPr/>
          <p:nvPr/>
        </p:nvSpPr>
        <p:spPr>
          <a:xfrm flipH="1">
            <a:off x="0" y="5703306"/>
            <a:ext cx="12192000" cy="468893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5B2F19-081D-70B9-B83F-C569DF8FAE7A}"/>
              </a:ext>
            </a:extLst>
          </p:cNvPr>
          <p:cNvSpPr/>
          <p:nvPr/>
        </p:nvSpPr>
        <p:spPr>
          <a:xfrm>
            <a:off x="0" y="4063037"/>
            <a:ext cx="12192000" cy="1642111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b="1">
                <a:solidFill>
                  <a:schemeClr val="bg1"/>
                </a:solidFill>
                <a:latin typeface="Aptos"/>
              </a:rPr>
              <a:t>      Enrollment Process</a:t>
            </a:r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74A451-3868-168D-1849-8D5C6714075F}"/>
              </a:ext>
            </a:extLst>
          </p:cNvPr>
          <p:cNvCxnSpPr>
            <a:cxnSpLocks/>
          </p:cNvCxnSpPr>
          <p:nvPr/>
        </p:nvCxnSpPr>
        <p:spPr>
          <a:xfrm>
            <a:off x="595882" y="5051589"/>
            <a:ext cx="5896044" cy="0"/>
          </a:xfrm>
          <a:prstGeom prst="line">
            <a:avLst/>
          </a:prstGeom>
          <a:ln w="25400">
            <a:solidFill>
              <a:srgbClr val="DDB42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30BA9B5-FECC-4044-3317-B4AD2F061392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1CB17A-64B5-F579-5969-13430CBCB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0BEA5BC-E96E-4FA4-6B4B-A3B1974C8D18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050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353AF8-E7E7-435C-7FBE-BB4DA38E6D09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53407-85B5-9686-40D3-5FEA586201E4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016A8D-5D5B-97A9-F450-713D012E172F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Enrollment Process: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Role of The Assistor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8AFC55-DAF8-E3E8-22ED-57CF81FADCED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2EE396-E9FD-E2CA-B47E-FC36A8DF4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E95DD5-5569-4C4A-C187-7C92B8C0CD62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CCD7AF-C19C-6EE4-315F-8BB657AC92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74" t="621" r="13420" b="413"/>
          <a:stretch/>
        </p:blipFill>
        <p:spPr>
          <a:xfrm>
            <a:off x="312820" y="1157355"/>
            <a:ext cx="6021073" cy="4289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1DDE2-6348-041C-635B-4D7DE63BC94B}"/>
              </a:ext>
            </a:extLst>
          </p:cNvPr>
          <p:cNvSpPr txBox="1"/>
          <p:nvPr/>
        </p:nvSpPr>
        <p:spPr>
          <a:xfrm>
            <a:off x="6509337" y="1098034"/>
            <a:ext cx="5369843" cy="4664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An Assistor is an individual who is certified to provide consumers with enrollment assistance on the Marketplace.</a:t>
            </a:r>
          </a:p>
          <a:p>
            <a:pPr>
              <a:lnSpc>
                <a:spcPct val="150000"/>
              </a:lnSpc>
            </a:pPr>
            <a:endParaRPr lang="en-US" sz="20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NY State of Health has over 5,000 Assistors from over 320 agencies across the State.</a:t>
            </a:r>
          </a:p>
          <a:p>
            <a:pPr>
              <a:lnSpc>
                <a:spcPct val="150000"/>
              </a:lnSpc>
            </a:pPr>
            <a:endParaRPr lang="en-US" sz="20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Assistors are required to complete the NY State of Health certified assistor course and exam, as well as attend annual trainings.</a:t>
            </a:r>
          </a:p>
        </p:txBody>
      </p:sp>
    </p:spTree>
    <p:extLst>
      <p:ext uri="{BB962C8B-B14F-4D97-AF65-F5344CB8AC3E}">
        <p14:creationId xmlns:p14="http://schemas.microsoft.com/office/powerpoint/2010/main" val="1460306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353AF8-E7E7-435C-7FBE-BB4DA38E6D09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53407-85B5-9686-40D3-5FEA586201E4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016A8D-5D5B-97A9-F450-713D012E172F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Enrollment Process: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Role of The Assistor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8AFC55-DAF8-E3E8-22ED-57CF81FADCED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2EE396-E9FD-E2CA-B47E-FC36A8DF4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E95DD5-5569-4C4A-C187-7C92B8C0CD62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78D44A0C-AE4A-752E-234C-1407405804C2}"/>
              </a:ext>
            </a:extLst>
          </p:cNvPr>
          <p:cNvSpPr txBox="1"/>
          <p:nvPr/>
        </p:nvSpPr>
        <p:spPr>
          <a:xfrm>
            <a:off x="345177" y="1189263"/>
            <a:ext cx="11205847" cy="48494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/>
              <a:t>NY State of Health offers free personalized help determine the plan and financial assistance eligibility that is best for you</a:t>
            </a:r>
            <a:endParaRPr lang="en-US"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/>
              <a:t>Thousands of certified enrollment assistors available to help you in your preferred language and in a community near you</a:t>
            </a:r>
            <a:endParaRPr lang="zh-TW" altLang="en-US" sz="2000"/>
          </a:p>
          <a:p>
            <a:pPr marL="285750" indent="-28575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/>
              <a:t>No one should ever pay for enrollment assistance</a:t>
            </a:r>
          </a:p>
          <a:p>
            <a:pPr marL="285750" indent="-28575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/>
              <a:t>You can find assistance by:</a:t>
            </a:r>
          </a:p>
          <a:p>
            <a:pPr marL="742950" lvl="1" indent="-28575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/>
              <a:t>Going to: </a:t>
            </a:r>
            <a:r>
              <a:rPr lang="en-US" sz="2000">
                <a:hlinkClick r:id="rId4"/>
              </a:rPr>
              <a:t>http://info.nystateofhealth.ny.gov/findassistor</a:t>
            </a:r>
            <a:endParaRPr lang="en-US" sz="2000"/>
          </a:p>
          <a:p>
            <a:pPr marL="742950" lvl="1" indent="-28575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/>
              <a:t>Calling the NY State of Health Customer Service Center at            </a:t>
            </a:r>
          </a:p>
          <a:p>
            <a:pPr marL="742950" lvl="1" indent="-28575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/>
              <a:t>    1-855-355-5777</a:t>
            </a:r>
          </a:p>
          <a:p>
            <a:pPr marL="742950" lvl="1" indent="-28575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/>
              <a:t>Visiting NYStateOfHealth.ny.gov</a:t>
            </a:r>
          </a:p>
          <a:p>
            <a:pPr marL="1200150" lvl="2" indent="-28575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400" i="1"/>
              <a:t>You can use the chat feature on the website to help complete your application, available during customer service center hour</a:t>
            </a:r>
          </a:p>
        </p:txBody>
      </p:sp>
    </p:spTree>
    <p:extLst>
      <p:ext uri="{BB962C8B-B14F-4D97-AF65-F5344CB8AC3E}">
        <p14:creationId xmlns:p14="http://schemas.microsoft.com/office/powerpoint/2010/main" val="2238613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558FA-B402-1181-39A8-1F2180722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65508B-4296-C5D6-4D0F-767A5A5EF30F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CD6930-4991-FA77-426B-341E1CE4C951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71D78B-99C3-9140-80A8-6E909342F559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Enrollment Process: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Overview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A8B342-81F0-311C-EF94-E727A3B3F722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4481CEB-E181-E899-86C0-8553AA4C6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FB67B12-9F1E-6B31-2D94-2374D76B7E3D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6F5C26A-9BAA-F868-D6C2-702934AEB2CC}"/>
              </a:ext>
            </a:extLst>
          </p:cNvPr>
          <p:cNvGraphicFramePr>
            <a:graphicFrameLocks/>
          </p:cNvGraphicFramePr>
          <p:nvPr/>
        </p:nvGraphicFramePr>
        <p:xfrm>
          <a:off x="463485" y="1274523"/>
          <a:ext cx="11159764" cy="468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55350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353AF8-E7E7-435C-7FBE-BB4DA38E6D09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53407-85B5-9686-40D3-5FEA586201E4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016A8D-5D5B-97A9-F450-713D012E172F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Enrollment Process: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Assistors &amp; Brokers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8AFC55-DAF8-E3E8-22ED-57CF81FADCED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2EE396-E9FD-E2CA-B47E-FC36A8DF4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E95DD5-5569-4C4A-C187-7C92B8C0CD62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085107-4B47-AE88-4284-63FBF5431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098" y="1709696"/>
            <a:ext cx="6525417" cy="37914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Google Shape;422;p27">
            <a:extLst>
              <a:ext uri="{FF2B5EF4-FFF2-40B4-BE49-F238E27FC236}">
                <a16:creationId xmlns:a16="http://schemas.microsoft.com/office/drawing/2014/main" id="{9FE8AB02-CBB5-510A-14D3-37A6C703A6E0}"/>
              </a:ext>
            </a:extLst>
          </p:cNvPr>
          <p:cNvSpPr txBox="1">
            <a:spLocks/>
          </p:cNvSpPr>
          <p:nvPr/>
        </p:nvSpPr>
        <p:spPr>
          <a:xfrm>
            <a:off x="375693" y="1170723"/>
            <a:ext cx="5088405" cy="51133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000"/>
              <a:t>This tool provides a way to find a certified assistor in your area.  Assistors are available in every county in NYS.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000"/>
              <a:t>Tool can be found here: 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https://nystateofhealth.ny.gov/agent/hx_brokerSearch?fromPage=INDIVIDUAL</a:t>
            </a:r>
            <a:endParaRPr lang="en-US" sz="2000"/>
          </a:p>
          <a:p>
            <a:pPr marL="214313" indent="-214313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000"/>
              <a:t>NYSOH has over 5,000 Assistors from over 320 agencies</a:t>
            </a:r>
          </a:p>
          <a:p>
            <a:pPr marL="228600" indent="-228600">
              <a:lnSpc>
                <a:spcPct val="150000"/>
              </a:lnSpc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2000"/>
              <a:t>And over 2600 Certified and Licensed Brokers from over 420 agencies.</a:t>
            </a:r>
          </a:p>
          <a:p>
            <a:pPr marL="228600" indent="-50800">
              <a:lnSpc>
                <a:spcPct val="150000"/>
              </a:lnSpc>
              <a:buClr>
                <a:schemeClr val="dk1"/>
              </a:buClr>
              <a:buSzPts val="2800"/>
            </a:pPr>
            <a:endParaRPr lang="en-US" sz="1800">
              <a:solidFill>
                <a:srgbClr val="001F5F"/>
              </a:solidFill>
              <a:ea typeface="Arial"/>
              <a:cs typeface="Arial"/>
              <a:sym typeface="Arial"/>
            </a:endParaRPr>
          </a:p>
          <a:p>
            <a:pPr marL="214313" indent="-36513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55331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0D8EC-07ED-8C52-3896-34749BBDF3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06"/>
          <a:stretch/>
        </p:blipFill>
        <p:spPr>
          <a:xfrm>
            <a:off x="5390624" y="1705460"/>
            <a:ext cx="6612839" cy="40438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353AF8-E7E7-435C-7FBE-BB4DA38E6D09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53407-85B5-9686-40D3-5FEA586201E4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016A8D-5D5B-97A9-F450-713D012E172F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Enrollment Process: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Estimating Financial Assistance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8AFC55-DAF8-E3E8-22ED-57CF81FADCED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2EE396-E9FD-E2CA-B47E-FC36A8DF4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E95DD5-5569-4C4A-C187-7C92B8C0CD62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Google Shape;431;p28">
            <a:extLst>
              <a:ext uri="{FF2B5EF4-FFF2-40B4-BE49-F238E27FC236}">
                <a16:creationId xmlns:a16="http://schemas.microsoft.com/office/drawing/2014/main" id="{2172E35A-29D9-2413-8822-041C5F31E680}"/>
              </a:ext>
            </a:extLst>
          </p:cNvPr>
          <p:cNvSpPr txBox="1">
            <a:spLocks/>
          </p:cNvSpPr>
          <p:nvPr/>
        </p:nvSpPr>
        <p:spPr>
          <a:xfrm>
            <a:off x="265621" y="2690330"/>
            <a:ext cx="5047917" cy="22542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8612" indent="-285750">
              <a:lnSpc>
                <a:spcPct val="150000"/>
              </a:lnSpc>
              <a:spcBef>
                <a:spcPts val="300"/>
              </a:spcBef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2000"/>
              <a:t>Use the Anonymous Plan Search tool to determine the consumer’s estimated premium after tax credits.</a:t>
            </a:r>
          </a:p>
          <a:p>
            <a:pPr marL="328612" indent="-285750">
              <a:lnSpc>
                <a:spcPct val="150000"/>
              </a:lnSpc>
              <a:spcBef>
                <a:spcPts val="300"/>
              </a:spcBef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2000" u="sng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https://nystateofhealth.ny.gov/individual</a:t>
            </a:r>
            <a:endParaRPr lang="en-US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43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F9B77-1A39-7982-F176-4E99A085E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5BC255-C5C2-5449-2AEE-03B7EB0839F4}"/>
              </a:ext>
            </a:extLst>
          </p:cNvPr>
          <p:cNvSpPr/>
          <p:nvPr/>
        </p:nvSpPr>
        <p:spPr>
          <a:xfrm flipH="1">
            <a:off x="0" y="5703306"/>
            <a:ext cx="12192000" cy="468893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5B2F19-081D-70B9-B83F-C569DF8FAE7A}"/>
              </a:ext>
            </a:extLst>
          </p:cNvPr>
          <p:cNvSpPr/>
          <p:nvPr/>
        </p:nvSpPr>
        <p:spPr>
          <a:xfrm>
            <a:off x="0" y="4063037"/>
            <a:ext cx="12192000" cy="1642111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b="1">
                <a:solidFill>
                  <a:schemeClr val="bg1"/>
                </a:solidFill>
                <a:latin typeface="Aptos"/>
              </a:rPr>
              <a:t>      Community Engagement</a:t>
            </a:r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74A451-3868-168D-1849-8D5C6714075F}"/>
              </a:ext>
            </a:extLst>
          </p:cNvPr>
          <p:cNvCxnSpPr>
            <a:cxnSpLocks/>
          </p:cNvCxnSpPr>
          <p:nvPr/>
        </p:nvCxnSpPr>
        <p:spPr>
          <a:xfrm>
            <a:off x="595882" y="5051589"/>
            <a:ext cx="5896044" cy="0"/>
          </a:xfrm>
          <a:prstGeom prst="line">
            <a:avLst/>
          </a:prstGeom>
          <a:ln w="25400">
            <a:solidFill>
              <a:srgbClr val="DDB42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30BA9B5-FECC-4044-3317-B4AD2F061392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1CB17A-64B5-F579-5969-13430CBCB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0BEA5BC-E96E-4FA4-6B4B-A3B1974C8D18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539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353AF8-E7E7-435C-7FBE-BB4DA38E6D09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53407-85B5-9686-40D3-5FEA586201E4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016A8D-5D5B-97A9-F450-713D012E172F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Community Engagement: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Partnerships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DE53C-AD68-9947-9564-6F5E331ECCC9}"/>
              </a:ext>
            </a:extLst>
          </p:cNvPr>
          <p:cNvSpPr txBox="1">
            <a:spLocks/>
          </p:cNvSpPr>
          <p:nvPr/>
        </p:nvSpPr>
        <p:spPr>
          <a:xfrm>
            <a:off x="479565" y="1260963"/>
            <a:ext cx="5360389" cy="512855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Arial,Sans-Serif" panose="020B0604020202020204" pitchFamily="34" charset="0"/>
            </a:pPr>
            <a:r>
              <a:rPr lang="en-US" sz="1800"/>
              <a:t>NY State of Health informational table setup/staffed at your community events,</a:t>
            </a:r>
          </a:p>
          <a:p>
            <a:pPr marL="457200" indent="-457200">
              <a:lnSpc>
                <a:spcPct val="150000"/>
              </a:lnSpc>
              <a:buFont typeface="Arial,Sans-Serif" panose="020B0604020202020204" pitchFamily="34" charset="0"/>
            </a:pPr>
            <a:r>
              <a:rPr lang="en-US" sz="1800"/>
              <a:t>NY State of Health promotional information included in your organization’s newsletter, informational monitors, social media platforms, and other co-branded materials</a:t>
            </a:r>
          </a:p>
          <a:p>
            <a:pPr marL="457200" indent="-457200">
              <a:lnSpc>
                <a:spcPct val="150000"/>
              </a:lnSpc>
              <a:buFont typeface="Arial,Sans-Serif" panose="020B0604020202020204" pitchFamily="34" charset="0"/>
            </a:pPr>
            <a:r>
              <a:rPr lang="en-US" sz="1800"/>
              <a:t>Lunch and Learn presentations on NY State of Health in real time and/or virtually</a:t>
            </a:r>
          </a:p>
          <a:p>
            <a:pPr marL="457200" indent="-457200">
              <a:lnSpc>
                <a:spcPct val="150000"/>
              </a:lnSpc>
              <a:buFont typeface="Arial,Sans-Serif" panose="020B0604020202020204" pitchFamily="34" charset="0"/>
            </a:pPr>
            <a:r>
              <a:rPr lang="en-US" sz="1800"/>
              <a:t>Let’s share ideas for unique partnership/community experiences!</a:t>
            </a:r>
          </a:p>
          <a:p>
            <a:pPr marL="457200" indent="-457200">
              <a:lnSpc>
                <a:spcPct val="150000"/>
              </a:lnSpc>
              <a:buFont typeface="Arial,Sans-Serif" panose="020B0604020202020204" pitchFamily="34" charset="0"/>
            </a:pPr>
            <a:endParaRPr lang="en-US" sz="1800"/>
          </a:p>
        </p:txBody>
      </p:sp>
      <p:pic>
        <p:nvPicPr>
          <p:cNvPr id="19" name="Picture 18" descr="A picture containing text, floor, indoor, person&#10;&#10;AI-generated content may be incorrect.">
            <a:extLst>
              <a:ext uri="{FF2B5EF4-FFF2-40B4-BE49-F238E27FC236}">
                <a16:creationId xmlns:a16="http://schemas.microsoft.com/office/drawing/2014/main" id="{8F2C6906-A474-376B-E85B-B5D6754F1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6" r="-3" b="-3"/>
          <a:stretch/>
        </p:blipFill>
        <p:spPr>
          <a:xfrm>
            <a:off x="5917797" y="1107292"/>
            <a:ext cx="3058821" cy="3233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2EAF13-AF0B-8B24-C239-18463AFD4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4" r="21957" b="-1"/>
          <a:stretch/>
        </p:blipFill>
        <p:spPr>
          <a:xfrm>
            <a:off x="9263807" y="1113631"/>
            <a:ext cx="2739657" cy="3222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A picture containing text, person&#10;&#10;AI-generated content may be incorrect.">
            <a:extLst>
              <a:ext uri="{FF2B5EF4-FFF2-40B4-BE49-F238E27FC236}">
                <a16:creationId xmlns:a16="http://schemas.microsoft.com/office/drawing/2014/main" id="{63C2A9C8-4A53-B0AB-17A4-60416BF65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3" r="13355" b="-4"/>
          <a:stretch/>
        </p:blipFill>
        <p:spPr>
          <a:xfrm>
            <a:off x="7798688" y="4457136"/>
            <a:ext cx="2355860" cy="1757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picture containing text, indoor, booth&#10;&#10;AI-generated content may be incorrect.">
            <a:extLst>
              <a:ext uri="{FF2B5EF4-FFF2-40B4-BE49-F238E27FC236}">
                <a16:creationId xmlns:a16="http://schemas.microsoft.com/office/drawing/2014/main" id="{FB674046-AC20-4207-597E-EA275FCAD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0" r="7918" b="2"/>
          <a:stretch/>
        </p:blipFill>
        <p:spPr>
          <a:xfrm>
            <a:off x="10286312" y="4457136"/>
            <a:ext cx="1717152" cy="1721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AC5D680-01F4-7DCA-5DEC-FBADE64FC6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9" r="6320" b="4"/>
          <a:stretch/>
        </p:blipFill>
        <p:spPr>
          <a:xfrm>
            <a:off x="5839954" y="4465974"/>
            <a:ext cx="1826970" cy="1836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02E79C5-5F04-5E4B-C551-E8536F4A7EC8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54D5C34-9945-8281-113C-0147EBD3A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06E177A-92FD-CE0C-2D3B-18FBF45C728A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4938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353AF8-E7E7-435C-7FBE-BB4DA38E6D09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53407-85B5-9686-40D3-5FEA586201E4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016A8D-5D5B-97A9-F450-713D012E172F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Community Engagement: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Events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DE53C-AD68-9947-9564-6F5E331ECCC9}"/>
              </a:ext>
            </a:extLst>
          </p:cNvPr>
          <p:cNvSpPr txBox="1">
            <a:spLocks/>
          </p:cNvSpPr>
          <p:nvPr/>
        </p:nvSpPr>
        <p:spPr>
          <a:xfrm>
            <a:off x="479565" y="1260963"/>
            <a:ext cx="5360389" cy="512855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Arial,Sans-Serif" panose="020B0604020202020204" pitchFamily="34" charset="0"/>
            </a:pPr>
            <a:r>
              <a:rPr lang="en-US" sz="2000"/>
              <a:t>Events calendar located on the NY State of Health Informational Site</a:t>
            </a:r>
          </a:p>
          <a:p>
            <a:pPr marL="457200" indent="-457200">
              <a:lnSpc>
                <a:spcPct val="150000"/>
              </a:lnSpc>
              <a:buFont typeface="Arial,Sans-Serif" panose="020B0604020202020204" pitchFamily="34" charset="0"/>
            </a:pPr>
            <a:r>
              <a:rPr lang="en-US" sz="2000"/>
              <a:t>Searchable database of all events statewide</a:t>
            </a:r>
          </a:p>
          <a:p>
            <a:pPr marL="457200" indent="-457200">
              <a:lnSpc>
                <a:spcPct val="150000"/>
              </a:lnSpc>
              <a:buFont typeface="Arial,Sans-Serif" panose="020B0604020202020204" pitchFamily="34" charset="0"/>
            </a:pPr>
            <a:r>
              <a:rPr lang="en-US" sz="2000"/>
              <a:t>“Add to Calendar” feature to provide reminders on your desktop or device</a:t>
            </a:r>
          </a:p>
          <a:p>
            <a:pPr marL="457200" indent="-457200">
              <a:lnSpc>
                <a:spcPct val="150000"/>
              </a:lnSpc>
              <a:buFont typeface="Arial,Sans-Serif" panose="020B0604020202020204" pitchFamily="34" charset="0"/>
            </a:pPr>
            <a:r>
              <a:rPr lang="en-US" sz="2000"/>
              <a:t>Events occur throughout the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C672E-FBA0-4B58-16D5-82D347124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119" y="1260963"/>
            <a:ext cx="4263575" cy="48070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4B353C-6E89-BD8A-9EFF-B44EF6672D97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087ADC-D0A9-ADBE-7C58-C0AF64D2E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1B446D6-CA0F-1B91-EE7F-765F48CF5C62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9216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63672-D900-8D29-4CE3-9F0EBCAD9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D38DAC-C75D-7F3F-21CC-87E33EC01A94}"/>
              </a:ext>
            </a:extLst>
          </p:cNvPr>
          <p:cNvSpPr/>
          <p:nvPr/>
        </p:nvSpPr>
        <p:spPr>
          <a:xfrm flipH="1">
            <a:off x="0" y="5545902"/>
            <a:ext cx="12192000" cy="506726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14988B-7F34-2E77-ACCC-19340B0B9009}"/>
              </a:ext>
            </a:extLst>
          </p:cNvPr>
          <p:cNvSpPr/>
          <p:nvPr/>
        </p:nvSpPr>
        <p:spPr>
          <a:xfrm>
            <a:off x="0" y="-1"/>
            <a:ext cx="12192000" cy="5545903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Thank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		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	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0EF72-C7D1-984C-56C5-47B784DEC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204" y="6278881"/>
            <a:ext cx="2077049" cy="4117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2355EA-B872-E33F-65F2-5E37B126AF10}"/>
              </a:ext>
            </a:extLst>
          </p:cNvPr>
          <p:cNvCxnSpPr>
            <a:cxnSpLocks/>
          </p:cNvCxnSpPr>
          <p:nvPr/>
        </p:nvCxnSpPr>
        <p:spPr>
          <a:xfrm>
            <a:off x="188535" y="6579108"/>
            <a:ext cx="957522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8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tition · To support the Affordable Care Act - United States · Change.org">
            <a:extLst>
              <a:ext uri="{FF2B5EF4-FFF2-40B4-BE49-F238E27FC236}">
                <a16:creationId xmlns:a16="http://schemas.microsoft.com/office/drawing/2014/main" id="{58DBC965-1196-4A36-AF76-890402F90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890" y="1586872"/>
            <a:ext cx="6804285" cy="421599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2712D-0D79-791D-5672-9ACF5F285183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93729" y="1245542"/>
            <a:ext cx="4759325" cy="5238750"/>
          </a:xfrm>
        </p:spPr>
        <p:txBody>
          <a:bodyPr>
            <a:normAutofit/>
          </a:bodyPr>
          <a:lstStyle/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Federal requirement for states to have a health insurance exchange.</a:t>
            </a: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NYS chose to create and run their own health insurance exchange.</a:t>
            </a: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The New York State of Health, Health Plan Market Place opened in 2013.</a:t>
            </a: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The Marketplace helps New Yorkers access affordable, high quality health insurance.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353AF8-E7E7-435C-7FBE-BB4DA38E6D09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016A8D-5D5B-97A9-F450-713D012E172F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Background: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Affordable Care Act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EB28C2-4D60-8774-13FB-0EF789986638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D34F6E4-3488-B5F6-EA64-594E738AE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752E5D4-DD53-4CBE-36A4-56897D5CA783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2D40051-CA9A-42C3-9FB1-3E74420FC989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8640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353AF8-E7E7-435C-7FBE-BB4DA38E6D09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53407-85B5-9686-40D3-5FEA586201E4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016A8D-5D5B-97A9-F450-713D012E172F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Background: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Programs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CE2EE3-C13B-AD05-A6E3-2F23D67325AA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1D7FF9-7094-2A63-7204-CE1B14E4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B885613-1976-E7F6-26C4-EE14C1D9655F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A97F5B-3781-5F81-28AA-6403F070A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729742"/>
              </p:ext>
            </p:extLst>
          </p:nvPr>
        </p:nvGraphicFramePr>
        <p:xfrm>
          <a:off x="335280" y="1172466"/>
          <a:ext cx="11003280" cy="4989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0820">
                  <a:extLst>
                    <a:ext uri="{9D8B030D-6E8A-4147-A177-3AD203B41FA5}">
                      <a16:colId xmlns:a16="http://schemas.microsoft.com/office/drawing/2014/main" val="330345302"/>
                    </a:ext>
                  </a:extLst>
                </a:gridCol>
                <a:gridCol w="2746375">
                  <a:extLst>
                    <a:ext uri="{9D8B030D-6E8A-4147-A177-3AD203B41FA5}">
                      <a16:colId xmlns:a16="http://schemas.microsoft.com/office/drawing/2014/main" val="2744501182"/>
                    </a:ext>
                  </a:extLst>
                </a:gridCol>
                <a:gridCol w="2755265">
                  <a:extLst>
                    <a:ext uri="{9D8B030D-6E8A-4147-A177-3AD203B41FA5}">
                      <a16:colId xmlns:a16="http://schemas.microsoft.com/office/drawing/2014/main" val="2533779786"/>
                    </a:ext>
                  </a:extLst>
                </a:gridCol>
                <a:gridCol w="2750820">
                  <a:extLst>
                    <a:ext uri="{9D8B030D-6E8A-4147-A177-3AD203B41FA5}">
                      <a16:colId xmlns:a16="http://schemas.microsoft.com/office/drawing/2014/main" val="2657872173"/>
                    </a:ext>
                  </a:extLst>
                </a:gridCol>
              </a:tblGrid>
              <a:tr h="910066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Medicaid</a:t>
                      </a:r>
                      <a:endParaRPr lang="en-US" sz="2000">
                        <a:solidFill>
                          <a:schemeClr val="bg1"/>
                        </a:solidFill>
                        <a:latin typeface="Aptos"/>
                      </a:endParaRPr>
                    </a:p>
                  </a:txBody>
                  <a:tcPr anchor="ctr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Child</a:t>
                      </a:r>
                      <a:r>
                        <a:rPr lang="en-US" sz="2000" b="1" spc="50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Health</a:t>
                      </a:r>
                      <a:r>
                        <a:rPr lang="en-US" sz="2000" b="1" spc="50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Plus (CHIP)</a:t>
                      </a:r>
                      <a:endParaRPr lang="en-US" sz="2000">
                        <a:solidFill>
                          <a:schemeClr val="bg1"/>
                        </a:solidFill>
                        <a:latin typeface="Aptos"/>
                      </a:endParaRPr>
                    </a:p>
                  </a:txBody>
                  <a:tcPr anchor="ctr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The</a:t>
                      </a:r>
                      <a:r>
                        <a:rPr lang="en-US" sz="2000" b="1" spc="-45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Essential</a:t>
                      </a:r>
                      <a:r>
                        <a:rPr lang="en-US" sz="2000" b="1" spc="-30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Plan (EP)</a:t>
                      </a:r>
                      <a:endParaRPr lang="en-US" sz="2000">
                        <a:solidFill>
                          <a:schemeClr val="bg1"/>
                        </a:solidFill>
                        <a:latin typeface="Aptos"/>
                      </a:endParaRPr>
                    </a:p>
                  </a:txBody>
                  <a:tcPr anchor="ctr"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Qualified</a:t>
                      </a:r>
                      <a:r>
                        <a:rPr lang="en-US" sz="2000" b="1" spc="-25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Health</a:t>
                      </a:r>
                      <a:r>
                        <a:rPr lang="en-US" sz="2000" b="1" spc="-35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Plans</a:t>
                      </a:r>
                      <a:r>
                        <a:rPr lang="en-US" sz="2000" b="1" spc="-55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latin typeface="Aptos"/>
                          <a:cs typeface="Calibri"/>
                        </a:rPr>
                        <a:t>(QHPs)</a:t>
                      </a:r>
                      <a:endParaRPr lang="en-US" sz="2000">
                        <a:solidFill>
                          <a:schemeClr val="bg1"/>
                        </a:solidFill>
                        <a:latin typeface="Aptos"/>
                      </a:endParaRPr>
                    </a:p>
                  </a:txBody>
                  <a:tcPr anchor="ctr">
                    <a:solidFill>
                      <a:srgbClr val="0A5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932502"/>
                  </a:ext>
                </a:extLst>
              </a:tr>
              <a:tr h="385301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spc="-1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Low –income residents who are: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spc="-1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Pregnant women and infants;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spc="-1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Children ages 1-18;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spc="-1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Parents and caretaker relatives of dependent children; or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spc="-1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Adults aged 19-64, who are not pregnant and not eligible for Medicare  </a:t>
                      </a:r>
                      <a:endParaRPr lang="en-US" sz="1600">
                        <a:solidFill>
                          <a:schemeClr val="tx1"/>
                        </a:solidFill>
                        <a:latin typeface="Aptos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For</a:t>
                      </a:r>
                      <a:r>
                        <a:rPr lang="en-US" sz="1600" spc="-3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children</a:t>
                      </a:r>
                      <a:r>
                        <a:rPr lang="en-US" sz="1600" spc="-4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under</a:t>
                      </a:r>
                      <a:r>
                        <a:rPr lang="en-US" sz="1600" spc="-3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19</a:t>
                      </a:r>
                      <a:r>
                        <a:rPr lang="en-US" sz="1600" spc="-4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years</a:t>
                      </a:r>
                      <a:r>
                        <a:rPr lang="en-US" sz="1600" spc="-3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of</a:t>
                      </a:r>
                      <a:r>
                        <a:rPr lang="en-US" sz="1600" spc="-4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age</a:t>
                      </a:r>
                      <a:r>
                        <a:rPr lang="en-US" sz="1600" spc="-3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who</a:t>
                      </a:r>
                      <a:r>
                        <a:rPr lang="en-US" sz="1600" spc="-4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 spc="-2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are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not</a:t>
                      </a:r>
                      <a:r>
                        <a:rPr lang="en-US" sz="1600" spc="-7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eligible</a:t>
                      </a:r>
                      <a:r>
                        <a:rPr lang="en-US" sz="1600" spc="-8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for</a:t>
                      </a:r>
                      <a:r>
                        <a:rPr lang="en-US" sz="1600" spc="-6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Medicaid.</a:t>
                      </a:r>
                      <a:r>
                        <a:rPr lang="en-US" sz="1600" spc="-9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spc="-9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Not covered by other health insurance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No</a:t>
                      </a:r>
                      <a:r>
                        <a:rPr lang="en-US" sz="1600" spc="-7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 spc="-1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requirement</a:t>
                      </a:r>
                      <a:r>
                        <a:rPr lang="en-US" sz="1600" spc="-6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for</a:t>
                      </a:r>
                      <a:r>
                        <a:rPr lang="en-US" sz="1600" spc="-6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legal</a:t>
                      </a:r>
                      <a:r>
                        <a:rPr lang="en-US" sz="1600" spc="-7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 spc="-1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residency.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spc="-1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$0 to low- cost premiums</a:t>
                      </a:r>
                      <a:endParaRPr lang="en-US" sz="1600">
                        <a:solidFill>
                          <a:schemeClr val="tx1"/>
                        </a:solidFill>
                        <a:latin typeface="Aptos"/>
                        <a:cs typeface="Calibri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160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For</a:t>
                      </a:r>
                      <a:r>
                        <a:rPr lang="en-US" sz="1600" spc="-4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people</a:t>
                      </a:r>
                      <a:r>
                        <a:rPr lang="en-US" sz="1600" spc="-4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with</a:t>
                      </a:r>
                      <a:r>
                        <a:rPr lang="en-US" sz="1600" spc="-6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lower</a:t>
                      </a:r>
                      <a:r>
                        <a:rPr lang="en-US" sz="1600" spc="-4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incomes</a:t>
                      </a:r>
                      <a:r>
                        <a:rPr lang="en-US" sz="1600" spc="-6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who</a:t>
                      </a:r>
                      <a:r>
                        <a:rPr lang="en-US" sz="1600" spc="-5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don’t</a:t>
                      </a:r>
                      <a:r>
                        <a:rPr lang="en-US" sz="1600" spc="-5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qualify</a:t>
                      </a:r>
                      <a:r>
                        <a:rPr lang="en-US" sz="1600" spc="-4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for</a:t>
                      </a:r>
                      <a:r>
                        <a:rPr lang="en-US" sz="1600" spc="-4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 spc="-1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Medicaid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or</a:t>
                      </a:r>
                      <a:r>
                        <a:rPr lang="en-US" sz="1600" spc="-3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Child</a:t>
                      </a:r>
                      <a:r>
                        <a:rPr lang="en-US" sz="1600" spc="-5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Health</a:t>
                      </a:r>
                      <a:r>
                        <a:rPr lang="en-US" sz="1600" spc="-4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Plus.</a:t>
                      </a:r>
                      <a:r>
                        <a:rPr lang="en-US" sz="1600" spc="-4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spc="-4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Lawfully present in the U.S.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spc="-4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19-64 years old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$0</a:t>
                      </a:r>
                      <a:r>
                        <a:rPr lang="en-US" sz="1600" spc="-3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premium </a:t>
                      </a:r>
                      <a:endParaRPr lang="en-US" sz="1600">
                        <a:solidFill>
                          <a:schemeClr val="tx1"/>
                        </a:solidFill>
                        <a:latin typeface="Aptos"/>
                        <a:cs typeface="Calibri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160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For</a:t>
                      </a:r>
                      <a:r>
                        <a:rPr lang="en-US" sz="1600" spc="-4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people</a:t>
                      </a:r>
                      <a:r>
                        <a:rPr lang="en-US" sz="1600" spc="-4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whose</a:t>
                      </a:r>
                      <a:r>
                        <a:rPr lang="en-US" sz="1600" spc="-5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income</a:t>
                      </a:r>
                      <a:r>
                        <a:rPr lang="en-US" sz="1600" spc="-5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is</a:t>
                      </a:r>
                      <a:r>
                        <a:rPr lang="en-US" sz="1600" spc="-5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250%</a:t>
                      </a:r>
                      <a:r>
                        <a:rPr lang="en-US" sz="1600" spc="-5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 spc="-1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Federal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Poverty</a:t>
                      </a:r>
                      <a:r>
                        <a:rPr lang="en-US" sz="1600" spc="-6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Level</a:t>
                      </a:r>
                      <a:r>
                        <a:rPr lang="en-US" sz="1600" spc="-5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(FPL)</a:t>
                      </a:r>
                      <a:r>
                        <a:rPr lang="en-US" sz="1600" spc="-7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and</a:t>
                      </a:r>
                      <a:r>
                        <a:rPr lang="en-US" sz="1600" spc="-6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above.</a:t>
                      </a:r>
                      <a:r>
                        <a:rPr lang="en-US" sz="1600" spc="-7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spc="-7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Lawfully present in the U.S.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They</a:t>
                      </a:r>
                      <a:r>
                        <a:rPr lang="en-US" sz="1600" spc="-5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are</a:t>
                      </a:r>
                      <a:r>
                        <a:rPr lang="en-US" sz="1600" spc="-7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not</a:t>
                      </a:r>
                      <a:r>
                        <a:rPr lang="en-US" sz="1600" spc="-6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eligible</a:t>
                      </a:r>
                      <a:r>
                        <a:rPr lang="en-US" sz="1600" spc="-7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for</a:t>
                      </a:r>
                      <a:r>
                        <a:rPr lang="en-US" sz="1600" spc="-6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Medicaid</a:t>
                      </a:r>
                      <a:r>
                        <a:rPr lang="en-US" sz="1600" spc="-6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and</a:t>
                      </a:r>
                      <a:r>
                        <a:rPr lang="en-US" sz="1600" spc="-6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the</a:t>
                      </a:r>
                      <a:r>
                        <a:rPr lang="en-US" sz="1600" spc="-7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 spc="-1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Essential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Plan.</a:t>
                      </a:r>
                      <a:r>
                        <a:rPr lang="en-US" sz="1600" spc="-7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They</a:t>
                      </a:r>
                      <a:r>
                        <a:rPr lang="en-US" sz="1600" spc="-6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may</a:t>
                      </a:r>
                      <a:r>
                        <a:rPr lang="en-US" sz="1600" spc="-6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be</a:t>
                      </a:r>
                      <a:r>
                        <a:rPr lang="en-US" sz="1600" spc="-6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eligible</a:t>
                      </a:r>
                      <a:r>
                        <a:rPr lang="en-US" sz="1600" spc="-65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for</a:t>
                      </a:r>
                      <a:r>
                        <a:rPr lang="en-US" sz="1600" spc="-6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 spc="-1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government</a:t>
                      </a:r>
                      <a:r>
                        <a:rPr lang="en-US" sz="1600" spc="-6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 </a:t>
                      </a:r>
                      <a:r>
                        <a:rPr lang="en-US" sz="1600" spc="-10">
                          <a:solidFill>
                            <a:schemeClr val="tx1"/>
                          </a:solidFill>
                          <a:latin typeface="Aptos"/>
                          <a:cs typeface="Calibri"/>
                        </a:rPr>
                        <a:t>subsidies.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>
                        <a:solidFill>
                          <a:schemeClr val="tx1"/>
                        </a:solidFill>
                        <a:latin typeface="Aptos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153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7502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people lying together smiling&#10;&#10;AI-generated content may be incorrect.">
            <a:extLst>
              <a:ext uri="{FF2B5EF4-FFF2-40B4-BE49-F238E27FC236}">
                <a16:creationId xmlns:a16="http://schemas.microsoft.com/office/drawing/2014/main" id="{DEF9EAF0-1859-6333-D5C5-3FFEF3C45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 r="5276"/>
          <a:stretch/>
        </p:blipFill>
        <p:spPr>
          <a:xfrm>
            <a:off x="5191760" y="1050721"/>
            <a:ext cx="7000240" cy="58021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2712D-0D79-791D-5672-9ACF5F285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156" y="1284403"/>
            <a:ext cx="6136884" cy="5215504"/>
          </a:xfrm>
        </p:spPr>
        <p:txBody>
          <a:bodyPr>
            <a:normAutofit lnSpcReduction="10000"/>
          </a:bodyPr>
          <a:lstStyle/>
          <a:p>
            <a:pPr marL="431165" marR="0" lvl="0" indent="-342900" fontAlgn="auto">
              <a:lnSpc>
                <a:spcPct val="150000"/>
              </a:lnSpc>
              <a:spcBef>
                <a:spcPts val="860"/>
              </a:spcBef>
              <a:spcAft>
                <a:spcPts val="0"/>
              </a:spcAft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20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Health plans offered on the Marketplace cover many free, preventive services, including:</a:t>
            </a:r>
          </a:p>
          <a:p>
            <a:pPr marL="888365" lvl="1" indent="-342900">
              <a:lnSpc>
                <a:spcPct val="150000"/>
              </a:lnSpc>
              <a:spcBef>
                <a:spcPts val="860"/>
              </a:spcBef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20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Regular wellness checkups</a:t>
            </a:r>
          </a:p>
          <a:p>
            <a:pPr marL="888365" lvl="1" indent="-342900">
              <a:lnSpc>
                <a:spcPct val="150000"/>
              </a:lnSpc>
              <a:spcBef>
                <a:spcPts val="860"/>
              </a:spcBef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20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Vaccinations (including flu)</a:t>
            </a:r>
          </a:p>
          <a:p>
            <a:pPr marL="888365" lvl="1" indent="-342900">
              <a:lnSpc>
                <a:spcPct val="150000"/>
              </a:lnSpc>
              <a:spcBef>
                <a:spcPts val="860"/>
              </a:spcBef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20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Screenings:</a:t>
            </a:r>
          </a:p>
          <a:p>
            <a:pPr marL="1345565" lvl="2" indent="-342900">
              <a:lnSpc>
                <a:spcPct val="150000"/>
              </a:lnSpc>
              <a:spcBef>
                <a:spcPts val="860"/>
              </a:spcBef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18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Cancer (including mammograms </a:t>
            </a:r>
          </a:p>
          <a:p>
            <a:pPr marL="1002665" lvl="2">
              <a:lnSpc>
                <a:spcPct val="150000"/>
              </a:lnSpc>
              <a:spcBef>
                <a:spcPts val="860"/>
              </a:spcBef>
              <a:buSzPct val="91071"/>
              <a:tabLst>
                <a:tab pos="316865" algn="l"/>
              </a:tabLst>
              <a:defRPr/>
            </a:pPr>
            <a:r>
              <a:rPr kumimoji="0" lang="en-US" sz="18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and colonoscopies)</a:t>
            </a:r>
          </a:p>
          <a:p>
            <a:pPr marL="1345565" lvl="2" indent="-342900">
              <a:lnSpc>
                <a:spcPct val="150000"/>
              </a:lnSpc>
              <a:spcBef>
                <a:spcPts val="860"/>
              </a:spcBef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18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Depression</a:t>
            </a:r>
          </a:p>
          <a:p>
            <a:pPr marL="1345565" lvl="2" indent="-342900">
              <a:lnSpc>
                <a:spcPct val="150000"/>
              </a:lnSpc>
              <a:spcBef>
                <a:spcPts val="860"/>
              </a:spcBef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18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Diabetes</a:t>
            </a:r>
          </a:p>
          <a:p>
            <a:pPr marL="1345565" lvl="2" indent="-342900">
              <a:lnSpc>
                <a:spcPct val="150000"/>
              </a:lnSpc>
              <a:spcBef>
                <a:spcPts val="860"/>
              </a:spcBef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18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High blood pressure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353AF8-E7E7-435C-7FBE-BB4DA38E6D09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53407-85B5-9686-40D3-5FEA586201E4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016A8D-5D5B-97A9-F450-713D012E172F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Background: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Preventive Services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486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embracing&#10;&#10;AI-generated content may be incorrect.">
            <a:extLst>
              <a:ext uri="{FF2B5EF4-FFF2-40B4-BE49-F238E27FC236}">
                <a16:creationId xmlns:a16="http://schemas.microsoft.com/office/drawing/2014/main" id="{DB9BD220-4F6A-31C3-1AD4-C52776222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3002"/>
          <a:stretch/>
        </p:blipFill>
        <p:spPr>
          <a:xfrm>
            <a:off x="3525519" y="1055801"/>
            <a:ext cx="8676640" cy="58069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2712D-0D79-791D-5672-9ACF5F285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156" y="1284403"/>
            <a:ext cx="6136884" cy="5215504"/>
          </a:xfrm>
        </p:spPr>
        <p:txBody>
          <a:bodyPr>
            <a:normAutofit/>
          </a:bodyPr>
          <a:lstStyle/>
          <a:p>
            <a:pPr marL="431165" marR="0" lvl="0" indent="-342900" fontAlgn="auto">
              <a:lnSpc>
                <a:spcPct val="150000"/>
              </a:lnSpc>
              <a:spcBef>
                <a:spcPts val="860"/>
              </a:spcBef>
              <a:spcAft>
                <a:spcPts val="0"/>
              </a:spcAft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20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Health plans offered on the Marketplace also cover other essential services, such as:</a:t>
            </a:r>
          </a:p>
          <a:p>
            <a:pPr marL="888365" lvl="1" indent="-342900">
              <a:lnSpc>
                <a:spcPct val="150000"/>
              </a:lnSpc>
              <a:spcBef>
                <a:spcPts val="860"/>
              </a:spcBef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20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Prenatal and newborn care</a:t>
            </a:r>
          </a:p>
          <a:p>
            <a:pPr marL="888365" lvl="1" indent="-342900">
              <a:lnSpc>
                <a:spcPct val="150000"/>
              </a:lnSpc>
              <a:spcBef>
                <a:spcPts val="860"/>
              </a:spcBef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20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Hospital stays and emergency services</a:t>
            </a:r>
          </a:p>
          <a:p>
            <a:pPr marL="888365" lvl="1" indent="-342900">
              <a:lnSpc>
                <a:spcPct val="150000"/>
              </a:lnSpc>
              <a:spcBef>
                <a:spcPts val="860"/>
              </a:spcBef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20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Prescription drugs</a:t>
            </a:r>
          </a:p>
          <a:p>
            <a:pPr marL="888365" lvl="1" indent="-342900">
              <a:lnSpc>
                <a:spcPct val="150000"/>
              </a:lnSpc>
              <a:spcBef>
                <a:spcPts val="860"/>
              </a:spcBef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20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Mental health counseling</a:t>
            </a:r>
          </a:p>
          <a:p>
            <a:pPr marL="888365" lvl="1" indent="-342900">
              <a:lnSpc>
                <a:spcPct val="150000"/>
              </a:lnSpc>
              <a:spcBef>
                <a:spcPts val="860"/>
              </a:spcBef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20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Substance use and addiction counseling</a:t>
            </a:r>
          </a:p>
          <a:p>
            <a:pPr marL="888365" lvl="1" indent="-342900">
              <a:lnSpc>
                <a:spcPct val="150000"/>
              </a:lnSpc>
              <a:spcBef>
                <a:spcPts val="860"/>
              </a:spcBef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20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Smoking cessation programs (NYC Quits)</a:t>
            </a:r>
          </a:p>
          <a:p>
            <a:pPr marL="888365" lvl="1" indent="-342900">
              <a:lnSpc>
                <a:spcPct val="150000"/>
              </a:lnSpc>
              <a:spcBef>
                <a:spcPts val="860"/>
              </a:spcBef>
              <a:buSzPct val="91071"/>
              <a:buFont typeface="Arial" panose="020B0604020202020204" pitchFamily="34" charset="0"/>
              <a:buChar char="•"/>
              <a:tabLst>
                <a:tab pos="316865" algn="l"/>
              </a:tabLst>
              <a:defRPr/>
            </a:pPr>
            <a:r>
              <a:rPr kumimoji="0" lang="en-US" sz="200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And more!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353AF8-E7E7-435C-7FBE-BB4DA38E6D09}"/>
              </a:ext>
            </a:extLst>
          </p:cNvPr>
          <p:cNvSpPr/>
          <p:nvPr/>
        </p:nvSpPr>
        <p:spPr>
          <a:xfrm>
            <a:off x="188535" y="0"/>
            <a:ext cx="12003465" cy="1055802"/>
          </a:xfrm>
          <a:prstGeom prst="rect">
            <a:avLst/>
          </a:prstGeom>
          <a:solidFill>
            <a:srgbClr val="0C26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53407-85B5-9686-40D3-5FEA586201E4}"/>
              </a:ext>
            </a:extLst>
          </p:cNvPr>
          <p:cNvSpPr/>
          <p:nvPr/>
        </p:nvSpPr>
        <p:spPr>
          <a:xfrm flipH="1">
            <a:off x="-2" y="0"/>
            <a:ext cx="188537" cy="6172199"/>
          </a:xfrm>
          <a:prstGeom prst="rect">
            <a:avLst/>
          </a:prstGeom>
          <a:solidFill>
            <a:srgbClr val="DDB42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016A8D-5D5B-97A9-F450-713D012E172F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Background: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Essential Health Benefits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1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3C3FF1A-0342-4024-9CDD-D7AD119ED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168574"/>
              </p:ext>
            </p:extLst>
          </p:nvPr>
        </p:nvGraphicFramePr>
        <p:xfrm>
          <a:off x="337194" y="1215715"/>
          <a:ext cx="11016606" cy="482578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524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6697">
                  <a:extLst>
                    <a:ext uri="{9D8B030D-6E8A-4147-A177-3AD203B41FA5}">
                      <a16:colId xmlns:a16="http://schemas.microsoft.com/office/drawing/2014/main" val="3372650452"/>
                    </a:ext>
                  </a:extLst>
                </a:gridCol>
                <a:gridCol w="4034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264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FFFF"/>
                          </a:solidFill>
                        </a:rPr>
                        <a:t>Annual Income </a:t>
                      </a:r>
                    </a:p>
                    <a:p>
                      <a:pPr algn="ctr"/>
                      <a:r>
                        <a:rPr lang="en-US">
                          <a:solidFill>
                            <a:srgbClr val="FFFFFF"/>
                          </a:solidFill>
                        </a:rPr>
                        <a:t>for  1 Adult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>
                          <a:solidFill>
                            <a:srgbClr val="FFFFFF"/>
                          </a:solidFill>
                        </a:rPr>
                        <a:t>Annual Income </a:t>
                      </a:r>
                      <a:endParaRPr lang="en-US">
                        <a:solidFill>
                          <a:srgbClr val="FFFFFF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baseline="0">
                          <a:solidFill>
                            <a:srgbClr val="FFFFFF"/>
                          </a:solidFill>
                        </a:rPr>
                        <a:t>for Household of 4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FFFF"/>
                          </a:solidFill>
                        </a:rPr>
                        <a:t>Monthly</a:t>
                      </a:r>
                      <a:r>
                        <a:rPr lang="en-US" baseline="0">
                          <a:solidFill>
                            <a:srgbClr val="FFFFFF"/>
                          </a:solidFill>
                        </a:rPr>
                        <a:t> </a:t>
                      </a:r>
                      <a:endParaRPr lang="en-US">
                        <a:solidFill>
                          <a:srgbClr val="FFFFFF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baseline="0">
                          <a:solidFill>
                            <a:srgbClr val="FFFFFF"/>
                          </a:solidFill>
                        </a:rPr>
                        <a:t>Premium</a:t>
                      </a:r>
                    </a:p>
                  </a:txBody>
                  <a:tcPr>
                    <a:solidFill>
                      <a:srgbClr val="0A5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138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$21,597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$44,367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Eligible for Medicaid: $0</a:t>
                      </a:r>
                    </a:p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146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$23,475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$48,225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Eligible for Essential Plan: $0</a:t>
                      </a:r>
                    </a:p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146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$31,300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800" b="1" kern="1200">
                          <a:solidFill>
                            <a:schemeClr val="tx1"/>
                          </a:solidFill>
                          <a:effectLst/>
                        </a:rPr>
                        <a:t>64,300</a:t>
                      </a:r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Eligible for Essential Plan: $0</a:t>
                      </a:r>
                    </a:p>
                    <a:p>
                      <a:pPr algn="ctr"/>
                      <a:endParaRPr lang="en-US" sz="18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1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$39,125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$80,375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Eligible for Expanded Essential Plan: $0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4420338"/>
                  </a:ext>
                </a:extLst>
              </a:tr>
              <a:tr h="6376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Most eligible above $31,300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Most eligible above $64,300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Eligible for Tax Credits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0AE763-7B93-12E9-08DA-218A9E0ED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5492-48BF-4407-8AFF-B25D2C76543A}" type="slidenum">
              <a:rPr lang="en-US" sz="1100"/>
              <a:pPr/>
              <a:t>8</a:t>
            </a:fld>
            <a:endParaRPr lang="en-US" sz="11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474283-291D-849F-5E6E-5655F46E854E}"/>
              </a:ext>
            </a:extLst>
          </p:cNvPr>
          <p:cNvGrpSpPr/>
          <p:nvPr/>
        </p:nvGrpSpPr>
        <p:grpSpPr>
          <a:xfrm>
            <a:off x="-2" y="0"/>
            <a:ext cx="12192002" cy="6172199"/>
            <a:chOff x="-2" y="0"/>
            <a:chExt cx="12192002" cy="61721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54C99AA-0674-9600-F6DC-B25F1B6E715B}"/>
                </a:ext>
              </a:extLst>
            </p:cNvPr>
            <p:cNvSpPr/>
            <p:nvPr/>
          </p:nvSpPr>
          <p:spPr>
            <a:xfrm>
              <a:off x="188535" y="0"/>
              <a:ext cx="12003465" cy="1055802"/>
            </a:xfrm>
            <a:prstGeom prst="rect">
              <a:avLst/>
            </a:prstGeom>
            <a:solidFill>
              <a:srgbClr val="0C26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 sz="32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3DDF77-2060-1570-2ABC-0607C066CEDA}"/>
                </a:ext>
              </a:extLst>
            </p:cNvPr>
            <p:cNvSpPr/>
            <p:nvPr/>
          </p:nvSpPr>
          <p:spPr>
            <a:xfrm flipH="1">
              <a:off x="-2" y="0"/>
              <a:ext cx="188537" cy="6172199"/>
            </a:xfrm>
            <a:prstGeom prst="rect">
              <a:avLst/>
            </a:prstGeom>
            <a:solidFill>
              <a:srgbClr val="DDB427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C749B7F-5FC1-00AF-8AE5-78854866ACD3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chemeClr val="bg1"/>
                </a:solidFill>
                <a:latin typeface="Aptos"/>
              </a:rPr>
              <a:t>Background: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Income Eligibility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B61B8C-D72E-2924-87C4-2E4FB134618A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0ED1A22-64F7-92B3-AC27-587F442C0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B5CD01F-61E2-4D82-B9B8-C41C3DC6CEA5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1127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>
            <a:extLst>
              <a:ext uri="{FF2B5EF4-FFF2-40B4-BE49-F238E27FC236}">
                <a16:creationId xmlns:a16="http://schemas.microsoft.com/office/drawing/2014/main" id="{19E085A3-2643-B33A-0DE5-C773C97FE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369" y="8741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44">
            <a:extLst>
              <a:ext uri="{FF2B5EF4-FFF2-40B4-BE49-F238E27FC236}">
                <a16:creationId xmlns:a16="http://schemas.microsoft.com/office/drawing/2014/main" id="{025224FE-5293-A17E-58EB-6143CEBE2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819" y="59128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2048">
            <a:extLst>
              <a:ext uri="{FF2B5EF4-FFF2-40B4-BE49-F238E27FC236}">
                <a16:creationId xmlns:a16="http://schemas.microsoft.com/office/drawing/2014/main" id="{EB43D725-E830-CAED-FF46-41CB0A0A1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6" t="1546" r="7422" b="9131"/>
          <a:stretch/>
        </p:blipFill>
        <p:spPr>
          <a:xfrm>
            <a:off x="2040879" y="1145002"/>
            <a:ext cx="8110240" cy="53761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45DCAD-28C6-F325-3850-BBB35C0FF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F45492-48BF-4407-8AFF-B25D2C76543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81F8BB-7CF4-43AB-F6C5-E90253391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022" y="209954"/>
            <a:ext cx="5245796" cy="981098"/>
          </a:xfrm>
        </p:spPr>
        <p:txBody>
          <a:bodyPr>
            <a:noAutofit/>
          </a:bodyPr>
          <a:lstStyle/>
          <a:p>
            <a:r>
              <a:rPr lang="en-US" altLang="zh-TW" sz="3600">
                <a:latin typeface="Avenir Next LT Pro" panose="020B0504020202020204" pitchFamily="34" charset="0"/>
              </a:rPr>
              <a:t>Program Eligibility</a:t>
            </a:r>
            <a:endParaRPr lang="zh-TW" altLang="en-US" sz="3200">
              <a:latin typeface="Avenir Next LT Pro" panose="020B05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478CBB-5C3E-B680-0100-A5D974BBBCD5}"/>
              </a:ext>
            </a:extLst>
          </p:cNvPr>
          <p:cNvGrpSpPr/>
          <p:nvPr/>
        </p:nvGrpSpPr>
        <p:grpSpPr>
          <a:xfrm>
            <a:off x="-2" y="0"/>
            <a:ext cx="12192002" cy="6172199"/>
            <a:chOff x="-2" y="0"/>
            <a:chExt cx="12192002" cy="61721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87139E-6F3A-275A-B3C5-BFCD2604214C}"/>
                </a:ext>
              </a:extLst>
            </p:cNvPr>
            <p:cNvSpPr/>
            <p:nvPr/>
          </p:nvSpPr>
          <p:spPr>
            <a:xfrm>
              <a:off x="188535" y="0"/>
              <a:ext cx="12003465" cy="1055802"/>
            </a:xfrm>
            <a:prstGeom prst="rect">
              <a:avLst/>
            </a:prstGeom>
            <a:solidFill>
              <a:srgbClr val="0C26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 sz="32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61F7D1-D519-E976-2EF2-C616AFC6ABAD}"/>
                </a:ext>
              </a:extLst>
            </p:cNvPr>
            <p:cNvSpPr/>
            <p:nvPr/>
          </p:nvSpPr>
          <p:spPr>
            <a:xfrm flipH="1">
              <a:off x="-2" y="0"/>
              <a:ext cx="188537" cy="6172199"/>
            </a:xfrm>
            <a:prstGeom prst="rect">
              <a:avLst/>
            </a:prstGeom>
            <a:solidFill>
              <a:srgbClr val="DDB427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8BBA675-114D-C522-8968-272999F05F06}"/>
              </a:ext>
            </a:extLst>
          </p:cNvPr>
          <p:cNvSpPr/>
          <p:nvPr/>
        </p:nvSpPr>
        <p:spPr>
          <a:xfrm>
            <a:off x="188535" y="101553"/>
            <a:ext cx="11814929" cy="852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chemeClr val="bg1"/>
                </a:solidFill>
                <a:latin typeface="Aptos"/>
              </a:rPr>
              <a:t>Programs: </a:t>
            </a:r>
            <a:r>
              <a:rPr lang="en-US" sz="2800" b="1">
                <a:solidFill>
                  <a:srgbClr val="DDB427"/>
                </a:solidFill>
                <a:latin typeface="Aptos"/>
              </a:rPr>
              <a:t>Program Eligibility</a:t>
            </a:r>
            <a:endParaRPr lang="en-US" sz="2800" b="1">
              <a:solidFill>
                <a:srgbClr val="DDB427"/>
              </a:solidFill>
              <a:latin typeface="Aptos" panose="020B00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568C9A-66F9-2F05-AE95-09AE20436434}"/>
              </a:ext>
            </a:extLst>
          </p:cNvPr>
          <p:cNvGrpSpPr/>
          <p:nvPr/>
        </p:nvGrpSpPr>
        <p:grpSpPr>
          <a:xfrm>
            <a:off x="188535" y="6278881"/>
            <a:ext cx="11827718" cy="411722"/>
            <a:chOff x="188535" y="6278881"/>
            <a:chExt cx="11827718" cy="4117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F036882-26C6-D501-ECFD-57CDAADBB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39204" y="6278881"/>
              <a:ext cx="2077049" cy="411722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780DC8-A6CE-F42E-A51D-95C1F19BAEA4}"/>
                </a:ext>
              </a:extLst>
            </p:cNvPr>
            <p:cNvCxnSpPr>
              <a:cxnSpLocks/>
            </p:cNvCxnSpPr>
            <p:nvPr/>
          </p:nvCxnSpPr>
          <p:spPr>
            <a:xfrm>
              <a:off x="188535" y="6579108"/>
              <a:ext cx="95752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8109169"/>
      </p:ext>
    </p:extLst>
  </p:cSld>
  <p:clrMapOvr>
    <a:masterClrMapping/>
  </p:clrMapOvr>
</p:sld>
</file>

<file path=ppt/theme/theme1.xml><?xml version="1.0" encoding="utf-8"?>
<a:theme xmlns:a="http://schemas.openxmlformats.org/drawingml/2006/main" name="NYSOH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YSOH Theme" id="{38ABB073-8528-4A66-8065-CC901AB718CD}" vid="{7AE43160-119A-4819-88A6-14C9923CB3F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Agend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Last 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NYSOH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YSOH Theme" id="{DFE7754F-4CAE-4029-B661-C4A527C4C9C9}" vid="{DD411A3E-D260-487F-9A0A-216AD80A113D}"/>
    </a:ext>
  </a:extLst>
</a:theme>
</file>

<file path=ppt/theme/theme6.xml><?xml version="1.0" encoding="utf-8"?>
<a:theme xmlns:a="http://schemas.openxmlformats.org/drawingml/2006/main" name="1_Content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Agend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1_Last 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46cb8ea-7900-4d10-8ceb-80e8c1c81ee7}" enabled="0" method="" siteId="{f46cb8ea-7900-4d10-8ceb-80e8c1c81ee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NYSOH Theme</Template>
  <TotalTime>15</TotalTime>
  <Words>2424</Words>
  <Application>Microsoft Office PowerPoint</Application>
  <PresentationFormat>Widescreen</PresentationFormat>
  <Paragraphs>488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PMingLiU</vt:lpstr>
      <vt:lpstr>Aptos</vt:lpstr>
      <vt:lpstr>Aptos Display</vt:lpstr>
      <vt:lpstr>Arial</vt:lpstr>
      <vt:lpstr>Arial,Sans-Serif</vt:lpstr>
      <vt:lpstr>Avenir Next LT Pro</vt:lpstr>
      <vt:lpstr>Calibri</vt:lpstr>
      <vt:lpstr>NYSOH Theme</vt:lpstr>
      <vt:lpstr>Content</vt:lpstr>
      <vt:lpstr>Agenda</vt:lpstr>
      <vt:lpstr>Last Slide</vt:lpstr>
      <vt:lpstr>1_NYSOH Theme</vt:lpstr>
      <vt:lpstr>1_Content</vt:lpstr>
      <vt:lpstr>1_Agenda</vt:lpstr>
      <vt:lpstr>1_Last Slide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 Eligibility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Harvey, Bridget (HEALTH)</dc:creator>
  <cp:lastModifiedBy>Maranon, Juan (HEALTH)</cp:lastModifiedBy>
  <cp:revision>1</cp:revision>
  <cp:lastPrinted>2025-04-01T19:42:28Z</cp:lastPrinted>
  <dcterms:created xsi:type="dcterms:W3CDTF">2025-03-13T18:22:21Z</dcterms:created>
  <dcterms:modified xsi:type="dcterms:W3CDTF">2025-06-02T19:51:35Z</dcterms:modified>
</cp:coreProperties>
</file>