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comment1.xml" ContentType="application/vnd.openxmlformats-officedocument.presentationml.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6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Lst>
  <p:sldSz cx="12192000" cy="6858000"/>
  <p:notesSz cx="6858000" cy="9144000"/>
  <p:embeddedFontLst>
    <p:embeddedFont>
      <p:font typeface="Calibri" panose="020F0502020204030204" pitchFamily="34" charset="0"/>
      <p:regular r:id="rId66"/>
      <p:bold r:id="rId67"/>
      <p:italic r:id="rId68"/>
      <p:boldItalic r:id="rId69"/>
    </p:embeddedFont>
    <p:embeddedFont>
      <p:font typeface="Century Gothic" panose="020B0502020202020204" pitchFamily="34" charset="0"/>
      <p:regular r:id="rId70"/>
      <p:bold r:id="rId71"/>
      <p:italic r:id="rId72"/>
      <p:boldItalic r:id="rId73"/>
    </p:embeddedFont>
    <p:embeddedFont>
      <p:font typeface="Helvetica Neue" panose="02000503000000020004" pitchFamily="2" charset="0"/>
      <p:regular r:id="rId74"/>
      <p:bold r:id="rId75"/>
      <p:italic r:id="rId76"/>
      <p:boldItalic r:id="rId77"/>
    </p:embeddedFont>
    <p:embeddedFont>
      <p:font typeface="Helvetica Neue Light" panose="02000403000000020004" pitchFamily="2" charset="0"/>
      <p:regular r:id="rId78"/>
      <p:bold r:id="rId79"/>
      <p:italic r:id="rId80"/>
      <p:boldItalic r:id="rId81"/>
    </p:embeddedFont>
    <p:embeddedFont>
      <p:font typeface="Montserrat" pitchFamily="2" charset="77"/>
      <p:regular r:id="rId82"/>
      <p:bold r:id="rId83"/>
      <p:italic r:id="rId84"/>
      <p:boldItalic r:id="rId85"/>
    </p:embeddedFont>
    <p:embeddedFont>
      <p:font typeface="Play" pitchFamily="2" charset="0"/>
      <p:regular r:id="rId86"/>
      <p:bold r:id="rId87"/>
    </p:embeddedFont>
    <p:embeddedFont>
      <p:font typeface="Poiret One" pitchFamily="2" charset="77"/>
      <p:regular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9" roundtripDataSignature="AMtx7mjfyqR2NJwuHXOqOmDDhDT5CyhhZ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ke Berryess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42"/>
    <p:restoredTop sz="72370"/>
  </p:normalViewPr>
  <p:slideViewPr>
    <p:cSldViewPr snapToGrid="0">
      <p:cViewPr varScale="1">
        <p:scale>
          <a:sx n="113" d="100"/>
          <a:sy n="113" d="100"/>
        </p:scale>
        <p:origin x="1440"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3.fntdata"/><Relationship Id="rId84" Type="http://schemas.openxmlformats.org/officeDocument/2006/relationships/font" Target="fonts/font19.fntdata"/><Relationship Id="rId89" Type="http://customschemas.google.com/relationships/presentationmetadata" Target="meta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 Target="slides/slide3.xml"/><Relationship Id="rId90" Type="http://schemas.openxmlformats.org/officeDocument/2006/relationships/commentAuthors" Target="commentAuthor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font" Target="fonts/font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7.fntdata"/><Relationship Id="rId80" Type="http://schemas.openxmlformats.org/officeDocument/2006/relationships/font" Target="fonts/font15.fntdata"/><Relationship Id="rId85" Type="http://schemas.openxmlformats.org/officeDocument/2006/relationships/font" Target="fonts/font20.fntdata"/><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font" Target="fonts/font23.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font" Target="fonts/font21.fntdata"/><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1.fntdata"/><Relationship Id="rId7" Type="http://schemas.openxmlformats.org/officeDocument/2006/relationships/slide" Target="slides/slide5.xml"/><Relationship Id="rId71" Type="http://schemas.openxmlformats.org/officeDocument/2006/relationships/font" Target="fonts/font6.fntdata"/><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fntdata"/><Relationship Id="rId87" Type="http://schemas.openxmlformats.org/officeDocument/2006/relationships/font" Target="fonts/font22.fntdata"/><Relationship Id="rId61" Type="http://schemas.openxmlformats.org/officeDocument/2006/relationships/slide" Target="slides/slide59.xml"/><Relationship Id="rId82" Type="http://schemas.openxmlformats.org/officeDocument/2006/relationships/font" Target="fonts/font17.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12.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5-06-03T19:37:17.981" idx="1">
    <p:pos x="106" y="106"/>
    <p:text>Add graphic</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lIECLOU"/>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body" idx="1"/>
          </p:nvPr>
        </p:nvSpPr>
        <p:spPr>
          <a:xfrm>
            <a:off x="736600" y="2819400"/>
            <a:ext cx="5486400" cy="6019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
        <p:nvSpPr>
          <p:cNvPr id="5" name="Google Shape;5;n"/>
          <p:cNvSpPr>
            <a:spLocks noGrp="1" noRot="1" noChangeAspect="1"/>
          </p:cNvSpPr>
          <p:nvPr>
            <p:ph type="sldImg" idx="2"/>
          </p:nvPr>
        </p:nvSpPr>
        <p:spPr>
          <a:xfrm>
            <a:off x="1381125" y="304800"/>
            <a:ext cx="4197350" cy="2362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5b6475aeb2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8" name="Google Shape;278;g35b6475aeb2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82550" algn="l" rtl="0">
              <a:lnSpc>
                <a:spcPct val="100000"/>
              </a:lnSpc>
              <a:spcBef>
                <a:spcPts val="0"/>
              </a:spcBef>
              <a:spcAft>
                <a:spcPts val="0"/>
              </a:spcAft>
              <a:buClr>
                <a:schemeClr val="dk1"/>
              </a:buClr>
              <a:buSzPts val="1400"/>
              <a:buFont typeface="Arial"/>
              <a:buNone/>
            </a:pPr>
            <a:endParaRPr sz="1800" dirty="0"/>
          </a:p>
          <a:p>
            <a:pPr marL="457200" lvl="0" indent="0" algn="l" rtl="0">
              <a:lnSpc>
                <a:spcPct val="100000"/>
              </a:lnSpc>
              <a:spcBef>
                <a:spcPts val="0"/>
              </a:spcBef>
              <a:spcAft>
                <a:spcPts val="0"/>
              </a:spcAft>
              <a:buSzPts val="1400"/>
              <a:buNone/>
            </a:pPr>
            <a:endParaRPr sz="1800" dirty="0"/>
          </a:p>
          <a:p>
            <a:pPr marL="171450" lvl="0" indent="-8255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50:notes"/>
          <p:cNvSpPr>
            <a:spLocks noGrp="1" noRot="1" noChangeAspect="1"/>
          </p:cNvSpPr>
          <p:nvPr>
            <p:ph type="sldImg" idx="2"/>
          </p:nvPr>
        </p:nvSpPr>
        <p:spPr>
          <a:xfrm>
            <a:off x="1381125" y="304800"/>
            <a:ext cx="4197350" cy="2362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50:notes"/>
          <p:cNvSpPr txBox="1">
            <a:spLocks noGrp="1"/>
          </p:cNvSpPr>
          <p:nvPr>
            <p:ph type="body" idx="1"/>
          </p:nvPr>
        </p:nvSpPr>
        <p:spPr>
          <a:xfrm>
            <a:off x="736600" y="2819400"/>
            <a:ext cx="5486400" cy="6019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293" name="Google Shape;293;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5:notes"/>
          <p:cNvSpPr txBox="1">
            <a:spLocks noGrp="1"/>
          </p:cNvSpPr>
          <p:nvPr>
            <p:ph type="body" idx="1"/>
          </p:nvPr>
        </p:nvSpPr>
        <p:spPr>
          <a:xfrm>
            <a:off x="736600" y="2819400"/>
            <a:ext cx="5486400" cy="6019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br>
              <a:rPr lang="en-US" sz="1100" dirty="0">
                <a:latin typeface="Arial"/>
                <a:ea typeface="Arial"/>
                <a:cs typeface="Arial"/>
                <a:sym typeface="Arial"/>
              </a:rPr>
            </a:br>
            <a:endParaRPr sz="1100" dirty="0">
              <a:latin typeface="Arial"/>
              <a:ea typeface="Arial"/>
              <a:cs typeface="Arial"/>
              <a:sym typeface="Arial"/>
            </a:endParaRPr>
          </a:p>
          <a:p>
            <a:pPr marL="0" lvl="0" indent="0" algn="l" rtl="0">
              <a:lnSpc>
                <a:spcPct val="115000"/>
              </a:lnSpc>
              <a:spcBef>
                <a:spcPts val="0"/>
              </a:spcBef>
              <a:spcAft>
                <a:spcPts val="0"/>
              </a:spcAft>
              <a:buSzPts val="1400"/>
              <a:buNone/>
            </a:pPr>
            <a:endParaRPr sz="1100" dirty="0">
              <a:latin typeface="Arial"/>
              <a:ea typeface="Arial"/>
              <a:cs typeface="Arial"/>
              <a:sym typeface="Arial"/>
            </a:endParaRPr>
          </a:p>
        </p:txBody>
      </p:sp>
      <p:sp>
        <p:nvSpPr>
          <p:cNvPr id="310" name="Google Shape;310;p15:notes"/>
          <p:cNvSpPr>
            <a:spLocks noGrp="1" noRot="1" noChangeAspect="1"/>
          </p:cNvSpPr>
          <p:nvPr>
            <p:ph type="sldImg" idx="2"/>
          </p:nvPr>
        </p:nvSpPr>
        <p:spPr>
          <a:xfrm>
            <a:off x="1381125" y="304800"/>
            <a:ext cx="4197350" cy="2362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5b6475aeb2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2" name="Google Shape;322;g35b6475aeb2_0_1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20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5b6475aeb2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g35b6475aeb2_0_2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1" name="Google Shape;351;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1" name="Google Shape;361;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1" name="Google Shape;371;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1" name="Google Shape;391;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5b6475aeb2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1" name="Google Shape;401;g35b6475aeb2_0_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dirty="0"/>
              <a:t> </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1" name="Google Shape;411;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5b6475aeb2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0" name="Google Shape;420;g35b6475aeb2_0_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8" name="Google Shape;44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400" dirty="0">
              <a:solidFill>
                <a:srgbClr val="222222"/>
              </a:solidFill>
              <a:latin typeface="Helvetica Neue"/>
              <a:ea typeface="Helvetica Neue"/>
              <a:cs typeface="Helvetica Neue"/>
              <a:sym typeface="Helvetica Neue"/>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3579cceab2f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9" name="Google Shape;459;g3579cceab2f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0" indent="-158750" algn="l" rtl="0">
              <a:lnSpc>
                <a:spcPct val="100000"/>
              </a:lnSpc>
              <a:spcBef>
                <a:spcPts val="0"/>
              </a:spcBef>
              <a:spcAft>
                <a:spcPts val="0"/>
              </a:spcAft>
              <a:buSzPts val="1100"/>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 name="Google Shape;47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01600" algn="l" rtl="0">
              <a:lnSpc>
                <a:spcPct val="100000"/>
              </a:lnSpc>
              <a:spcBef>
                <a:spcPts val="0"/>
              </a:spcBef>
              <a:spcAft>
                <a:spcPts val="0"/>
              </a:spcAft>
              <a:buSzPts val="1100"/>
              <a:buNone/>
            </a:pPr>
            <a:endParaRPr dirty="0"/>
          </a:p>
          <a:p>
            <a:pPr marL="228600" lvl="0" indent="-158750" algn="l" rtl="0">
              <a:lnSpc>
                <a:spcPct val="100000"/>
              </a:lnSpc>
              <a:spcBef>
                <a:spcPts val="0"/>
              </a:spcBef>
              <a:spcAft>
                <a:spcPts val="0"/>
              </a:spcAft>
              <a:buSzPts val="1100"/>
              <a:buNone/>
            </a:pPr>
            <a:endParaRPr dirty="0"/>
          </a:p>
          <a:p>
            <a:pPr marL="228600" lvl="0" indent="-158750" algn="l" rtl="0">
              <a:lnSpc>
                <a:spcPct val="100000"/>
              </a:lnSpc>
              <a:spcBef>
                <a:spcPts val="0"/>
              </a:spcBef>
              <a:spcAft>
                <a:spcPts val="0"/>
              </a:spcAft>
              <a:buSzPts val="1100"/>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9" name="Google Shape;489;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8" name="Google Shape;498;p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0" indent="0" algn="l" rtl="0">
              <a:lnSpc>
                <a:spcPct val="100000"/>
              </a:lnSpc>
              <a:spcBef>
                <a:spcPts val="0"/>
              </a:spcBef>
              <a:spcAft>
                <a:spcPts val="0"/>
              </a:spcAft>
              <a:buSzPts val="1400"/>
              <a:buNone/>
            </a:pPr>
            <a:endParaRPr dirty="0"/>
          </a:p>
          <a:p>
            <a:pPr marL="228600" lvl="0" indent="0" algn="l" rtl="0">
              <a:lnSpc>
                <a:spcPct val="100000"/>
              </a:lnSpc>
              <a:spcBef>
                <a:spcPts val="0"/>
              </a:spcBef>
              <a:spcAft>
                <a:spcPts val="0"/>
              </a:spcAft>
              <a:buSzPts val="1400"/>
              <a:buNone/>
            </a:pPr>
            <a:endParaRPr dirty="0"/>
          </a:p>
          <a:p>
            <a:pPr marL="114300" lvl="0" indent="0" algn="l" rtl="0">
              <a:lnSpc>
                <a:spcPct val="100000"/>
              </a:lnSpc>
              <a:spcBef>
                <a:spcPts val="0"/>
              </a:spcBef>
              <a:spcAft>
                <a:spcPts val="0"/>
              </a:spcAft>
              <a:buSzPts val="14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5be6824c8a_1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g35be6824c8a_1_2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0" name="Google Shape;520;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0" indent="0" algn="l" rtl="0">
              <a:lnSpc>
                <a:spcPct val="100000"/>
              </a:lnSpc>
              <a:spcBef>
                <a:spcPts val="0"/>
              </a:spcBef>
              <a:spcAft>
                <a:spcPts val="0"/>
              </a:spcAft>
              <a:buSzPts val="1400"/>
              <a:buNone/>
            </a:pPr>
            <a:endParaRPr dirty="0"/>
          </a:p>
          <a:p>
            <a:pPr marL="228600" lvl="0" indent="0" algn="l" rtl="0">
              <a:lnSpc>
                <a:spcPct val="100000"/>
              </a:lnSpc>
              <a:spcBef>
                <a:spcPts val="0"/>
              </a:spcBef>
              <a:spcAft>
                <a:spcPts val="0"/>
              </a:spcAft>
              <a:buSzPts val="1400"/>
              <a:buNone/>
            </a:pPr>
            <a:endParaRPr dirty="0"/>
          </a:p>
          <a:p>
            <a:pPr marL="457200" lvl="0" indent="-139700" algn="l" rtl="0">
              <a:lnSpc>
                <a:spcPct val="100000"/>
              </a:lnSpc>
              <a:spcBef>
                <a:spcPts val="0"/>
              </a:spcBef>
              <a:spcAft>
                <a:spcPts val="0"/>
              </a:spcAft>
              <a:buSzPts val="1400"/>
              <a:buNone/>
            </a:pPr>
            <a:endParaRPr dirty="0"/>
          </a:p>
          <a:p>
            <a:pPr marL="456565" lvl="0" indent="-249555" algn="l" rtl="0">
              <a:lnSpc>
                <a:spcPct val="100000"/>
              </a:lnSpc>
              <a:spcBef>
                <a:spcPts val="0"/>
              </a:spcBef>
              <a:spcAft>
                <a:spcPts val="0"/>
              </a:spcAft>
              <a:buSzPts val="1400"/>
              <a:buFont typeface="Arial"/>
              <a:buNone/>
            </a:pPr>
            <a:endParaRPr dirty="0"/>
          </a:p>
          <a:p>
            <a:pPr marL="114300" lvl="0" indent="0" algn="l" rtl="0">
              <a:lnSpc>
                <a:spcPct val="100000"/>
              </a:lnSpc>
              <a:spcBef>
                <a:spcPts val="0"/>
              </a:spcBef>
              <a:spcAft>
                <a:spcPts val="0"/>
              </a:spcAft>
              <a:buSzPts val="1400"/>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2" name="Google Shape;542;p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54000" algn="l" rtl="0">
              <a:lnSpc>
                <a:spcPct val="100000"/>
              </a:lnSpc>
              <a:spcBef>
                <a:spcPts val="0"/>
              </a:spcBef>
              <a:spcAft>
                <a:spcPts val="0"/>
              </a:spcAft>
              <a:buSzPts val="1400"/>
              <a:buFont typeface="Arial"/>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1" name="Google Shape;561;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ts val="0"/>
              </a:spcBef>
              <a:spcAft>
                <a:spcPts val="0"/>
              </a:spcAft>
              <a:buSzPts val="1400"/>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3" name="Google Shape;58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ts val="0"/>
              </a:spcBef>
              <a:spcAft>
                <a:spcPts val="0"/>
              </a:spcAft>
              <a:buSzPts val="1400"/>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3" name="Google Shape;59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ts val="0"/>
              </a:spcBef>
              <a:spcAft>
                <a:spcPts val="0"/>
              </a:spcAft>
              <a:buSzPts val="1400"/>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3" name="Google Shape;603;p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54000" algn="l" rtl="0">
              <a:lnSpc>
                <a:spcPct val="100000"/>
              </a:lnSpc>
              <a:spcBef>
                <a:spcPts val="0"/>
              </a:spcBef>
              <a:spcAft>
                <a:spcPts val="0"/>
              </a:spcAft>
              <a:buSzPts val="1400"/>
              <a:buFont typeface="Arial"/>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2d016c35f51_0_94:notes"/>
          <p:cNvSpPr txBox="1">
            <a:spLocks noGrp="1"/>
          </p:cNvSpPr>
          <p:nvPr>
            <p:ph type="body" idx="1"/>
          </p:nvPr>
        </p:nvSpPr>
        <p:spPr>
          <a:xfrm>
            <a:off x="736600" y="2819400"/>
            <a:ext cx="5486400" cy="6019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
        <p:nvSpPr>
          <p:cNvPr id="615" name="Google Shape;615;g2d016c35f51_0_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fld id="{00000000-1234-1234-1234-123412341234}" type="slidenum">
              <a:rPr lang="en-US"/>
              <a:t>36</a:t>
            </a:fld>
            <a:endParaRPr/>
          </a:p>
        </p:txBody>
      </p:sp>
      <p:sp>
        <p:nvSpPr>
          <p:cNvPr id="616" name="Google Shape;616;g2d016c35f51_0_94:notes"/>
          <p:cNvSpPr>
            <a:spLocks noGrp="1" noRot="1" noChangeAspect="1"/>
          </p:cNvSpPr>
          <p:nvPr>
            <p:ph type="sldImg" idx="2"/>
          </p:nvPr>
        </p:nvSpPr>
        <p:spPr>
          <a:xfrm>
            <a:off x="1381125" y="304800"/>
            <a:ext cx="4197350" cy="2362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1" name="Google Shape;62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ts val="0"/>
              </a:spcBef>
              <a:spcAft>
                <a:spcPts val="0"/>
              </a:spcAft>
              <a:buSzPts val="1400"/>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3" name="Google Shape;63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ts val="0"/>
              </a:spcBef>
              <a:spcAft>
                <a:spcPts val="0"/>
              </a:spcAft>
              <a:buSzPts val="1400"/>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4" name="Google Shape;64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14300" lvl="0" indent="0" algn="l" rtl="0">
              <a:lnSpc>
                <a:spcPct val="100000"/>
              </a:lnSpc>
              <a:spcBef>
                <a:spcPts val="0"/>
              </a:spcBef>
              <a:spcAft>
                <a:spcPts val="0"/>
              </a:spcAft>
              <a:buSzPts val="14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5be6824c8a_1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g35be6824c8a_1_2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p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5255" lvl="0" indent="0" algn="l" rtl="0">
              <a:lnSpc>
                <a:spcPct val="100000"/>
              </a:lnSpc>
              <a:spcBef>
                <a:spcPts val="0"/>
              </a:spcBef>
              <a:spcAft>
                <a:spcPts val="0"/>
              </a:spcAft>
              <a:buSzPts val="1400"/>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8" name="Google Shape;678;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9" name="Google Shape;689;p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160655" lvl="0" indent="0" algn="l" rtl="0">
              <a:lnSpc>
                <a:spcPct val="100000"/>
              </a:lnSpc>
              <a:spcBef>
                <a:spcPts val="0"/>
              </a:spcBef>
              <a:spcAft>
                <a:spcPts val="0"/>
              </a:spcAft>
              <a:buSzPts val="1400"/>
              <a:buNone/>
            </a:pPr>
            <a:endParaRPr dirty="0"/>
          </a:p>
          <a:p>
            <a:pPr marL="456565" lvl="0" indent="-207010" algn="l" rtl="0">
              <a:lnSpc>
                <a:spcPct val="100000"/>
              </a:lnSpc>
              <a:spcBef>
                <a:spcPts val="0"/>
              </a:spcBef>
              <a:spcAft>
                <a:spcPts val="0"/>
              </a:spcAft>
              <a:buSzPts val="1400"/>
              <a:buFont typeface="Montserrat"/>
              <a:buNone/>
            </a:pPr>
            <a:endParaRPr dirty="0"/>
          </a:p>
          <a:p>
            <a:pPr marL="457200" lvl="0" indent="-139700" algn="l" rtl="0">
              <a:lnSpc>
                <a:spcPct val="100000"/>
              </a:lnSpc>
              <a:spcBef>
                <a:spcPts val="0"/>
              </a:spcBef>
              <a:spcAft>
                <a:spcPts val="0"/>
              </a:spcAft>
              <a:buSzPts val="1400"/>
              <a:buFont typeface="Arial"/>
              <a:buNone/>
            </a:pPr>
            <a:endParaRPr dirty="0"/>
          </a:p>
          <a:p>
            <a:pPr marL="114300" lvl="0" indent="0" algn="l" rtl="0">
              <a:lnSpc>
                <a:spcPct val="100000"/>
              </a:lnSpc>
              <a:spcBef>
                <a:spcPts val="0"/>
              </a:spcBef>
              <a:spcAft>
                <a:spcPts val="0"/>
              </a:spcAft>
              <a:buSzPts val="1400"/>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9" name="Google Shape;699;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400"/>
              <a:buNone/>
            </a:pPr>
            <a:r>
              <a:rPr lang="en-US" b="0" i="0" dirty="0">
                <a:solidFill>
                  <a:srgbClr val="444444"/>
                </a:solidFill>
                <a:latin typeface="Calibri"/>
                <a:ea typeface="Calibri"/>
                <a:cs typeface="Calibri"/>
                <a:sym typeface="Calibri"/>
              </a:rPr>
              <a:t>​</a:t>
            </a:r>
            <a:endParaRPr dirty="0"/>
          </a:p>
          <a:p>
            <a:pPr marL="457200" lvl="0" indent="-228600" algn="l" rtl="0">
              <a:lnSpc>
                <a:spcPct val="100000"/>
              </a:lnSpc>
              <a:spcBef>
                <a:spcPts val="0"/>
              </a:spcBef>
              <a:spcAft>
                <a:spcPts val="0"/>
              </a:spcAft>
              <a:buSzPts val="1400"/>
              <a:buNone/>
            </a:pPr>
            <a:endParaRPr b="0" i="0" dirty="0">
              <a:solidFill>
                <a:srgbClr val="FFFFFF"/>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0" name="Google Shape;71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solidFill>
                <a:srgbClr val="FFFFFF"/>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2" name="Google Shape;722;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6" name="Google Shape;736;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b="1"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3" name="Google Shape;753;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3" name="Google Shape;763;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2" name="Google Shape;77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t>
            </a: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3" name="Google Shape;78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35b6475aeb2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5" name="Google Shape;795;g35b6475aeb2_0_1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200"/>
              </a:spcBef>
              <a:spcAft>
                <a:spcPts val="0"/>
              </a:spcAft>
              <a:buSzPts val="1100"/>
              <a:buNone/>
            </a:pP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35b6475aeb2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7" name="Google Shape;807;g35b6475aeb2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35b6475aeb2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9" name="Google Shape;819;g35b6475aeb2_0_1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200"/>
              </a:spcBef>
              <a:spcAft>
                <a:spcPts val="0"/>
              </a:spcAft>
              <a:buSzPts val="1100"/>
              <a:buNone/>
            </a:pP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35b6475aeb2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1" name="Google Shape;831;g35b6475aeb2_0_2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3" name="Google Shape;84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6" name="Google Shape;856;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5" name="Google Shape;865;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35be6824c8a_1_109:notes"/>
          <p:cNvSpPr txBox="1">
            <a:spLocks noGrp="1"/>
          </p:cNvSpPr>
          <p:nvPr>
            <p:ph type="body" idx="1"/>
          </p:nvPr>
        </p:nvSpPr>
        <p:spPr>
          <a:xfrm>
            <a:off x="736600" y="2819400"/>
            <a:ext cx="5486400" cy="60198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Clr>
                <a:schemeClr val="dk1"/>
              </a:buClr>
              <a:buSzPts val="1400"/>
              <a:buFont typeface="Arial"/>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881" name="Google Shape;881;g35be6824c8a_1_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58</a:t>
            </a:fld>
            <a:endParaRPr/>
          </a:p>
        </p:txBody>
      </p:sp>
      <p:sp>
        <p:nvSpPr>
          <p:cNvPr id="882" name="Google Shape;882;g35be6824c8a_1_109:notes"/>
          <p:cNvSpPr>
            <a:spLocks noGrp="1" noRot="1" noChangeAspect="1"/>
          </p:cNvSpPr>
          <p:nvPr>
            <p:ph type="sldImg" idx="2"/>
          </p:nvPr>
        </p:nvSpPr>
        <p:spPr>
          <a:xfrm>
            <a:off x="1381125" y="304800"/>
            <a:ext cx="4197350" cy="2362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
        <p:nvSpPr>
          <p:cNvPr id="889" name="Google Shape;889;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7" name="Google Shape;917;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2cfe4ec25c9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0" name="Google Shape;930;g2cfe4ec25c9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4" name="Google Shape;94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 name="Google Shape;24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5b6475aeb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g35b6475aeb2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400"/>
              <a:buFont typeface="Arial"/>
              <a:buChar char="•"/>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5b6475aeb2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g35b6475aeb2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
        <p:cNvGrpSpPr/>
        <p:nvPr/>
      </p:nvGrpSpPr>
      <p:grpSpPr>
        <a:xfrm>
          <a:off x="0" y="0"/>
          <a:ext cx="0" cy="0"/>
          <a:chOff x="0" y="0"/>
          <a:chExt cx="0" cy="0"/>
        </a:xfrm>
      </p:grpSpPr>
      <p:sp>
        <p:nvSpPr>
          <p:cNvPr id="13" name="Google Shape;13;p11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11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1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4"/>
        <p:cNvGrpSpPr/>
        <p:nvPr/>
      </p:nvGrpSpPr>
      <p:grpSpPr>
        <a:xfrm>
          <a:off x="0" y="0"/>
          <a:ext cx="0" cy="0"/>
          <a:chOff x="0" y="0"/>
          <a:chExt cx="0" cy="0"/>
        </a:xfrm>
      </p:grpSpPr>
      <p:sp>
        <p:nvSpPr>
          <p:cNvPr id="65" name="Google Shape;65;p1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20"/>
          <p:cNvSpPr txBox="1">
            <a:spLocks noGrp="1"/>
          </p:cNvSpPr>
          <p:nvPr>
            <p:ph type="body" idx="1"/>
          </p:nvPr>
        </p:nvSpPr>
        <p:spPr>
          <a:xfrm rot="5400000">
            <a:off x="3920331" y="-1256507"/>
            <a:ext cx="4351339"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2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2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2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0"/>
        <p:cNvGrpSpPr/>
        <p:nvPr/>
      </p:nvGrpSpPr>
      <p:grpSpPr>
        <a:xfrm>
          <a:off x="0" y="0"/>
          <a:ext cx="0" cy="0"/>
          <a:chOff x="0" y="0"/>
          <a:chExt cx="0" cy="0"/>
        </a:xfrm>
      </p:grpSpPr>
      <p:sp>
        <p:nvSpPr>
          <p:cNvPr id="71" name="Google Shape;71;p121"/>
          <p:cNvSpPr txBox="1">
            <a:spLocks noGrp="1"/>
          </p:cNvSpPr>
          <p:nvPr>
            <p:ph type="title"/>
          </p:nvPr>
        </p:nvSpPr>
        <p:spPr>
          <a:xfrm rot="5400000">
            <a:off x="7133431" y="1956594"/>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21"/>
          <p:cNvSpPr txBox="1">
            <a:spLocks noGrp="1"/>
          </p:cNvSpPr>
          <p:nvPr>
            <p:ph type="body" idx="1"/>
          </p:nvPr>
        </p:nvSpPr>
        <p:spPr>
          <a:xfrm rot="5400000">
            <a:off x="1799431" y="-596106"/>
            <a:ext cx="5811839"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12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2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2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2"/>
        <p:cNvGrpSpPr/>
        <p:nvPr/>
      </p:nvGrpSpPr>
      <p:grpSpPr>
        <a:xfrm>
          <a:off x="0" y="0"/>
          <a:ext cx="0" cy="0"/>
          <a:chOff x="0" y="0"/>
          <a:chExt cx="0" cy="0"/>
        </a:xfrm>
      </p:grpSpPr>
      <p:sp>
        <p:nvSpPr>
          <p:cNvPr id="83" name="Google Shape;83;g35be6824c8a_1_13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g35be6824c8a_1_136"/>
          <p:cNvSpPr txBox="1">
            <a:spLocks noGrp="1"/>
          </p:cNvSpPr>
          <p:nvPr>
            <p:ph type="body" idx="1"/>
          </p:nvPr>
        </p:nvSpPr>
        <p:spPr>
          <a:xfrm>
            <a:off x="838200" y="1825624"/>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g35be6824c8a_1_136"/>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g35be6824c8a_1_136"/>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g35be6824c8a_1_136"/>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8"/>
        <p:cNvGrpSpPr/>
        <p:nvPr/>
      </p:nvGrpSpPr>
      <p:grpSpPr>
        <a:xfrm>
          <a:off x="0" y="0"/>
          <a:ext cx="0" cy="0"/>
          <a:chOff x="0" y="0"/>
          <a:chExt cx="0" cy="0"/>
        </a:xfrm>
      </p:grpSpPr>
      <p:sp>
        <p:nvSpPr>
          <p:cNvPr id="89" name="Google Shape;89;g35be6824c8a_1_122"/>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g35be6824c8a_1_122"/>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g35be6824c8a_1_122"/>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What is OR 1">
  <p:cSld name="What is OR 1">
    <p:spTree>
      <p:nvGrpSpPr>
        <p:cNvPr id="1" name="Shape 92"/>
        <p:cNvGrpSpPr/>
        <p:nvPr/>
      </p:nvGrpSpPr>
      <p:grpSpPr>
        <a:xfrm>
          <a:off x="0" y="0"/>
          <a:ext cx="0" cy="0"/>
          <a:chOff x="0" y="0"/>
          <a:chExt cx="0" cy="0"/>
        </a:xfrm>
      </p:grpSpPr>
      <p:pic>
        <p:nvPicPr>
          <p:cNvPr id="93" name="Google Shape;93;g35be6824c8a_1_126" descr="Screen Shot 2015-09-28 at 12.18.11 PM.png"/>
          <p:cNvPicPr preferRelativeResize="0"/>
          <p:nvPr/>
        </p:nvPicPr>
        <p:blipFill rotWithShape="1">
          <a:blip r:embed="rId2">
            <a:alphaModFix/>
          </a:blip>
          <a:srcRect/>
          <a:stretch/>
        </p:blipFill>
        <p:spPr>
          <a:xfrm>
            <a:off x="1894891" y="2690362"/>
            <a:ext cx="1177636" cy="753829"/>
          </a:xfrm>
          <a:prstGeom prst="rect">
            <a:avLst/>
          </a:prstGeom>
          <a:noFill/>
          <a:ln>
            <a:noFill/>
          </a:ln>
        </p:spPr>
      </p:pic>
      <p:pic>
        <p:nvPicPr>
          <p:cNvPr id="94" name="Google Shape;94;g35be6824c8a_1_126" descr="Screen Shot 2015-09-28 at 12.23.08 PM.png"/>
          <p:cNvPicPr preferRelativeResize="0"/>
          <p:nvPr/>
        </p:nvPicPr>
        <p:blipFill rotWithShape="1">
          <a:blip r:embed="rId3">
            <a:alphaModFix/>
          </a:blip>
          <a:srcRect/>
          <a:stretch/>
        </p:blipFill>
        <p:spPr>
          <a:xfrm>
            <a:off x="8763000" y="2532830"/>
            <a:ext cx="1295400" cy="972371"/>
          </a:xfrm>
          <a:prstGeom prst="rect">
            <a:avLst/>
          </a:prstGeom>
          <a:noFill/>
          <a:ln>
            <a:noFill/>
          </a:ln>
        </p:spPr>
      </p:pic>
      <p:pic>
        <p:nvPicPr>
          <p:cNvPr id="95" name="Google Shape;95;g35be6824c8a_1_126" descr="Screen Shot 2015-09-28 at 12.25.37 PM.png"/>
          <p:cNvPicPr preferRelativeResize="0"/>
          <p:nvPr/>
        </p:nvPicPr>
        <p:blipFill rotWithShape="1">
          <a:blip r:embed="rId4">
            <a:alphaModFix/>
          </a:blip>
          <a:srcRect/>
          <a:stretch/>
        </p:blipFill>
        <p:spPr>
          <a:xfrm>
            <a:off x="5315525" y="2589802"/>
            <a:ext cx="1648692" cy="880372"/>
          </a:xfrm>
          <a:prstGeom prst="rect">
            <a:avLst/>
          </a:prstGeom>
          <a:noFill/>
          <a:ln>
            <a:noFill/>
          </a:ln>
        </p:spPr>
      </p:pic>
      <p:sp>
        <p:nvSpPr>
          <p:cNvPr id="96" name="Google Shape;96;g35be6824c8a_1_126"/>
          <p:cNvSpPr txBox="1"/>
          <p:nvPr/>
        </p:nvSpPr>
        <p:spPr>
          <a:xfrm>
            <a:off x="4775200" y="3937002"/>
            <a:ext cx="29463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515151"/>
                </a:solidFill>
                <a:latin typeface="Century Gothic"/>
                <a:ea typeface="Century Gothic"/>
                <a:cs typeface="Century Gothic"/>
                <a:sym typeface="Century Gothic"/>
              </a:rPr>
              <a:t>Bringing </a:t>
            </a:r>
            <a:r>
              <a:rPr lang="en-US" sz="1400" b="1" i="0" u="none" strike="noStrike" cap="none">
                <a:solidFill>
                  <a:srgbClr val="9A15B4"/>
                </a:solidFill>
                <a:latin typeface="Century Gothic"/>
                <a:ea typeface="Century Gothic"/>
                <a:cs typeface="Century Gothic"/>
                <a:sym typeface="Century Gothic"/>
              </a:rPr>
              <a:t>linguistically and culturally responsive</a:t>
            </a:r>
            <a:r>
              <a:rPr lang="en-US" sz="1400" b="0" i="0" u="none" strike="noStrike" cap="none">
                <a:solidFill>
                  <a:srgbClr val="515151"/>
                </a:solidFill>
                <a:latin typeface="Century Gothic"/>
                <a:ea typeface="Century Gothic"/>
                <a:cs typeface="Century Gothic"/>
                <a:sym typeface="Century Gothic"/>
              </a:rPr>
              <a:t> care directly to the community</a:t>
            </a:r>
            <a:endParaRPr sz="1400" b="0" i="0" u="none" strike="noStrike" cap="none">
              <a:solidFill>
                <a:srgbClr val="000000"/>
              </a:solidFill>
              <a:latin typeface="Arial"/>
              <a:ea typeface="Arial"/>
              <a:cs typeface="Arial"/>
              <a:sym typeface="Arial"/>
            </a:endParaRPr>
          </a:p>
        </p:txBody>
      </p:sp>
      <p:sp>
        <p:nvSpPr>
          <p:cNvPr id="97" name="Google Shape;97;g35be6824c8a_1_126"/>
          <p:cNvSpPr txBox="1"/>
          <p:nvPr/>
        </p:nvSpPr>
        <p:spPr>
          <a:xfrm>
            <a:off x="8128000" y="4028681"/>
            <a:ext cx="28449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515151"/>
                </a:solidFill>
                <a:latin typeface="Century Gothic"/>
                <a:ea typeface="Century Gothic"/>
                <a:cs typeface="Century Gothic"/>
                <a:sym typeface="Century Gothic"/>
              </a:rPr>
              <a:t>Providing </a:t>
            </a:r>
            <a:r>
              <a:rPr lang="en-US" sz="1400" b="1" i="0" u="none" strike="noStrike" cap="none">
                <a:solidFill>
                  <a:srgbClr val="9A15B4"/>
                </a:solidFill>
                <a:latin typeface="Century Gothic"/>
                <a:ea typeface="Century Gothic"/>
                <a:cs typeface="Century Gothic"/>
                <a:sym typeface="Century Gothic"/>
              </a:rPr>
              <a:t>health education</a:t>
            </a:r>
            <a:endParaRPr sz="1400" b="0" i="0" u="none" strike="noStrike" cap="none">
              <a:solidFill>
                <a:srgbClr val="9A15B4"/>
              </a:solidFill>
              <a:latin typeface="Century Gothic"/>
              <a:ea typeface="Century Gothic"/>
              <a:cs typeface="Century Gothic"/>
              <a:sym typeface="Century Gothic"/>
            </a:endParaRPr>
          </a:p>
        </p:txBody>
      </p:sp>
      <p:sp>
        <p:nvSpPr>
          <p:cNvPr id="98" name="Google Shape;98;g35be6824c8a_1_126"/>
          <p:cNvSpPr txBox="1"/>
          <p:nvPr/>
        </p:nvSpPr>
        <p:spPr>
          <a:xfrm>
            <a:off x="1219200" y="3987214"/>
            <a:ext cx="27432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9A15B4"/>
                </a:solidFill>
                <a:latin typeface="Century Gothic"/>
                <a:ea typeface="Century Gothic"/>
                <a:cs typeface="Century Gothic"/>
                <a:sym typeface="Century Gothic"/>
              </a:rPr>
              <a:t>Facilitating access </a:t>
            </a:r>
            <a:r>
              <a:rPr lang="en-US" sz="1400" b="0" i="0" u="none" strike="noStrike" cap="none">
                <a:solidFill>
                  <a:srgbClr val="515151"/>
                </a:solidFill>
                <a:latin typeface="Century Gothic"/>
                <a:ea typeface="Century Gothic"/>
                <a:cs typeface="Century Gothic"/>
                <a:sym typeface="Century Gothic"/>
              </a:rPr>
              <a:t>to quality health care and social services</a:t>
            </a:r>
            <a:endParaRPr sz="1400" b="0" i="0" u="none" strike="noStrike" cap="none">
              <a:solidFill>
                <a:schemeClr val="dk1"/>
              </a:solidFill>
              <a:latin typeface="Century Gothic"/>
              <a:ea typeface="Century Gothic"/>
              <a:cs typeface="Century Gothic"/>
              <a:sym typeface="Century Gothic"/>
            </a:endParaRPr>
          </a:p>
        </p:txBody>
      </p:sp>
      <p:pic>
        <p:nvPicPr>
          <p:cNvPr id="99" name="Google Shape;99;g35be6824c8a_1_126" descr="green-bokeh.jpg"/>
          <p:cNvPicPr preferRelativeResize="0"/>
          <p:nvPr/>
        </p:nvPicPr>
        <p:blipFill rotWithShape="1">
          <a:blip r:embed="rId5">
            <a:alphaModFix amt="31000"/>
          </a:blip>
          <a:srcRect l="168" t="3084" r="-166" b="72839"/>
          <a:stretch/>
        </p:blipFill>
        <p:spPr>
          <a:xfrm>
            <a:off x="0" y="2133600"/>
            <a:ext cx="12191999" cy="1727202"/>
          </a:xfrm>
          <a:prstGeom prst="rect">
            <a:avLst/>
          </a:prstGeom>
          <a:noFill/>
          <a:ln>
            <a:noFill/>
          </a:ln>
        </p:spPr>
      </p:pic>
      <p:sp>
        <p:nvSpPr>
          <p:cNvPr id="100" name="Google Shape;100;g35be6824c8a_1_126"/>
          <p:cNvSpPr txBox="1"/>
          <p:nvPr/>
        </p:nvSpPr>
        <p:spPr>
          <a:xfrm>
            <a:off x="768211" y="1701800"/>
            <a:ext cx="9871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40"/>
              </a:buClr>
              <a:buSzPts val="1800"/>
              <a:buFont typeface="Century Gothic"/>
              <a:buNone/>
            </a:pPr>
            <a:r>
              <a:rPr lang="en-US" sz="1800" b="0" i="0" u="none" strike="noStrike" cap="none">
                <a:solidFill>
                  <a:srgbClr val="404040"/>
                </a:solidFill>
                <a:latin typeface="Century Gothic"/>
                <a:ea typeface="Century Gothic"/>
                <a:cs typeface="Century Gothic"/>
                <a:sym typeface="Century Gothic"/>
              </a:rPr>
              <a:t>The </a:t>
            </a:r>
            <a:r>
              <a:rPr lang="en-US" sz="1800" b="1" i="0" u="none" strike="noStrike" cap="none">
                <a:solidFill>
                  <a:srgbClr val="404040"/>
                </a:solidFill>
                <a:latin typeface="Century Gothic"/>
                <a:ea typeface="Century Gothic"/>
                <a:cs typeface="Century Gothic"/>
                <a:sym typeface="Century Gothic"/>
              </a:rPr>
              <a:t>process</a:t>
            </a:r>
            <a:r>
              <a:rPr lang="en-US" sz="1800" b="0" i="0" u="none" strike="noStrike" cap="none">
                <a:solidFill>
                  <a:srgbClr val="404040"/>
                </a:solidFill>
                <a:latin typeface="Century Gothic"/>
                <a:ea typeface="Century Gothic"/>
                <a:cs typeface="Century Gothic"/>
                <a:sym typeface="Century Gothic"/>
              </a:rPr>
              <a:t> of improving people’s quality of life by…</a:t>
            </a:r>
            <a:endParaRPr sz="1400" b="0" i="0" u="none" strike="noStrike" cap="none">
              <a:solidFill>
                <a:srgbClr val="000000"/>
              </a:solidFill>
              <a:latin typeface="Arial"/>
              <a:ea typeface="Arial"/>
              <a:cs typeface="Arial"/>
              <a:sym typeface="Arial"/>
            </a:endParaRPr>
          </a:p>
        </p:txBody>
      </p:sp>
      <p:sp>
        <p:nvSpPr>
          <p:cNvPr id="101" name="Google Shape;101;g35be6824c8a_1_126"/>
          <p:cNvSpPr txBox="1"/>
          <p:nvPr/>
        </p:nvSpPr>
        <p:spPr>
          <a:xfrm>
            <a:off x="768211" y="685800"/>
            <a:ext cx="10814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AB42B"/>
              </a:buClr>
              <a:buSzPts val="3000"/>
              <a:buFont typeface="Arial"/>
              <a:buNone/>
            </a:pPr>
            <a:r>
              <a:rPr lang="en-US" sz="3000" b="1" i="0" u="none" strike="noStrike" cap="none">
                <a:solidFill>
                  <a:srgbClr val="6AB42B"/>
                </a:solidFill>
                <a:latin typeface="Century Gothic"/>
                <a:ea typeface="Century Gothic"/>
                <a:cs typeface="Century Gothic"/>
                <a:sym typeface="Century Gothic"/>
              </a:rPr>
              <a:t>HOP’s Definition of Outreach</a:t>
            </a:r>
            <a:endParaRPr sz="1400" b="0" i="0" u="none" strike="noStrike" cap="none">
              <a:solidFill>
                <a:srgbClr val="000000"/>
              </a:solidFill>
              <a:latin typeface="Arial"/>
              <a:ea typeface="Arial"/>
              <a:cs typeface="Arial"/>
              <a:sym typeface="Arial"/>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fade">
                                      <p:cBhvr>
                                        <p:cTn id="12" dur="500"/>
                                        <p:tgtEl>
                                          <p:spTgt spid="9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fade">
                                      <p:cBhvr>
                                        <p:cTn id="1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 Col Bullets">
  <p:cSld name="1 Col Bullets">
    <p:spTree>
      <p:nvGrpSpPr>
        <p:cNvPr id="1" name="Shape 102"/>
        <p:cNvGrpSpPr/>
        <p:nvPr/>
      </p:nvGrpSpPr>
      <p:grpSpPr>
        <a:xfrm>
          <a:off x="0" y="0"/>
          <a:ext cx="0" cy="0"/>
          <a:chOff x="0" y="0"/>
          <a:chExt cx="0" cy="0"/>
        </a:xfrm>
      </p:grpSpPr>
      <p:sp>
        <p:nvSpPr>
          <p:cNvPr id="103" name="Google Shape;103;g35be6824c8a_1_142"/>
          <p:cNvSpPr txBox="1">
            <a:spLocks noGrp="1"/>
          </p:cNvSpPr>
          <p:nvPr>
            <p:ph type="body" idx="1"/>
          </p:nvPr>
        </p:nvSpPr>
        <p:spPr>
          <a:xfrm>
            <a:off x="754262" y="493235"/>
            <a:ext cx="10448400" cy="700500"/>
          </a:xfrm>
          <a:prstGeom prst="rect">
            <a:avLst/>
          </a:prstGeom>
          <a:noFill/>
          <a:ln>
            <a:noFill/>
          </a:ln>
        </p:spPr>
        <p:txBody>
          <a:bodyPr spcFirstLastPara="1" wrap="square" lIns="68575" tIns="34275" rIns="68575" bIns="34275" anchor="t" anchorCtr="0">
            <a:noAutofit/>
          </a:bodyPr>
          <a:lstStyle>
            <a:lvl1pPr marL="457200" marR="0" lvl="0" indent="-228600" algn="l">
              <a:lnSpc>
                <a:spcPct val="100000"/>
              </a:lnSpc>
              <a:spcBef>
                <a:spcPts val="600"/>
              </a:spcBef>
              <a:spcAft>
                <a:spcPts val="0"/>
              </a:spcAft>
              <a:buClr>
                <a:srgbClr val="6AB42B"/>
              </a:buClr>
              <a:buSzPts val="3000"/>
              <a:buFont typeface="Arial"/>
              <a:buNone/>
              <a:defRPr sz="3000" b="1" i="0" u="none" strike="noStrike" cap="none">
                <a:solidFill>
                  <a:srgbClr val="6AB42B"/>
                </a:solidFill>
                <a:latin typeface="Century Gothic"/>
                <a:ea typeface="Century Gothic"/>
                <a:cs typeface="Century Gothic"/>
                <a:sym typeface="Century Gothic"/>
              </a:defRPr>
            </a:lvl1pPr>
            <a:lvl2pPr marL="914400" marR="0" lvl="1" indent="-361950" algn="l">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Century Gothic"/>
                <a:ea typeface="Century Gothic"/>
                <a:cs typeface="Century Gothic"/>
                <a:sym typeface="Century Gothic"/>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3pPr>
            <a:lvl4pPr marL="1828800" marR="0" lvl="3"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4pPr>
            <a:lvl5pPr marL="2286000" marR="0" lvl="4"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5pPr>
            <a:lvl6pPr marL="2743200" marR="0" lvl="5"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6pPr>
            <a:lvl7pPr marL="3200400" marR="0" lvl="6"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7pPr>
            <a:lvl8pPr marL="3657600" marR="0" lvl="7"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8pPr>
            <a:lvl9pPr marL="4114800" marR="0" lvl="8"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9pPr>
          </a:lstStyle>
          <a:p>
            <a:endParaRPr/>
          </a:p>
        </p:txBody>
      </p:sp>
      <p:sp>
        <p:nvSpPr>
          <p:cNvPr id="104" name="Google Shape;104;g35be6824c8a_1_142"/>
          <p:cNvSpPr txBox="1">
            <a:spLocks noGrp="1"/>
          </p:cNvSpPr>
          <p:nvPr>
            <p:ph type="body" idx="2"/>
          </p:nvPr>
        </p:nvSpPr>
        <p:spPr>
          <a:xfrm>
            <a:off x="754262" y="1295400"/>
            <a:ext cx="10448400" cy="4368900"/>
          </a:xfrm>
          <a:prstGeom prst="rect">
            <a:avLst/>
          </a:prstGeom>
          <a:noFill/>
          <a:ln>
            <a:noFill/>
          </a:ln>
        </p:spPr>
        <p:txBody>
          <a:bodyPr spcFirstLastPara="1" wrap="square" lIns="68575" tIns="34275" rIns="68575" bIns="34275" anchor="t" anchorCtr="0">
            <a:noAutofit/>
          </a:bodyPr>
          <a:lstStyle>
            <a:lvl1pPr marL="457200" marR="0" lvl="0" indent="-342900" algn="l">
              <a:lnSpc>
                <a:spcPct val="100000"/>
              </a:lnSpc>
              <a:spcBef>
                <a:spcPts val="0"/>
              </a:spcBef>
              <a:spcAft>
                <a:spcPts val="0"/>
              </a:spcAft>
              <a:buClr>
                <a:srgbClr val="545454"/>
              </a:buClr>
              <a:buSzPts val="1800"/>
              <a:buFont typeface="Arial"/>
              <a:buChar char="•"/>
              <a:defRPr sz="1800" b="0" i="0" u="none" strike="noStrike" cap="none">
                <a:solidFill>
                  <a:srgbClr val="545454"/>
                </a:solidFill>
                <a:latin typeface="Century Gothic"/>
                <a:ea typeface="Century Gothic"/>
                <a:cs typeface="Century Gothic"/>
                <a:sym typeface="Century Gothic"/>
              </a:defRPr>
            </a:lvl1pPr>
            <a:lvl2pPr marL="914400" marR="0" lvl="1" indent="-361950" algn="l">
              <a:lnSpc>
                <a:spcPct val="100000"/>
              </a:lnSpc>
              <a:spcBef>
                <a:spcPts val="1350"/>
              </a:spcBef>
              <a:spcAft>
                <a:spcPts val="0"/>
              </a:spcAft>
              <a:buClr>
                <a:srgbClr val="848484"/>
              </a:buClr>
              <a:buSzPts val="2100"/>
              <a:buFont typeface="Arial"/>
              <a:buChar char="–"/>
              <a:defRPr sz="2100" b="0" i="0" u="none" strike="noStrike" cap="none">
                <a:solidFill>
                  <a:srgbClr val="848484"/>
                </a:solidFill>
                <a:latin typeface="Century Gothic"/>
                <a:ea typeface="Century Gothic"/>
                <a:cs typeface="Century Gothic"/>
                <a:sym typeface="Century Gothic"/>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3pPr>
            <a:lvl4pPr marL="1828800" marR="0" lvl="3"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4pPr>
            <a:lvl5pPr marL="2286000" marR="0" lvl="4"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5pPr>
            <a:lvl6pPr marL="2743200" marR="0" lvl="5"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6pPr>
            <a:lvl7pPr marL="3200400" marR="0" lvl="6"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7pPr>
            <a:lvl8pPr marL="3657600" marR="0" lvl="7"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8pPr>
            <a:lvl9pPr marL="4114800" marR="0" lvl="8"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ransition spd="slow">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5"/>
        <p:cNvGrpSpPr/>
        <p:nvPr/>
      </p:nvGrpSpPr>
      <p:grpSpPr>
        <a:xfrm>
          <a:off x="0" y="0"/>
          <a:ext cx="0" cy="0"/>
          <a:chOff x="0" y="0"/>
          <a:chExt cx="0" cy="0"/>
        </a:xfrm>
      </p:grpSpPr>
      <p:sp>
        <p:nvSpPr>
          <p:cNvPr id="106" name="Google Shape;106;g35be6824c8a_1_145"/>
          <p:cNvSpPr txBox="1">
            <a:spLocks noGrp="1"/>
          </p:cNvSpPr>
          <p:nvPr>
            <p:ph type="ctrTitle"/>
          </p:nvPr>
        </p:nvSpPr>
        <p:spPr>
          <a:xfrm>
            <a:off x="0" y="815138"/>
            <a:ext cx="12192000" cy="1470000"/>
          </a:xfrm>
          <a:prstGeom prst="rect">
            <a:avLst/>
          </a:prstGeom>
          <a:noFill/>
          <a:ln>
            <a:noFill/>
          </a:ln>
        </p:spPr>
        <p:txBody>
          <a:bodyPr spcFirstLastPara="1" wrap="square" lIns="91425" tIns="45700" rIns="91425" bIns="45700" anchor="t" anchorCtr="0">
            <a:noAutofit/>
          </a:bodyPr>
          <a:lstStyle>
            <a:lvl1pPr marR="0" lvl="0" algn="ctr">
              <a:lnSpc>
                <a:spcPct val="100000"/>
              </a:lnSpc>
              <a:spcBef>
                <a:spcPts val="0"/>
              </a:spcBef>
              <a:spcAft>
                <a:spcPts val="0"/>
              </a:spcAft>
              <a:buClr>
                <a:srgbClr val="3F3F3F"/>
              </a:buClr>
              <a:buSzPts val="6000"/>
              <a:buFont typeface="Century Gothic"/>
              <a:buNone/>
              <a:defRPr sz="6000" b="1" i="0" u="none" strike="noStrike" cap="none">
                <a:solidFill>
                  <a:srgbClr val="3F3F3F"/>
                </a:solidFill>
                <a:latin typeface="Century Gothic"/>
                <a:ea typeface="Century Gothic"/>
                <a:cs typeface="Century Gothic"/>
                <a:sym typeface="Century Gothic"/>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7" name="Google Shape;107;g35be6824c8a_1_145"/>
          <p:cNvSpPr txBox="1">
            <a:spLocks noGrp="1"/>
          </p:cNvSpPr>
          <p:nvPr>
            <p:ph type="subTitle" idx="1"/>
          </p:nvPr>
        </p:nvSpPr>
        <p:spPr>
          <a:xfrm>
            <a:off x="0" y="2323990"/>
            <a:ext cx="12192000" cy="766800"/>
          </a:xfrm>
          <a:prstGeom prst="rect">
            <a:avLst/>
          </a:prstGeom>
          <a:noFill/>
          <a:ln>
            <a:noFill/>
          </a:ln>
        </p:spPr>
        <p:txBody>
          <a:bodyPr spcFirstLastPara="1" wrap="square" lIns="91425" tIns="45700" rIns="91425" bIns="45700" anchor="t" anchorCtr="0">
            <a:noAutofit/>
          </a:bodyPr>
          <a:lstStyle>
            <a:lvl1pPr marR="0" lvl="0" algn="ctr">
              <a:lnSpc>
                <a:spcPct val="100000"/>
              </a:lnSpc>
              <a:spcBef>
                <a:spcPts val="640"/>
              </a:spcBef>
              <a:spcAft>
                <a:spcPts val="0"/>
              </a:spcAft>
              <a:buClr>
                <a:srgbClr val="404040"/>
              </a:buClr>
              <a:buSzPts val="3200"/>
              <a:buFont typeface="Arial"/>
              <a:buNone/>
              <a:defRPr sz="3200" b="0" i="0" u="none" strike="noStrike" cap="none">
                <a:solidFill>
                  <a:srgbClr val="404040"/>
                </a:solidFill>
                <a:latin typeface="Century Gothic"/>
                <a:ea typeface="Century Gothic"/>
                <a:cs typeface="Century Gothic"/>
                <a:sym typeface="Century Gothic"/>
              </a:defRPr>
            </a:lvl1pPr>
            <a:lvl2pPr marR="0" lvl="1" algn="ctr">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entury Gothic"/>
                <a:ea typeface="Century Gothic"/>
                <a:cs typeface="Century Gothic"/>
                <a:sym typeface="Century Gothic"/>
              </a:defRPr>
            </a:lvl2pPr>
            <a:lvl3pPr marR="0" lvl="2" algn="ctr">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entury Gothic"/>
                <a:ea typeface="Century Gothic"/>
                <a:cs typeface="Century Gothic"/>
                <a:sym typeface="Century Gothic"/>
              </a:defRPr>
            </a:lvl3pPr>
            <a:lvl4pPr marR="0" lvl="3"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4pPr>
            <a:lvl5pPr marR="0" lvl="4"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9pPr>
          </a:lstStyle>
          <a:p>
            <a:endParaRPr/>
          </a:p>
        </p:txBody>
      </p:sp>
      <p:sp>
        <p:nvSpPr>
          <p:cNvPr id="108" name="Google Shape;108;g35be6824c8a_1_145"/>
          <p:cNvSpPr txBox="1">
            <a:spLocks noGrp="1"/>
          </p:cNvSpPr>
          <p:nvPr>
            <p:ph type="body" idx="2"/>
          </p:nvPr>
        </p:nvSpPr>
        <p:spPr>
          <a:xfrm>
            <a:off x="0" y="3403891"/>
            <a:ext cx="12192000" cy="1627800"/>
          </a:xfrm>
          <a:prstGeom prst="rect">
            <a:avLst/>
          </a:prstGeom>
          <a:noFill/>
          <a:ln>
            <a:noFill/>
          </a:ln>
        </p:spPr>
        <p:txBody>
          <a:bodyPr spcFirstLastPara="1" wrap="square" lIns="91425" tIns="45700" rIns="91425" bIns="45700" anchor="t" anchorCtr="0">
            <a:noAutofit/>
          </a:bodyPr>
          <a:lstStyle>
            <a:lvl1pPr marL="457200" marR="0" lvl="0" indent="-228600" algn="ctr">
              <a:lnSpc>
                <a:spcPct val="100000"/>
              </a:lnSpc>
              <a:spcBef>
                <a:spcPts val="300"/>
              </a:spcBef>
              <a:spcAft>
                <a:spcPts val="0"/>
              </a:spcAft>
              <a:buClr>
                <a:srgbClr val="404040"/>
              </a:buClr>
              <a:buSzPts val="1500"/>
              <a:buFont typeface="Arial"/>
              <a:buNone/>
              <a:defRPr sz="1500" b="0" i="0" u="none" strike="noStrike" cap="none">
                <a:solidFill>
                  <a:srgbClr val="404040"/>
                </a:solidFill>
                <a:latin typeface="Century Gothic"/>
                <a:ea typeface="Century Gothic"/>
                <a:cs typeface="Century Gothic"/>
                <a:sym typeface="Century Gothic"/>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ransition spd="slow">
    <p:pu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9"/>
        <p:cNvGrpSpPr/>
        <p:nvPr/>
      </p:nvGrpSpPr>
      <p:grpSpPr>
        <a:xfrm>
          <a:off x="0" y="0"/>
          <a:ext cx="0" cy="0"/>
          <a:chOff x="0" y="0"/>
          <a:chExt cx="0" cy="0"/>
        </a:xfrm>
      </p:grpSpPr>
      <p:sp>
        <p:nvSpPr>
          <p:cNvPr id="110" name="Google Shape;110;g35be6824c8a_1_149"/>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g35be6824c8a_1_149"/>
          <p:cNvSpPr txBox="1">
            <a:spLocks noGrp="1"/>
          </p:cNvSpPr>
          <p:nvPr>
            <p:ph type="subTitle" idx="1"/>
          </p:nvPr>
        </p:nvSpPr>
        <p:spPr>
          <a:xfrm>
            <a:off x="1524000" y="3602037"/>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2400"/>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350"/>
              <a:buNone/>
              <a:defRPr sz="1800"/>
            </a:lvl3pPr>
            <a:lvl4pPr lvl="3" algn="ctr">
              <a:lnSpc>
                <a:spcPct val="90000"/>
              </a:lnSpc>
              <a:spcBef>
                <a:spcPts val="500"/>
              </a:spcBef>
              <a:spcAft>
                <a:spcPts val="0"/>
              </a:spcAft>
              <a:buClr>
                <a:schemeClr val="dk1"/>
              </a:buClr>
              <a:buSzPts val="12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200"/>
              <a:buNone/>
              <a:defRPr sz="1600"/>
            </a:lvl6pPr>
            <a:lvl7pPr lvl="6" algn="ctr">
              <a:lnSpc>
                <a:spcPct val="90000"/>
              </a:lnSpc>
              <a:spcBef>
                <a:spcPts val="500"/>
              </a:spcBef>
              <a:spcAft>
                <a:spcPts val="0"/>
              </a:spcAft>
              <a:buClr>
                <a:schemeClr val="dk1"/>
              </a:buClr>
              <a:buSzPts val="1200"/>
              <a:buNone/>
              <a:defRPr sz="1600"/>
            </a:lvl7pPr>
            <a:lvl8pPr lvl="7" algn="ctr">
              <a:lnSpc>
                <a:spcPct val="90000"/>
              </a:lnSpc>
              <a:spcBef>
                <a:spcPts val="500"/>
              </a:spcBef>
              <a:spcAft>
                <a:spcPts val="0"/>
              </a:spcAft>
              <a:buClr>
                <a:schemeClr val="dk1"/>
              </a:buClr>
              <a:buSzPts val="1200"/>
              <a:buNone/>
              <a:defRPr sz="1600"/>
            </a:lvl8pPr>
            <a:lvl9pPr lvl="8" algn="ctr">
              <a:lnSpc>
                <a:spcPct val="90000"/>
              </a:lnSpc>
              <a:spcBef>
                <a:spcPts val="500"/>
              </a:spcBef>
              <a:spcAft>
                <a:spcPts val="0"/>
              </a:spcAft>
              <a:buClr>
                <a:schemeClr val="dk1"/>
              </a:buClr>
              <a:buSzPts val="1200"/>
              <a:buNone/>
              <a:defRPr sz="1600"/>
            </a:lvl9pPr>
          </a:lstStyle>
          <a:p>
            <a:endParaRPr/>
          </a:p>
        </p:txBody>
      </p:sp>
      <p:sp>
        <p:nvSpPr>
          <p:cNvPr id="112" name="Google Shape;112;g35be6824c8a_1_149"/>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g35be6824c8a_1_149"/>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g35be6824c8a_1_149"/>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5"/>
        <p:cNvGrpSpPr/>
        <p:nvPr/>
      </p:nvGrpSpPr>
      <p:grpSpPr>
        <a:xfrm>
          <a:off x="0" y="0"/>
          <a:ext cx="0" cy="0"/>
          <a:chOff x="0" y="0"/>
          <a:chExt cx="0" cy="0"/>
        </a:xfrm>
      </p:grpSpPr>
      <p:sp>
        <p:nvSpPr>
          <p:cNvPr id="116" name="Google Shape;116;g35be6824c8a_1_155"/>
          <p:cNvSpPr txBox="1">
            <a:spLocks noGrp="1"/>
          </p:cNvSpPr>
          <p:nvPr>
            <p:ph type="title"/>
          </p:nvPr>
        </p:nvSpPr>
        <p:spPr>
          <a:xfrm>
            <a:off x="831849" y="1709740"/>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g35be6824c8a_1_155"/>
          <p:cNvSpPr txBox="1">
            <a:spLocks noGrp="1"/>
          </p:cNvSpPr>
          <p:nvPr>
            <p:ph type="body" idx="1"/>
          </p:nvPr>
        </p:nvSpPr>
        <p:spPr>
          <a:xfrm>
            <a:off x="831849" y="4589464"/>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1800"/>
              <a:buNone/>
              <a:defRPr sz="2400">
                <a:solidFill>
                  <a:srgbClr val="757575"/>
                </a:solidFill>
              </a:defRPr>
            </a:lvl1pPr>
            <a:lvl2pPr marL="914400" lvl="1" indent="-228600" algn="l">
              <a:lnSpc>
                <a:spcPct val="90000"/>
              </a:lnSpc>
              <a:spcBef>
                <a:spcPts val="500"/>
              </a:spcBef>
              <a:spcAft>
                <a:spcPts val="0"/>
              </a:spcAft>
              <a:buClr>
                <a:srgbClr val="757575"/>
              </a:buClr>
              <a:buSzPts val="1500"/>
              <a:buNone/>
              <a:defRPr sz="2000">
                <a:solidFill>
                  <a:srgbClr val="757575"/>
                </a:solidFill>
              </a:defRPr>
            </a:lvl2pPr>
            <a:lvl3pPr marL="1371600" lvl="2" indent="-228600" algn="l">
              <a:lnSpc>
                <a:spcPct val="90000"/>
              </a:lnSpc>
              <a:spcBef>
                <a:spcPts val="500"/>
              </a:spcBef>
              <a:spcAft>
                <a:spcPts val="0"/>
              </a:spcAft>
              <a:buClr>
                <a:srgbClr val="757575"/>
              </a:buClr>
              <a:buSzPts val="1350"/>
              <a:buNone/>
              <a:defRPr sz="1800">
                <a:solidFill>
                  <a:srgbClr val="757575"/>
                </a:solidFill>
              </a:defRPr>
            </a:lvl3pPr>
            <a:lvl4pPr marL="1828800" lvl="3" indent="-228600" algn="l">
              <a:lnSpc>
                <a:spcPct val="90000"/>
              </a:lnSpc>
              <a:spcBef>
                <a:spcPts val="500"/>
              </a:spcBef>
              <a:spcAft>
                <a:spcPts val="0"/>
              </a:spcAft>
              <a:buClr>
                <a:srgbClr val="757575"/>
              </a:buClr>
              <a:buSzPts val="1200"/>
              <a:buNone/>
              <a:defRPr sz="1600">
                <a:solidFill>
                  <a:srgbClr val="757575"/>
                </a:solidFill>
              </a:defRPr>
            </a:lvl4pPr>
            <a:lvl5pPr marL="2286000" lvl="4" indent="-228600" algn="l">
              <a:lnSpc>
                <a:spcPct val="90000"/>
              </a:lnSpc>
              <a:spcBef>
                <a:spcPts val="500"/>
              </a:spcBef>
              <a:spcAft>
                <a:spcPts val="0"/>
              </a:spcAft>
              <a:buClr>
                <a:srgbClr val="757575"/>
              </a:buClr>
              <a:buSzPts val="1200"/>
              <a:buNone/>
              <a:defRPr sz="1600">
                <a:solidFill>
                  <a:srgbClr val="757575"/>
                </a:solidFill>
              </a:defRPr>
            </a:lvl5pPr>
            <a:lvl6pPr marL="2743200" lvl="5" indent="-228600" algn="l">
              <a:lnSpc>
                <a:spcPct val="90000"/>
              </a:lnSpc>
              <a:spcBef>
                <a:spcPts val="500"/>
              </a:spcBef>
              <a:spcAft>
                <a:spcPts val="0"/>
              </a:spcAft>
              <a:buClr>
                <a:srgbClr val="757575"/>
              </a:buClr>
              <a:buSzPts val="1200"/>
              <a:buNone/>
              <a:defRPr sz="1600">
                <a:solidFill>
                  <a:srgbClr val="757575"/>
                </a:solidFill>
              </a:defRPr>
            </a:lvl6pPr>
            <a:lvl7pPr marL="3200400" lvl="6" indent="-228600" algn="l">
              <a:lnSpc>
                <a:spcPct val="90000"/>
              </a:lnSpc>
              <a:spcBef>
                <a:spcPts val="500"/>
              </a:spcBef>
              <a:spcAft>
                <a:spcPts val="0"/>
              </a:spcAft>
              <a:buClr>
                <a:srgbClr val="757575"/>
              </a:buClr>
              <a:buSzPts val="1200"/>
              <a:buNone/>
              <a:defRPr sz="1600">
                <a:solidFill>
                  <a:srgbClr val="757575"/>
                </a:solidFill>
              </a:defRPr>
            </a:lvl7pPr>
            <a:lvl8pPr marL="3657600" lvl="7" indent="-228600" algn="l">
              <a:lnSpc>
                <a:spcPct val="90000"/>
              </a:lnSpc>
              <a:spcBef>
                <a:spcPts val="500"/>
              </a:spcBef>
              <a:spcAft>
                <a:spcPts val="0"/>
              </a:spcAft>
              <a:buClr>
                <a:srgbClr val="757575"/>
              </a:buClr>
              <a:buSzPts val="1200"/>
              <a:buNone/>
              <a:defRPr sz="1600">
                <a:solidFill>
                  <a:srgbClr val="757575"/>
                </a:solidFill>
              </a:defRPr>
            </a:lvl8pPr>
            <a:lvl9pPr marL="4114800" lvl="8" indent="-228600" algn="l">
              <a:lnSpc>
                <a:spcPct val="90000"/>
              </a:lnSpc>
              <a:spcBef>
                <a:spcPts val="500"/>
              </a:spcBef>
              <a:spcAft>
                <a:spcPts val="0"/>
              </a:spcAft>
              <a:buClr>
                <a:srgbClr val="757575"/>
              </a:buClr>
              <a:buSzPts val="1200"/>
              <a:buNone/>
              <a:defRPr sz="1600">
                <a:solidFill>
                  <a:srgbClr val="757575"/>
                </a:solidFill>
              </a:defRPr>
            </a:lvl9pPr>
          </a:lstStyle>
          <a:p>
            <a:endParaRPr/>
          </a:p>
        </p:txBody>
      </p:sp>
      <p:sp>
        <p:nvSpPr>
          <p:cNvPr id="118" name="Google Shape;118;g35be6824c8a_1_155"/>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g35be6824c8a_1_155"/>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g35be6824c8a_1_155"/>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1"/>
        <p:cNvGrpSpPr/>
        <p:nvPr/>
      </p:nvGrpSpPr>
      <p:grpSpPr>
        <a:xfrm>
          <a:off x="0" y="0"/>
          <a:ext cx="0" cy="0"/>
          <a:chOff x="0" y="0"/>
          <a:chExt cx="0" cy="0"/>
        </a:xfrm>
      </p:grpSpPr>
      <p:sp>
        <p:nvSpPr>
          <p:cNvPr id="122" name="Google Shape;122;g35be6824c8a_1_16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g35be6824c8a_1_161"/>
          <p:cNvSpPr txBox="1">
            <a:spLocks noGrp="1"/>
          </p:cNvSpPr>
          <p:nvPr>
            <p:ph type="body" idx="1"/>
          </p:nvPr>
        </p:nvSpPr>
        <p:spPr>
          <a:xfrm>
            <a:off x="838200" y="1825624"/>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g35be6824c8a_1_161"/>
          <p:cNvSpPr txBox="1">
            <a:spLocks noGrp="1"/>
          </p:cNvSpPr>
          <p:nvPr>
            <p:ph type="body" idx="2"/>
          </p:nvPr>
        </p:nvSpPr>
        <p:spPr>
          <a:xfrm>
            <a:off x="6172200" y="1825624"/>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g35be6824c8a_1_161"/>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g35be6824c8a_1_161"/>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g35be6824c8a_1_161"/>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sp>
        <p:nvSpPr>
          <p:cNvPr id="17" name="Google Shape;17;p1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13"/>
          <p:cNvSpPr txBox="1">
            <a:spLocks noGrp="1"/>
          </p:cNvSpPr>
          <p:nvPr>
            <p:ph type="body" idx="1"/>
          </p:nvPr>
        </p:nvSpPr>
        <p:spPr>
          <a:xfrm>
            <a:off x="838200" y="1825624"/>
            <a:ext cx="10515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11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1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1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8"/>
        <p:cNvGrpSpPr/>
        <p:nvPr/>
      </p:nvGrpSpPr>
      <p:grpSpPr>
        <a:xfrm>
          <a:off x="0" y="0"/>
          <a:ext cx="0" cy="0"/>
          <a:chOff x="0" y="0"/>
          <a:chExt cx="0" cy="0"/>
        </a:xfrm>
      </p:grpSpPr>
      <p:sp>
        <p:nvSpPr>
          <p:cNvPr id="129" name="Google Shape;129;g35be6824c8a_1_168"/>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g35be6824c8a_1_168"/>
          <p:cNvSpPr txBox="1">
            <a:spLocks noGrp="1"/>
          </p:cNvSpPr>
          <p:nvPr>
            <p:ph type="body" idx="1"/>
          </p:nvPr>
        </p:nvSpPr>
        <p:spPr>
          <a:xfrm>
            <a:off x="839789"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1800"/>
              <a:buNone/>
              <a:defRPr sz="2400" b="1"/>
            </a:lvl1pPr>
            <a:lvl2pPr marL="914400" lvl="1" indent="-228600" algn="l">
              <a:lnSpc>
                <a:spcPct val="90000"/>
              </a:lnSpc>
              <a:spcBef>
                <a:spcPts val="500"/>
              </a:spcBef>
              <a:spcAft>
                <a:spcPts val="0"/>
              </a:spcAft>
              <a:buClr>
                <a:schemeClr val="dk1"/>
              </a:buClr>
              <a:buSzPts val="1500"/>
              <a:buNone/>
              <a:defRPr sz="2000" b="1"/>
            </a:lvl2pPr>
            <a:lvl3pPr marL="1371600" lvl="2" indent="-228600" algn="l">
              <a:lnSpc>
                <a:spcPct val="90000"/>
              </a:lnSpc>
              <a:spcBef>
                <a:spcPts val="500"/>
              </a:spcBef>
              <a:spcAft>
                <a:spcPts val="0"/>
              </a:spcAft>
              <a:buClr>
                <a:schemeClr val="dk1"/>
              </a:buClr>
              <a:buSzPts val="1350"/>
              <a:buNone/>
              <a:defRPr sz="1800" b="1"/>
            </a:lvl3pPr>
            <a:lvl4pPr marL="1828800" lvl="3" indent="-228600" algn="l">
              <a:lnSpc>
                <a:spcPct val="90000"/>
              </a:lnSpc>
              <a:spcBef>
                <a:spcPts val="500"/>
              </a:spcBef>
              <a:spcAft>
                <a:spcPts val="0"/>
              </a:spcAft>
              <a:buClr>
                <a:schemeClr val="dk1"/>
              </a:buClr>
              <a:buSzPts val="1200"/>
              <a:buNone/>
              <a:defRPr sz="1600" b="1"/>
            </a:lvl4pPr>
            <a:lvl5pPr marL="2286000" lvl="4" indent="-228600" algn="l">
              <a:lnSpc>
                <a:spcPct val="90000"/>
              </a:lnSpc>
              <a:spcBef>
                <a:spcPts val="500"/>
              </a:spcBef>
              <a:spcAft>
                <a:spcPts val="0"/>
              </a:spcAft>
              <a:buClr>
                <a:schemeClr val="dk1"/>
              </a:buClr>
              <a:buSzPts val="1200"/>
              <a:buNone/>
              <a:defRPr sz="1600" b="1"/>
            </a:lvl5pPr>
            <a:lvl6pPr marL="2743200" lvl="5" indent="-228600" algn="l">
              <a:lnSpc>
                <a:spcPct val="90000"/>
              </a:lnSpc>
              <a:spcBef>
                <a:spcPts val="500"/>
              </a:spcBef>
              <a:spcAft>
                <a:spcPts val="0"/>
              </a:spcAft>
              <a:buClr>
                <a:schemeClr val="dk1"/>
              </a:buClr>
              <a:buSzPts val="1200"/>
              <a:buNone/>
              <a:defRPr sz="1600" b="1"/>
            </a:lvl6pPr>
            <a:lvl7pPr marL="3200400" lvl="6" indent="-228600" algn="l">
              <a:lnSpc>
                <a:spcPct val="90000"/>
              </a:lnSpc>
              <a:spcBef>
                <a:spcPts val="500"/>
              </a:spcBef>
              <a:spcAft>
                <a:spcPts val="0"/>
              </a:spcAft>
              <a:buClr>
                <a:schemeClr val="dk1"/>
              </a:buClr>
              <a:buSzPts val="1200"/>
              <a:buNone/>
              <a:defRPr sz="1600" b="1"/>
            </a:lvl7pPr>
            <a:lvl8pPr marL="3657600" lvl="7" indent="-228600" algn="l">
              <a:lnSpc>
                <a:spcPct val="90000"/>
              </a:lnSpc>
              <a:spcBef>
                <a:spcPts val="500"/>
              </a:spcBef>
              <a:spcAft>
                <a:spcPts val="0"/>
              </a:spcAft>
              <a:buClr>
                <a:schemeClr val="dk1"/>
              </a:buClr>
              <a:buSzPts val="1200"/>
              <a:buNone/>
              <a:defRPr sz="1600" b="1"/>
            </a:lvl8pPr>
            <a:lvl9pPr marL="4114800" lvl="8" indent="-228600" algn="l">
              <a:lnSpc>
                <a:spcPct val="90000"/>
              </a:lnSpc>
              <a:spcBef>
                <a:spcPts val="500"/>
              </a:spcBef>
              <a:spcAft>
                <a:spcPts val="0"/>
              </a:spcAft>
              <a:buClr>
                <a:schemeClr val="dk1"/>
              </a:buClr>
              <a:buSzPts val="1200"/>
              <a:buNone/>
              <a:defRPr sz="1600" b="1"/>
            </a:lvl9pPr>
          </a:lstStyle>
          <a:p>
            <a:endParaRPr/>
          </a:p>
        </p:txBody>
      </p:sp>
      <p:sp>
        <p:nvSpPr>
          <p:cNvPr id="131" name="Google Shape;131;g35be6824c8a_1_168"/>
          <p:cNvSpPr txBox="1">
            <a:spLocks noGrp="1"/>
          </p:cNvSpPr>
          <p:nvPr>
            <p:ph type="body" idx="2"/>
          </p:nvPr>
        </p:nvSpPr>
        <p:spPr>
          <a:xfrm>
            <a:off x="839789"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g35be6824c8a_1_168"/>
          <p:cNvSpPr txBox="1">
            <a:spLocks noGrp="1"/>
          </p:cNvSpPr>
          <p:nvPr>
            <p:ph type="body" idx="3"/>
          </p:nvPr>
        </p:nvSpPr>
        <p:spPr>
          <a:xfrm>
            <a:off x="6172201"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1800"/>
              <a:buNone/>
              <a:defRPr sz="2400" b="1"/>
            </a:lvl1pPr>
            <a:lvl2pPr marL="914400" lvl="1" indent="-228600" algn="l">
              <a:lnSpc>
                <a:spcPct val="90000"/>
              </a:lnSpc>
              <a:spcBef>
                <a:spcPts val="500"/>
              </a:spcBef>
              <a:spcAft>
                <a:spcPts val="0"/>
              </a:spcAft>
              <a:buClr>
                <a:schemeClr val="dk1"/>
              </a:buClr>
              <a:buSzPts val="1500"/>
              <a:buNone/>
              <a:defRPr sz="2000" b="1"/>
            </a:lvl2pPr>
            <a:lvl3pPr marL="1371600" lvl="2" indent="-228600" algn="l">
              <a:lnSpc>
                <a:spcPct val="90000"/>
              </a:lnSpc>
              <a:spcBef>
                <a:spcPts val="500"/>
              </a:spcBef>
              <a:spcAft>
                <a:spcPts val="0"/>
              </a:spcAft>
              <a:buClr>
                <a:schemeClr val="dk1"/>
              </a:buClr>
              <a:buSzPts val="1350"/>
              <a:buNone/>
              <a:defRPr sz="1800" b="1"/>
            </a:lvl3pPr>
            <a:lvl4pPr marL="1828800" lvl="3" indent="-228600" algn="l">
              <a:lnSpc>
                <a:spcPct val="90000"/>
              </a:lnSpc>
              <a:spcBef>
                <a:spcPts val="500"/>
              </a:spcBef>
              <a:spcAft>
                <a:spcPts val="0"/>
              </a:spcAft>
              <a:buClr>
                <a:schemeClr val="dk1"/>
              </a:buClr>
              <a:buSzPts val="1200"/>
              <a:buNone/>
              <a:defRPr sz="1600" b="1"/>
            </a:lvl4pPr>
            <a:lvl5pPr marL="2286000" lvl="4" indent="-228600" algn="l">
              <a:lnSpc>
                <a:spcPct val="90000"/>
              </a:lnSpc>
              <a:spcBef>
                <a:spcPts val="500"/>
              </a:spcBef>
              <a:spcAft>
                <a:spcPts val="0"/>
              </a:spcAft>
              <a:buClr>
                <a:schemeClr val="dk1"/>
              </a:buClr>
              <a:buSzPts val="1200"/>
              <a:buNone/>
              <a:defRPr sz="1600" b="1"/>
            </a:lvl5pPr>
            <a:lvl6pPr marL="2743200" lvl="5" indent="-228600" algn="l">
              <a:lnSpc>
                <a:spcPct val="90000"/>
              </a:lnSpc>
              <a:spcBef>
                <a:spcPts val="500"/>
              </a:spcBef>
              <a:spcAft>
                <a:spcPts val="0"/>
              </a:spcAft>
              <a:buClr>
                <a:schemeClr val="dk1"/>
              </a:buClr>
              <a:buSzPts val="1200"/>
              <a:buNone/>
              <a:defRPr sz="1600" b="1"/>
            </a:lvl6pPr>
            <a:lvl7pPr marL="3200400" lvl="6" indent="-228600" algn="l">
              <a:lnSpc>
                <a:spcPct val="90000"/>
              </a:lnSpc>
              <a:spcBef>
                <a:spcPts val="500"/>
              </a:spcBef>
              <a:spcAft>
                <a:spcPts val="0"/>
              </a:spcAft>
              <a:buClr>
                <a:schemeClr val="dk1"/>
              </a:buClr>
              <a:buSzPts val="1200"/>
              <a:buNone/>
              <a:defRPr sz="1600" b="1"/>
            </a:lvl7pPr>
            <a:lvl8pPr marL="3657600" lvl="7" indent="-228600" algn="l">
              <a:lnSpc>
                <a:spcPct val="90000"/>
              </a:lnSpc>
              <a:spcBef>
                <a:spcPts val="500"/>
              </a:spcBef>
              <a:spcAft>
                <a:spcPts val="0"/>
              </a:spcAft>
              <a:buClr>
                <a:schemeClr val="dk1"/>
              </a:buClr>
              <a:buSzPts val="1200"/>
              <a:buNone/>
              <a:defRPr sz="1600" b="1"/>
            </a:lvl8pPr>
            <a:lvl9pPr marL="4114800" lvl="8" indent="-228600" algn="l">
              <a:lnSpc>
                <a:spcPct val="90000"/>
              </a:lnSpc>
              <a:spcBef>
                <a:spcPts val="500"/>
              </a:spcBef>
              <a:spcAft>
                <a:spcPts val="0"/>
              </a:spcAft>
              <a:buClr>
                <a:schemeClr val="dk1"/>
              </a:buClr>
              <a:buSzPts val="1200"/>
              <a:buNone/>
              <a:defRPr sz="1600" b="1"/>
            </a:lvl9pPr>
          </a:lstStyle>
          <a:p>
            <a:endParaRPr/>
          </a:p>
        </p:txBody>
      </p:sp>
      <p:sp>
        <p:nvSpPr>
          <p:cNvPr id="133" name="Google Shape;133;g35be6824c8a_1_168"/>
          <p:cNvSpPr txBox="1">
            <a:spLocks noGrp="1"/>
          </p:cNvSpPr>
          <p:nvPr>
            <p:ph type="body" idx="4"/>
          </p:nvPr>
        </p:nvSpPr>
        <p:spPr>
          <a:xfrm>
            <a:off x="6172201"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g35be6824c8a_1_168"/>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g35be6824c8a_1_168"/>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g35be6824c8a_1_168"/>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7"/>
        <p:cNvGrpSpPr/>
        <p:nvPr/>
      </p:nvGrpSpPr>
      <p:grpSpPr>
        <a:xfrm>
          <a:off x="0" y="0"/>
          <a:ext cx="0" cy="0"/>
          <a:chOff x="0" y="0"/>
          <a:chExt cx="0" cy="0"/>
        </a:xfrm>
      </p:grpSpPr>
      <p:sp>
        <p:nvSpPr>
          <p:cNvPr id="138" name="Google Shape;138;g35be6824c8a_1_17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g35be6824c8a_1_177"/>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g35be6824c8a_1_177"/>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g35be6824c8a_1_177"/>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2"/>
        <p:cNvGrpSpPr/>
        <p:nvPr/>
      </p:nvGrpSpPr>
      <p:grpSpPr>
        <a:xfrm>
          <a:off x="0" y="0"/>
          <a:ext cx="0" cy="0"/>
          <a:chOff x="0" y="0"/>
          <a:chExt cx="0" cy="0"/>
        </a:xfrm>
      </p:grpSpPr>
      <p:sp>
        <p:nvSpPr>
          <p:cNvPr id="143" name="Google Shape;143;g35be6824c8a_1_182"/>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g35be6824c8a_1_182"/>
          <p:cNvSpPr txBox="1">
            <a:spLocks noGrp="1"/>
          </p:cNvSpPr>
          <p:nvPr>
            <p:ph type="body" idx="1"/>
          </p:nvPr>
        </p:nvSpPr>
        <p:spPr>
          <a:xfrm>
            <a:off x="5183188" y="987426"/>
            <a:ext cx="6172200" cy="48735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3200"/>
            </a:lvl1pPr>
            <a:lvl2pPr marL="914400" lvl="1" indent="-361950" algn="l">
              <a:lnSpc>
                <a:spcPct val="90000"/>
              </a:lnSpc>
              <a:spcBef>
                <a:spcPts val="500"/>
              </a:spcBef>
              <a:spcAft>
                <a:spcPts val="0"/>
              </a:spcAft>
              <a:buClr>
                <a:schemeClr val="dk1"/>
              </a:buClr>
              <a:buSzPts val="2100"/>
              <a:buChar char="•"/>
              <a:defRPr sz="2800"/>
            </a:lvl2pPr>
            <a:lvl3pPr marL="1371600" lvl="2" indent="-342900" algn="l">
              <a:lnSpc>
                <a:spcPct val="90000"/>
              </a:lnSpc>
              <a:spcBef>
                <a:spcPts val="500"/>
              </a:spcBef>
              <a:spcAft>
                <a:spcPts val="0"/>
              </a:spcAft>
              <a:buClr>
                <a:schemeClr val="dk1"/>
              </a:buClr>
              <a:buSzPts val="1800"/>
              <a:buChar char="•"/>
              <a:defRPr sz="2400"/>
            </a:lvl3pPr>
            <a:lvl4pPr marL="1828800" lvl="3" indent="-323850" algn="l">
              <a:lnSpc>
                <a:spcPct val="90000"/>
              </a:lnSpc>
              <a:spcBef>
                <a:spcPts val="500"/>
              </a:spcBef>
              <a:spcAft>
                <a:spcPts val="0"/>
              </a:spcAft>
              <a:buClr>
                <a:schemeClr val="dk1"/>
              </a:buClr>
              <a:buSzPts val="1500"/>
              <a:buChar char="•"/>
              <a:defRPr sz="2000"/>
            </a:lvl4pPr>
            <a:lvl5pPr marL="2286000" lvl="4" indent="-323850" algn="l">
              <a:lnSpc>
                <a:spcPct val="90000"/>
              </a:lnSpc>
              <a:spcBef>
                <a:spcPts val="500"/>
              </a:spcBef>
              <a:spcAft>
                <a:spcPts val="0"/>
              </a:spcAft>
              <a:buClr>
                <a:schemeClr val="dk1"/>
              </a:buClr>
              <a:buSzPts val="1500"/>
              <a:buChar char="•"/>
              <a:defRPr sz="2000"/>
            </a:lvl5pPr>
            <a:lvl6pPr marL="2743200" lvl="5" indent="-323850" algn="l">
              <a:lnSpc>
                <a:spcPct val="90000"/>
              </a:lnSpc>
              <a:spcBef>
                <a:spcPts val="500"/>
              </a:spcBef>
              <a:spcAft>
                <a:spcPts val="0"/>
              </a:spcAft>
              <a:buClr>
                <a:schemeClr val="dk1"/>
              </a:buClr>
              <a:buSzPts val="1500"/>
              <a:buChar char="•"/>
              <a:defRPr sz="2000"/>
            </a:lvl6pPr>
            <a:lvl7pPr marL="3200400" lvl="6" indent="-323850" algn="l">
              <a:lnSpc>
                <a:spcPct val="90000"/>
              </a:lnSpc>
              <a:spcBef>
                <a:spcPts val="500"/>
              </a:spcBef>
              <a:spcAft>
                <a:spcPts val="0"/>
              </a:spcAft>
              <a:buClr>
                <a:schemeClr val="dk1"/>
              </a:buClr>
              <a:buSzPts val="1500"/>
              <a:buChar char="•"/>
              <a:defRPr sz="2000"/>
            </a:lvl7pPr>
            <a:lvl8pPr marL="3657600" lvl="7" indent="-323850" algn="l">
              <a:lnSpc>
                <a:spcPct val="90000"/>
              </a:lnSpc>
              <a:spcBef>
                <a:spcPts val="500"/>
              </a:spcBef>
              <a:spcAft>
                <a:spcPts val="0"/>
              </a:spcAft>
              <a:buClr>
                <a:schemeClr val="dk1"/>
              </a:buClr>
              <a:buSzPts val="1500"/>
              <a:buChar char="•"/>
              <a:defRPr sz="2000"/>
            </a:lvl8pPr>
            <a:lvl9pPr marL="4114800" lvl="8" indent="-323850" algn="l">
              <a:lnSpc>
                <a:spcPct val="90000"/>
              </a:lnSpc>
              <a:spcBef>
                <a:spcPts val="500"/>
              </a:spcBef>
              <a:spcAft>
                <a:spcPts val="0"/>
              </a:spcAft>
              <a:buClr>
                <a:schemeClr val="dk1"/>
              </a:buClr>
              <a:buSzPts val="1500"/>
              <a:buChar char="•"/>
              <a:defRPr sz="2000"/>
            </a:lvl9pPr>
          </a:lstStyle>
          <a:p>
            <a:endParaRPr/>
          </a:p>
        </p:txBody>
      </p:sp>
      <p:sp>
        <p:nvSpPr>
          <p:cNvPr id="145" name="Google Shape;145;g35be6824c8a_1_182"/>
          <p:cNvSpPr txBox="1">
            <a:spLocks noGrp="1"/>
          </p:cNvSpPr>
          <p:nvPr>
            <p:ph type="body" idx="2"/>
          </p:nvPr>
        </p:nvSpPr>
        <p:spPr>
          <a:xfrm>
            <a:off x="839788" y="2057401"/>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600"/>
            </a:lvl1pPr>
            <a:lvl2pPr marL="914400" lvl="1" indent="-228600" algn="l">
              <a:lnSpc>
                <a:spcPct val="90000"/>
              </a:lnSpc>
              <a:spcBef>
                <a:spcPts val="500"/>
              </a:spcBef>
              <a:spcAft>
                <a:spcPts val="0"/>
              </a:spcAft>
              <a:buClr>
                <a:schemeClr val="dk1"/>
              </a:buClr>
              <a:buSzPts val="1050"/>
              <a:buNone/>
              <a:defRPr sz="1400"/>
            </a:lvl2pPr>
            <a:lvl3pPr marL="1371600" lvl="2" indent="-228600" algn="l">
              <a:lnSpc>
                <a:spcPct val="90000"/>
              </a:lnSpc>
              <a:spcBef>
                <a:spcPts val="500"/>
              </a:spcBef>
              <a:spcAft>
                <a:spcPts val="0"/>
              </a:spcAft>
              <a:buClr>
                <a:schemeClr val="dk1"/>
              </a:buClr>
              <a:buSzPts val="900"/>
              <a:buNone/>
              <a:defRPr sz="1200"/>
            </a:lvl3pPr>
            <a:lvl4pPr marL="1828800" lvl="3" indent="-228600" algn="l">
              <a:lnSpc>
                <a:spcPct val="90000"/>
              </a:lnSpc>
              <a:spcBef>
                <a:spcPts val="500"/>
              </a:spcBef>
              <a:spcAft>
                <a:spcPts val="0"/>
              </a:spcAft>
              <a:buClr>
                <a:schemeClr val="dk1"/>
              </a:buClr>
              <a:buSzPts val="750"/>
              <a:buNone/>
              <a:defRPr sz="1000"/>
            </a:lvl4pPr>
            <a:lvl5pPr marL="2286000" lvl="4" indent="-228600" algn="l">
              <a:lnSpc>
                <a:spcPct val="90000"/>
              </a:lnSpc>
              <a:spcBef>
                <a:spcPts val="500"/>
              </a:spcBef>
              <a:spcAft>
                <a:spcPts val="0"/>
              </a:spcAft>
              <a:buClr>
                <a:schemeClr val="dk1"/>
              </a:buClr>
              <a:buSzPts val="750"/>
              <a:buNone/>
              <a:defRPr sz="1000"/>
            </a:lvl5pPr>
            <a:lvl6pPr marL="2743200" lvl="5" indent="-228600" algn="l">
              <a:lnSpc>
                <a:spcPct val="90000"/>
              </a:lnSpc>
              <a:spcBef>
                <a:spcPts val="500"/>
              </a:spcBef>
              <a:spcAft>
                <a:spcPts val="0"/>
              </a:spcAft>
              <a:buClr>
                <a:schemeClr val="dk1"/>
              </a:buClr>
              <a:buSzPts val="750"/>
              <a:buNone/>
              <a:defRPr sz="1000"/>
            </a:lvl6pPr>
            <a:lvl7pPr marL="3200400" lvl="6" indent="-228600" algn="l">
              <a:lnSpc>
                <a:spcPct val="90000"/>
              </a:lnSpc>
              <a:spcBef>
                <a:spcPts val="500"/>
              </a:spcBef>
              <a:spcAft>
                <a:spcPts val="0"/>
              </a:spcAft>
              <a:buClr>
                <a:schemeClr val="dk1"/>
              </a:buClr>
              <a:buSzPts val="750"/>
              <a:buNone/>
              <a:defRPr sz="1000"/>
            </a:lvl7pPr>
            <a:lvl8pPr marL="3657600" lvl="7" indent="-228600" algn="l">
              <a:lnSpc>
                <a:spcPct val="90000"/>
              </a:lnSpc>
              <a:spcBef>
                <a:spcPts val="500"/>
              </a:spcBef>
              <a:spcAft>
                <a:spcPts val="0"/>
              </a:spcAft>
              <a:buClr>
                <a:schemeClr val="dk1"/>
              </a:buClr>
              <a:buSzPts val="750"/>
              <a:buNone/>
              <a:defRPr sz="1000"/>
            </a:lvl8pPr>
            <a:lvl9pPr marL="4114800" lvl="8" indent="-228600" algn="l">
              <a:lnSpc>
                <a:spcPct val="90000"/>
              </a:lnSpc>
              <a:spcBef>
                <a:spcPts val="500"/>
              </a:spcBef>
              <a:spcAft>
                <a:spcPts val="0"/>
              </a:spcAft>
              <a:buClr>
                <a:schemeClr val="dk1"/>
              </a:buClr>
              <a:buSzPts val="750"/>
              <a:buNone/>
              <a:defRPr sz="1000"/>
            </a:lvl9pPr>
          </a:lstStyle>
          <a:p>
            <a:endParaRPr/>
          </a:p>
        </p:txBody>
      </p:sp>
      <p:sp>
        <p:nvSpPr>
          <p:cNvPr id="146" name="Google Shape;146;g35be6824c8a_1_182"/>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g35be6824c8a_1_182"/>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g35be6824c8a_1_182"/>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9"/>
        <p:cNvGrpSpPr/>
        <p:nvPr/>
      </p:nvGrpSpPr>
      <p:grpSpPr>
        <a:xfrm>
          <a:off x="0" y="0"/>
          <a:ext cx="0" cy="0"/>
          <a:chOff x="0" y="0"/>
          <a:chExt cx="0" cy="0"/>
        </a:xfrm>
      </p:grpSpPr>
      <p:sp>
        <p:nvSpPr>
          <p:cNvPr id="150" name="Google Shape;150;g35be6824c8a_1_18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g35be6824c8a_1_189"/>
          <p:cNvSpPr>
            <a:spLocks noGrp="1"/>
          </p:cNvSpPr>
          <p:nvPr>
            <p:ph type="pic" idx="2"/>
          </p:nvPr>
        </p:nvSpPr>
        <p:spPr>
          <a:xfrm>
            <a:off x="5183188" y="987426"/>
            <a:ext cx="6172200" cy="4873500"/>
          </a:xfrm>
          <a:prstGeom prst="rect">
            <a:avLst/>
          </a:prstGeom>
          <a:noFill/>
          <a:ln>
            <a:noFill/>
          </a:ln>
        </p:spPr>
      </p:sp>
      <p:sp>
        <p:nvSpPr>
          <p:cNvPr id="152" name="Google Shape;152;g35be6824c8a_1_189"/>
          <p:cNvSpPr txBox="1">
            <a:spLocks noGrp="1"/>
          </p:cNvSpPr>
          <p:nvPr>
            <p:ph type="body" idx="1"/>
          </p:nvPr>
        </p:nvSpPr>
        <p:spPr>
          <a:xfrm>
            <a:off x="839788" y="2057401"/>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600"/>
            </a:lvl1pPr>
            <a:lvl2pPr marL="914400" lvl="1" indent="-228600" algn="l">
              <a:lnSpc>
                <a:spcPct val="90000"/>
              </a:lnSpc>
              <a:spcBef>
                <a:spcPts val="500"/>
              </a:spcBef>
              <a:spcAft>
                <a:spcPts val="0"/>
              </a:spcAft>
              <a:buClr>
                <a:schemeClr val="dk1"/>
              </a:buClr>
              <a:buSzPts val="1050"/>
              <a:buNone/>
              <a:defRPr sz="1400"/>
            </a:lvl2pPr>
            <a:lvl3pPr marL="1371600" lvl="2" indent="-228600" algn="l">
              <a:lnSpc>
                <a:spcPct val="90000"/>
              </a:lnSpc>
              <a:spcBef>
                <a:spcPts val="500"/>
              </a:spcBef>
              <a:spcAft>
                <a:spcPts val="0"/>
              </a:spcAft>
              <a:buClr>
                <a:schemeClr val="dk1"/>
              </a:buClr>
              <a:buSzPts val="900"/>
              <a:buNone/>
              <a:defRPr sz="1200"/>
            </a:lvl3pPr>
            <a:lvl4pPr marL="1828800" lvl="3" indent="-228600" algn="l">
              <a:lnSpc>
                <a:spcPct val="90000"/>
              </a:lnSpc>
              <a:spcBef>
                <a:spcPts val="500"/>
              </a:spcBef>
              <a:spcAft>
                <a:spcPts val="0"/>
              </a:spcAft>
              <a:buClr>
                <a:schemeClr val="dk1"/>
              </a:buClr>
              <a:buSzPts val="750"/>
              <a:buNone/>
              <a:defRPr sz="1000"/>
            </a:lvl4pPr>
            <a:lvl5pPr marL="2286000" lvl="4" indent="-228600" algn="l">
              <a:lnSpc>
                <a:spcPct val="90000"/>
              </a:lnSpc>
              <a:spcBef>
                <a:spcPts val="500"/>
              </a:spcBef>
              <a:spcAft>
                <a:spcPts val="0"/>
              </a:spcAft>
              <a:buClr>
                <a:schemeClr val="dk1"/>
              </a:buClr>
              <a:buSzPts val="750"/>
              <a:buNone/>
              <a:defRPr sz="1000"/>
            </a:lvl5pPr>
            <a:lvl6pPr marL="2743200" lvl="5" indent="-228600" algn="l">
              <a:lnSpc>
                <a:spcPct val="90000"/>
              </a:lnSpc>
              <a:spcBef>
                <a:spcPts val="500"/>
              </a:spcBef>
              <a:spcAft>
                <a:spcPts val="0"/>
              </a:spcAft>
              <a:buClr>
                <a:schemeClr val="dk1"/>
              </a:buClr>
              <a:buSzPts val="750"/>
              <a:buNone/>
              <a:defRPr sz="1000"/>
            </a:lvl6pPr>
            <a:lvl7pPr marL="3200400" lvl="6" indent="-228600" algn="l">
              <a:lnSpc>
                <a:spcPct val="90000"/>
              </a:lnSpc>
              <a:spcBef>
                <a:spcPts val="500"/>
              </a:spcBef>
              <a:spcAft>
                <a:spcPts val="0"/>
              </a:spcAft>
              <a:buClr>
                <a:schemeClr val="dk1"/>
              </a:buClr>
              <a:buSzPts val="750"/>
              <a:buNone/>
              <a:defRPr sz="1000"/>
            </a:lvl7pPr>
            <a:lvl8pPr marL="3657600" lvl="7" indent="-228600" algn="l">
              <a:lnSpc>
                <a:spcPct val="90000"/>
              </a:lnSpc>
              <a:spcBef>
                <a:spcPts val="500"/>
              </a:spcBef>
              <a:spcAft>
                <a:spcPts val="0"/>
              </a:spcAft>
              <a:buClr>
                <a:schemeClr val="dk1"/>
              </a:buClr>
              <a:buSzPts val="750"/>
              <a:buNone/>
              <a:defRPr sz="1000"/>
            </a:lvl8pPr>
            <a:lvl9pPr marL="4114800" lvl="8" indent="-228600" algn="l">
              <a:lnSpc>
                <a:spcPct val="90000"/>
              </a:lnSpc>
              <a:spcBef>
                <a:spcPts val="500"/>
              </a:spcBef>
              <a:spcAft>
                <a:spcPts val="0"/>
              </a:spcAft>
              <a:buClr>
                <a:schemeClr val="dk1"/>
              </a:buClr>
              <a:buSzPts val="750"/>
              <a:buNone/>
              <a:defRPr sz="1000"/>
            </a:lvl9pPr>
          </a:lstStyle>
          <a:p>
            <a:endParaRPr/>
          </a:p>
        </p:txBody>
      </p:sp>
      <p:sp>
        <p:nvSpPr>
          <p:cNvPr id="153" name="Google Shape;153;g35be6824c8a_1_189"/>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g35be6824c8a_1_189"/>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g35be6824c8a_1_189"/>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6"/>
        <p:cNvGrpSpPr/>
        <p:nvPr/>
      </p:nvGrpSpPr>
      <p:grpSpPr>
        <a:xfrm>
          <a:off x="0" y="0"/>
          <a:ext cx="0" cy="0"/>
          <a:chOff x="0" y="0"/>
          <a:chExt cx="0" cy="0"/>
        </a:xfrm>
      </p:grpSpPr>
      <p:sp>
        <p:nvSpPr>
          <p:cNvPr id="157" name="Google Shape;157;g35be6824c8a_1_19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g35be6824c8a_1_196"/>
          <p:cNvSpPr txBox="1">
            <a:spLocks noGrp="1"/>
          </p:cNvSpPr>
          <p:nvPr>
            <p:ph type="body" idx="1"/>
          </p:nvPr>
        </p:nvSpPr>
        <p:spPr>
          <a:xfrm rot="5400000">
            <a:off x="3920401" y="-1256576"/>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g35be6824c8a_1_196"/>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g35be6824c8a_1_196"/>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g35be6824c8a_1_196"/>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2"/>
        <p:cNvGrpSpPr/>
        <p:nvPr/>
      </p:nvGrpSpPr>
      <p:grpSpPr>
        <a:xfrm>
          <a:off x="0" y="0"/>
          <a:ext cx="0" cy="0"/>
          <a:chOff x="0" y="0"/>
          <a:chExt cx="0" cy="0"/>
        </a:xfrm>
      </p:grpSpPr>
      <p:sp>
        <p:nvSpPr>
          <p:cNvPr id="163" name="Google Shape;163;g35be6824c8a_1_202"/>
          <p:cNvSpPr txBox="1">
            <a:spLocks noGrp="1"/>
          </p:cNvSpPr>
          <p:nvPr>
            <p:ph type="title"/>
          </p:nvPr>
        </p:nvSpPr>
        <p:spPr>
          <a:xfrm rot="5400000">
            <a:off x="7133401"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g35be6824c8a_1_202"/>
          <p:cNvSpPr txBox="1">
            <a:spLocks noGrp="1"/>
          </p:cNvSpPr>
          <p:nvPr>
            <p:ph type="body" idx="1"/>
          </p:nvPr>
        </p:nvSpPr>
        <p:spPr>
          <a:xfrm rot="5400000">
            <a:off x="1799401" y="-596076"/>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g35be6824c8a_1_202"/>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g35be6824c8a_1_202"/>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g35be6824c8a_1_202"/>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 Col Bullets">
  <p:cSld name="2 Col Bullets">
    <p:spTree>
      <p:nvGrpSpPr>
        <p:cNvPr id="1" name="Shape 168"/>
        <p:cNvGrpSpPr/>
        <p:nvPr/>
      </p:nvGrpSpPr>
      <p:grpSpPr>
        <a:xfrm>
          <a:off x="0" y="0"/>
          <a:ext cx="0" cy="0"/>
          <a:chOff x="0" y="0"/>
          <a:chExt cx="0" cy="0"/>
        </a:xfrm>
      </p:grpSpPr>
      <p:sp>
        <p:nvSpPr>
          <p:cNvPr id="169" name="Google Shape;169;g35be6824c8a_1_208"/>
          <p:cNvSpPr txBox="1">
            <a:spLocks noGrp="1"/>
          </p:cNvSpPr>
          <p:nvPr>
            <p:ph type="body" idx="1"/>
          </p:nvPr>
        </p:nvSpPr>
        <p:spPr>
          <a:xfrm>
            <a:off x="754262" y="476792"/>
            <a:ext cx="10448400" cy="717000"/>
          </a:xfrm>
          <a:prstGeom prst="rect">
            <a:avLst/>
          </a:prstGeom>
          <a:noFill/>
          <a:ln>
            <a:noFill/>
          </a:ln>
        </p:spPr>
        <p:txBody>
          <a:bodyPr spcFirstLastPara="1" wrap="square" lIns="68575" tIns="34275" rIns="68575" bIns="34275" anchor="t" anchorCtr="0">
            <a:noAutofit/>
          </a:bodyPr>
          <a:lstStyle>
            <a:lvl1pPr marL="457200" marR="0" lvl="0" indent="-228600" algn="l">
              <a:lnSpc>
                <a:spcPct val="100000"/>
              </a:lnSpc>
              <a:spcBef>
                <a:spcPts val="600"/>
              </a:spcBef>
              <a:spcAft>
                <a:spcPts val="0"/>
              </a:spcAft>
              <a:buClr>
                <a:schemeClr val="dk1"/>
              </a:buClr>
              <a:buSzPts val="3000"/>
              <a:buFont typeface="Arial"/>
              <a:buNone/>
              <a:defRPr sz="3000" b="1" i="0" u="none" strike="noStrike" cap="none">
                <a:solidFill>
                  <a:schemeClr val="dk1"/>
                </a:solidFill>
                <a:latin typeface="Century Gothic"/>
                <a:ea typeface="Century Gothic"/>
                <a:cs typeface="Century Gothic"/>
                <a:sym typeface="Century Gothic"/>
              </a:defRPr>
            </a:lvl1pPr>
            <a:lvl2pPr marL="914400" marR="0" lvl="1" indent="-361950" algn="l">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Century Gothic"/>
                <a:ea typeface="Century Gothic"/>
                <a:cs typeface="Century Gothic"/>
                <a:sym typeface="Century Gothic"/>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3pPr>
            <a:lvl4pPr marL="1828800" marR="0" lvl="3"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4pPr>
            <a:lvl5pPr marL="2286000" marR="0" lvl="4"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5pPr>
            <a:lvl6pPr marL="2743200" marR="0" lvl="5"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6pPr>
            <a:lvl7pPr marL="3200400" marR="0" lvl="6"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7pPr>
            <a:lvl8pPr marL="3657600" marR="0" lvl="7"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8pPr>
            <a:lvl9pPr marL="4114800" marR="0" lvl="8"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9pPr>
          </a:lstStyle>
          <a:p>
            <a:endParaRPr/>
          </a:p>
        </p:txBody>
      </p:sp>
      <p:sp>
        <p:nvSpPr>
          <p:cNvPr id="170" name="Google Shape;170;g35be6824c8a_1_208"/>
          <p:cNvSpPr txBox="1">
            <a:spLocks noGrp="1"/>
          </p:cNvSpPr>
          <p:nvPr>
            <p:ph type="body" idx="2"/>
          </p:nvPr>
        </p:nvSpPr>
        <p:spPr>
          <a:xfrm>
            <a:off x="754266" y="1295401"/>
            <a:ext cx="4929600" cy="4382100"/>
          </a:xfrm>
          <a:prstGeom prst="rect">
            <a:avLst/>
          </a:prstGeom>
          <a:noFill/>
          <a:ln>
            <a:noFill/>
          </a:ln>
        </p:spPr>
        <p:txBody>
          <a:bodyPr spcFirstLastPara="1" wrap="square" lIns="68575" tIns="34275" rIns="68575" bIns="34275" anchor="t" anchorCtr="0">
            <a:noAutofit/>
          </a:bodyPr>
          <a:lstStyle>
            <a:lvl1pPr marL="457200" marR="0" lvl="0" indent="-342900" algn="l">
              <a:lnSpc>
                <a:spcPct val="100000"/>
              </a:lnSpc>
              <a:spcBef>
                <a:spcPts val="0"/>
              </a:spcBef>
              <a:spcAft>
                <a:spcPts val="0"/>
              </a:spcAft>
              <a:buClr>
                <a:srgbClr val="545454"/>
              </a:buClr>
              <a:buSzPts val="1800"/>
              <a:buFont typeface="Arial"/>
              <a:buChar char="•"/>
              <a:defRPr sz="1800" b="0" i="0" u="none" strike="noStrike" cap="none">
                <a:solidFill>
                  <a:srgbClr val="545454"/>
                </a:solidFill>
                <a:latin typeface="Century Gothic"/>
                <a:ea typeface="Century Gothic"/>
                <a:cs typeface="Century Gothic"/>
                <a:sym typeface="Century Gothic"/>
              </a:defRPr>
            </a:lvl1pPr>
            <a:lvl2pPr marL="914400" marR="0" lvl="1" indent="-361950" algn="l">
              <a:lnSpc>
                <a:spcPct val="100000"/>
              </a:lnSpc>
              <a:spcBef>
                <a:spcPts val="1350"/>
              </a:spcBef>
              <a:spcAft>
                <a:spcPts val="0"/>
              </a:spcAft>
              <a:buClr>
                <a:schemeClr val="dk1"/>
              </a:buClr>
              <a:buSzPts val="2100"/>
              <a:buFont typeface="Arial"/>
              <a:buChar char="–"/>
              <a:defRPr sz="2100" b="0" i="0" u="none" strike="noStrike" cap="none">
                <a:solidFill>
                  <a:schemeClr val="dk1"/>
                </a:solidFill>
                <a:latin typeface="Century Gothic"/>
                <a:ea typeface="Century Gothic"/>
                <a:cs typeface="Century Gothic"/>
                <a:sym typeface="Century Gothic"/>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3pPr>
            <a:lvl4pPr marL="1828800" marR="0" lvl="3"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4pPr>
            <a:lvl5pPr marL="2286000" marR="0" lvl="4"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5pPr>
            <a:lvl6pPr marL="2743200" marR="0" lvl="5"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6pPr>
            <a:lvl7pPr marL="3200400" marR="0" lvl="6"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7pPr>
            <a:lvl8pPr marL="3657600" marR="0" lvl="7"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8pPr>
            <a:lvl9pPr marL="4114800" marR="0" lvl="8"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9pPr>
          </a:lstStyle>
          <a:p>
            <a:endParaRPr/>
          </a:p>
        </p:txBody>
      </p:sp>
      <p:sp>
        <p:nvSpPr>
          <p:cNvPr id="171" name="Google Shape;171;g35be6824c8a_1_208"/>
          <p:cNvSpPr txBox="1">
            <a:spLocks noGrp="1"/>
          </p:cNvSpPr>
          <p:nvPr>
            <p:ph type="body" idx="3"/>
          </p:nvPr>
        </p:nvSpPr>
        <p:spPr>
          <a:xfrm>
            <a:off x="6273231" y="1295401"/>
            <a:ext cx="4929600" cy="4382100"/>
          </a:xfrm>
          <a:prstGeom prst="rect">
            <a:avLst/>
          </a:prstGeom>
          <a:noFill/>
          <a:ln>
            <a:noFill/>
          </a:ln>
        </p:spPr>
        <p:txBody>
          <a:bodyPr spcFirstLastPara="1" wrap="square" lIns="68575" tIns="34275" rIns="68575" bIns="34275" anchor="t" anchorCtr="0">
            <a:noAutofit/>
          </a:bodyPr>
          <a:lstStyle>
            <a:lvl1pPr marL="457200" marR="0" lvl="0" indent="-342900" algn="l">
              <a:lnSpc>
                <a:spcPct val="100000"/>
              </a:lnSpc>
              <a:spcBef>
                <a:spcPts val="0"/>
              </a:spcBef>
              <a:spcAft>
                <a:spcPts val="0"/>
              </a:spcAft>
              <a:buClr>
                <a:srgbClr val="545454"/>
              </a:buClr>
              <a:buSzPts val="1800"/>
              <a:buFont typeface="Arial"/>
              <a:buChar char="•"/>
              <a:defRPr sz="1800" b="0" i="0" u="none" strike="noStrike" cap="none">
                <a:solidFill>
                  <a:srgbClr val="545454"/>
                </a:solidFill>
                <a:latin typeface="Century Gothic"/>
                <a:ea typeface="Century Gothic"/>
                <a:cs typeface="Century Gothic"/>
                <a:sym typeface="Century Gothic"/>
              </a:defRPr>
            </a:lvl1pPr>
            <a:lvl2pPr marL="914400" marR="0" lvl="1" indent="-361950" algn="l">
              <a:lnSpc>
                <a:spcPct val="100000"/>
              </a:lnSpc>
              <a:spcBef>
                <a:spcPts val="1350"/>
              </a:spcBef>
              <a:spcAft>
                <a:spcPts val="0"/>
              </a:spcAft>
              <a:buClr>
                <a:schemeClr val="dk1"/>
              </a:buClr>
              <a:buSzPts val="2100"/>
              <a:buFont typeface="Arial"/>
              <a:buChar char="–"/>
              <a:defRPr sz="2100" b="0" i="0" u="none" strike="noStrike" cap="none">
                <a:solidFill>
                  <a:schemeClr val="dk1"/>
                </a:solidFill>
                <a:latin typeface="Century Gothic"/>
                <a:ea typeface="Century Gothic"/>
                <a:cs typeface="Century Gothic"/>
                <a:sym typeface="Century Gothic"/>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3pPr>
            <a:lvl4pPr marL="1828800" marR="0" lvl="3"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4pPr>
            <a:lvl5pPr marL="2286000" marR="0" lvl="4"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5pPr>
            <a:lvl6pPr marL="2743200" marR="0" lvl="5"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6pPr>
            <a:lvl7pPr marL="3200400" marR="0" lvl="6"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7pPr>
            <a:lvl8pPr marL="3657600" marR="0" lvl="7"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8pPr>
            <a:lvl9pPr marL="4114800" marR="0" lvl="8"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ransition spd="slow">
    <p:push/>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 Col Bullets + Empasis">
  <p:cSld name="2 Col Bullets + Empasis">
    <p:spTree>
      <p:nvGrpSpPr>
        <p:cNvPr id="1" name="Shape 172"/>
        <p:cNvGrpSpPr/>
        <p:nvPr/>
      </p:nvGrpSpPr>
      <p:grpSpPr>
        <a:xfrm>
          <a:off x="0" y="0"/>
          <a:ext cx="0" cy="0"/>
          <a:chOff x="0" y="0"/>
          <a:chExt cx="0" cy="0"/>
        </a:xfrm>
      </p:grpSpPr>
      <p:sp>
        <p:nvSpPr>
          <p:cNvPr id="173" name="Google Shape;173;g35be6824c8a_1_212"/>
          <p:cNvSpPr txBox="1">
            <a:spLocks noGrp="1"/>
          </p:cNvSpPr>
          <p:nvPr>
            <p:ph type="body" idx="1"/>
          </p:nvPr>
        </p:nvSpPr>
        <p:spPr>
          <a:xfrm>
            <a:off x="754262" y="476792"/>
            <a:ext cx="10448400" cy="717000"/>
          </a:xfrm>
          <a:prstGeom prst="rect">
            <a:avLst/>
          </a:prstGeom>
          <a:noFill/>
          <a:ln>
            <a:noFill/>
          </a:ln>
        </p:spPr>
        <p:txBody>
          <a:bodyPr spcFirstLastPara="1" wrap="square" lIns="68575" tIns="34275" rIns="68575" bIns="34275" anchor="t" anchorCtr="0">
            <a:noAutofit/>
          </a:bodyPr>
          <a:lstStyle>
            <a:lvl1pPr marL="457200" marR="0" lvl="0" indent="-228600" algn="l">
              <a:lnSpc>
                <a:spcPct val="100000"/>
              </a:lnSpc>
              <a:spcBef>
                <a:spcPts val="600"/>
              </a:spcBef>
              <a:spcAft>
                <a:spcPts val="0"/>
              </a:spcAft>
              <a:buClr>
                <a:schemeClr val="dk1"/>
              </a:buClr>
              <a:buSzPts val="3000"/>
              <a:buFont typeface="Arial"/>
              <a:buNone/>
              <a:defRPr sz="3000" b="1" i="0" u="none" strike="noStrike" cap="none">
                <a:solidFill>
                  <a:schemeClr val="dk1"/>
                </a:solidFill>
                <a:latin typeface="Century Gothic"/>
                <a:ea typeface="Century Gothic"/>
                <a:cs typeface="Century Gothic"/>
                <a:sym typeface="Century Gothic"/>
              </a:defRPr>
            </a:lvl1pPr>
            <a:lvl2pPr marL="914400" marR="0" lvl="1" indent="-361950" algn="l">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Century Gothic"/>
                <a:ea typeface="Century Gothic"/>
                <a:cs typeface="Century Gothic"/>
                <a:sym typeface="Century Gothic"/>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3pPr>
            <a:lvl4pPr marL="1828800" marR="0" lvl="3"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4pPr>
            <a:lvl5pPr marL="2286000" marR="0" lvl="4"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5pPr>
            <a:lvl6pPr marL="2743200" marR="0" lvl="5"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6pPr>
            <a:lvl7pPr marL="3200400" marR="0" lvl="6"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7pPr>
            <a:lvl8pPr marL="3657600" marR="0" lvl="7"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8pPr>
            <a:lvl9pPr marL="4114800" marR="0" lvl="8"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9pPr>
          </a:lstStyle>
          <a:p>
            <a:endParaRPr/>
          </a:p>
        </p:txBody>
      </p:sp>
      <p:sp>
        <p:nvSpPr>
          <p:cNvPr id="174" name="Google Shape;174;g35be6824c8a_1_212"/>
          <p:cNvSpPr txBox="1">
            <a:spLocks noGrp="1"/>
          </p:cNvSpPr>
          <p:nvPr>
            <p:ph type="body" idx="2"/>
          </p:nvPr>
        </p:nvSpPr>
        <p:spPr>
          <a:xfrm>
            <a:off x="754266" y="1905000"/>
            <a:ext cx="4929600" cy="3759300"/>
          </a:xfrm>
          <a:prstGeom prst="rect">
            <a:avLst/>
          </a:prstGeom>
          <a:noFill/>
          <a:ln>
            <a:noFill/>
          </a:ln>
        </p:spPr>
        <p:txBody>
          <a:bodyPr spcFirstLastPara="1" wrap="square" lIns="68575" tIns="34275" rIns="68575" bIns="34275" anchor="t" anchorCtr="0">
            <a:noAutofit/>
          </a:bodyPr>
          <a:lstStyle>
            <a:lvl1pPr marL="457200" marR="0" lvl="0" indent="-342900" algn="l">
              <a:lnSpc>
                <a:spcPct val="100000"/>
              </a:lnSpc>
              <a:spcBef>
                <a:spcPts val="0"/>
              </a:spcBef>
              <a:spcAft>
                <a:spcPts val="0"/>
              </a:spcAft>
              <a:buClr>
                <a:srgbClr val="545454"/>
              </a:buClr>
              <a:buSzPts val="1800"/>
              <a:buFont typeface="Arial"/>
              <a:buChar char="•"/>
              <a:defRPr sz="1800" b="0" i="0" u="none" strike="noStrike" cap="none">
                <a:solidFill>
                  <a:srgbClr val="545454"/>
                </a:solidFill>
                <a:latin typeface="Century Gothic"/>
                <a:ea typeface="Century Gothic"/>
                <a:cs typeface="Century Gothic"/>
                <a:sym typeface="Century Gothic"/>
              </a:defRPr>
            </a:lvl1pPr>
            <a:lvl2pPr marL="914400" marR="0" lvl="1" indent="-361950" algn="l">
              <a:lnSpc>
                <a:spcPct val="100000"/>
              </a:lnSpc>
              <a:spcBef>
                <a:spcPts val="1350"/>
              </a:spcBef>
              <a:spcAft>
                <a:spcPts val="0"/>
              </a:spcAft>
              <a:buClr>
                <a:schemeClr val="dk1"/>
              </a:buClr>
              <a:buSzPts val="2100"/>
              <a:buFont typeface="Arial"/>
              <a:buChar char="–"/>
              <a:defRPr sz="2100" b="0" i="0" u="none" strike="noStrike" cap="none">
                <a:solidFill>
                  <a:schemeClr val="dk1"/>
                </a:solidFill>
                <a:latin typeface="Century Gothic"/>
                <a:ea typeface="Century Gothic"/>
                <a:cs typeface="Century Gothic"/>
                <a:sym typeface="Century Gothic"/>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3pPr>
            <a:lvl4pPr marL="1828800" marR="0" lvl="3"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4pPr>
            <a:lvl5pPr marL="2286000" marR="0" lvl="4"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5pPr>
            <a:lvl6pPr marL="2743200" marR="0" lvl="5"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6pPr>
            <a:lvl7pPr marL="3200400" marR="0" lvl="6"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7pPr>
            <a:lvl8pPr marL="3657600" marR="0" lvl="7"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8pPr>
            <a:lvl9pPr marL="4114800" marR="0" lvl="8"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9pPr>
          </a:lstStyle>
          <a:p>
            <a:endParaRPr/>
          </a:p>
        </p:txBody>
      </p:sp>
      <p:sp>
        <p:nvSpPr>
          <p:cNvPr id="175" name="Google Shape;175;g35be6824c8a_1_212"/>
          <p:cNvSpPr txBox="1">
            <a:spLocks noGrp="1"/>
          </p:cNvSpPr>
          <p:nvPr>
            <p:ph type="body" idx="3"/>
          </p:nvPr>
        </p:nvSpPr>
        <p:spPr>
          <a:xfrm>
            <a:off x="6273231" y="1893713"/>
            <a:ext cx="4929600" cy="3759300"/>
          </a:xfrm>
          <a:prstGeom prst="rect">
            <a:avLst/>
          </a:prstGeom>
          <a:noFill/>
          <a:ln>
            <a:noFill/>
          </a:ln>
        </p:spPr>
        <p:txBody>
          <a:bodyPr spcFirstLastPara="1" wrap="square" lIns="68575" tIns="34275" rIns="68575" bIns="34275" anchor="t" anchorCtr="0">
            <a:noAutofit/>
          </a:bodyPr>
          <a:lstStyle>
            <a:lvl1pPr marL="457200" marR="0" lvl="0" indent="-342900" algn="l">
              <a:lnSpc>
                <a:spcPct val="100000"/>
              </a:lnSpc>
              <a:spcBef>
                <a:spcPts val="0"/>
              </a:spcBef>
              <a:spcAft>
                <a:spcPts val="0"/>
              </a:spcAft>
              <a:buClr>
                <a:srgbClr val="545454"/>
              </a:buClr>
              <a:buSzPts val="1800"/>
              <a:buFont typeface="Arial"/>
              <a:buChar char="•"/>
              <a:defRPr sz="1800" b="0" i="0" u="none" strike="noStrike" cap="none">
                <a:solidFill>
                  <a:srgbClr val="545454"/>
                </a:solidFill>
                <a:latin typeface="Century Gothic"/>
                <a:ea typeface="Century Gothic"/>
                <a:cs typeface="Century Gothic"/>
                <a:sym typeface="Century Gothic"/>
              </a:defRPr>
            </a:lvl1pPr>
            <a:lvl2pPr marL="914400" marR="0" lvl="1" indent="-361950" algn="l">
              <a:lnSpc>
                <a:spcPct val="100000"/>
              </a:lnSpc>
              <a:spcBef>
                <a:spcPts val="1350"/>
              </a:spcBef>
              <a:spcAft>
                <a:spcPts val="0"/>
              </a:spcAft>
              <a:buClr>
                <a:schemeClr val="dk1"/>
              </a:buClr>
              <a:buSzPts val="2100"/>
              <a:buFont typeface="Arial"/>
              <a:buChar char="–"/>
              <a:defRPr sz="2100" b="0" i="0" u="none" strike="noStrike" cap="none">
                <a:solidFill>
                  <a:schemeClr val="dk1"/>
                </a:solidFill>
                <a:latin typeface="Century Gothic"/>
                <a:ea typeface="Century Gothic"/>
                <a:cs typeface="Century Gothic"/>
                <a:sym typeface="Century Gothic"/>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3pPr>
            <a:lvl4pPr marL="1828800" marR="0" lvl="3"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4pPr>
            <a:lvl5pPr marL="2286000" marR="0" lvl="4"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5pPr>
            <a:lvl6pPr marL="2743200" marR="0" lvl="5"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6pPr>
            <a:lvl7pPr marL="3200400" marR="0" lvl="6"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7pPr>
            <a:lvl8pPr marL="3657600" marR="0" lvl="7"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8pPr>
            <a:lvl9pPr marL="4114800" marR="0" lvl="8"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9pPr>
          </a:lstStyle>
          <a:p>
            <a:endParaRPr/>
          </a:p>
        </p:txBody>
      </p:sp>
      <p:sp>
        <p:nvSpPr>
          <p:cNvPr id="176" name="Google Shape;176;g35be6824c8a_1_212"/>
          <p:cNvSpPr txBox="1">
            <a:spLocks noGrp="1"/>
          </p:cNvSpPr>
          <p:nvPr>
            <p:ph type="body" idx="4"/>
          </p:nvPr>
        </p:nvSpPr>
        <p:spPr>
          <a:xfrm>
            <a:off x="754266" y="1317981"/>
            <a:ext cx="4929600" cy="587100"/>
          </a:xfrm>
          <a:prstGeom prst="rect">
            <a:avLst/>
          </a:prstGeom>
          <a:noFill/>
          <a:ln>
            <a:noFill/>
          </a:ln>
        </p:spPr>
        <p:txBody>
          <a:bodyPr spcFirstLastPara="1" wrap="square" lIns="68575" tIns="34275" rIns="68575" bIns="34275" anchor="t" anchorCtr="0">
            <a:noAutofit/>
          </a:bodyPr>
          <a:lstStyle>
            <a:lvl1pPr marL="457200" marR="0" lvl="0" indent="-228600" algn="l">
              <a:lnSpc>
                <a:spcPct val="100000"/>
              </a:lnSpc>
              <a:spcBef>
                <a:spcPts val="0"/>
              </a:spcBef>
              <a:spcAft>
                <a:spcPts val="0"/>
              </a:spcAft>
              <a:buClr>
                <a:srgbClr val="545454"/>
              </a:buClr>
              <a:buSzPts val="2000"/>
              <a:buFont typeface="Arial"/>
              <a:buNone/>
              <a:defRPr sz="2000" b="1" i="0" u="none" strike="noStrike" cap="none">
                <a:solidFill>
                  <a:srgbClr val="545454"/>
                </a:solidFill>
                <a:latin typeface="Century Gothic"/>
                <a:ea typeface="Century Gothic"/>
                <a:cs typeface="Century Gothic"/>
                <a:sym typeface="Century Gothic"/>
              </a:defRPr>
            </a:lvl1pPr>
            <a:lvl2pPr marL="914400" marR="0" lvl="1" indent="-361950" algn="l">
              <a:lnSpc>
                <a:spcPct val="100000"/>
              </a:lnSpc>
              <a:spcBef>
                <a:spcPts val="1350"/>
              </a:spcBef>
              <a:spcAft>
                <a:spcPts val="0"/>
              </a:spcAft>
              <a:buClr>
                <a:schemeClr val="dk1"/>
              </a:buClr>
              <a:buSzPts val="2100"/>
              <a:buFont typeface="Arial"/>
              <a:buChar char="–"/>
              <a:defRPr sz="2100" b="0" i="0" u="none" strike="noStrike" cap="none">
                <a:solidFill>
                  <a:schemeClr val="dk1"/>
                </a:solidFill>
                <a:latin typeface="Century Gothic"/>
                <a:ea typeface="Century Gothic"/>
                <a:cs typeface="Century Gothic"/>
                <a:sym typeface="Century Gothic"/>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3pPr>
            <a:lvl4pPr marL="1828800" marR="0" lvl="3"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4pPr>
            <a:lvl5pPr marL="2286000" marR="0" lvl="4"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5pPr>
            <a:lvl6pPr marL="2743200" marR="0" lvl="5"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6pPr>
            <a:lvl7pPr marL="3200400" marR="0" lvl="6"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7pPr>
            <a:lvl8pPr marL="3657600" marR="0" lvl="7"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8pPr>
            <a:lvl9pPr marL="4114800" marR="0" lvl="8"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9pPr>
          </a:lstStyle>
          <a:p>
            <a:endParaRPr/>
          </a:p>
        </p:txBody>
      </p:sp>
      <p:sp>
        <p:nvSpPr>
          <p:cNvPr id="177" name="Google Shape;177;g35be6824c8a_1_212"/>
          <p:cNvSpPr txBox="1">
            <a:spLocks noGrp="1"/>
          </p:cNvSpPr>
          <p:nvPr>
            <p:ph type="body" idx="5"/>
          </p:nvPr>
        </p:nvSpPr>
        <p:spPr>
          <a:xfrm>
            <a:off x="6273231" y="1295401"/>
            <a:ext cx="4929600" cy="587100"/>
          </a:xfrm>
          <a:prstGeom prst="rect">
            <a:avLst/>
          </a:prstGeom>
          <a:noFill/>
          <a:ln>
            <a:noFill/>
          </a:ln>
        </p:spPr>
        <p:txBody>
          <a:bodyPr spcFirstLastPara="1" wrap="square" lIns="68575" tIns="34275" rIns="68575" bIns="34275" anchor="t" anchorCtr="0">
            <a:noAutofit/>
          </a:bodyPr>
          <a:lstStyle>
            <a:lvl1pPr marL="457200" marR="0" lvl="0" indent="-228600" algn="l">
              <a:lnSpc>
                <a:spcPct val="100000"/>
              </a:lnSpc>
              <a:spcBef>
                <a:spcPts val="0"/>
              </a:spcBef>
              <a:spcAft>
                <a:spcPts val="0"/>
              </a:spcAft>
              <a:buClr>
                <a:srgbClr val="545454"/>
              </a:buClr>
              <a:buSzPts val="2000"/>
              <a:buFont typeface="Arial"/>
              <a:buNone/>
              <a:defRPr sz="2000" b="1" i="0" u="none" strike="noStrike" cap="none">
                <a:solidFill>
                  <a:srgbClr val="545454"/>
                </a:solidFill>
                <a:latin typeface="Century Gothic"/>
                <a:ea typeface="Century Gothic"/>
                <a:cs typeface="Century Gothic"/>
                <a:sym typeface="Century Gothic"/>
              </a:defRPr>
            </a:lvl1pPr>
            <a:lvl2pPr marL="914400" marR="0" lvl="1" indent="-361950" algn="l">
              <a:lnSpc>
                <a:spcPct val="100000"/>
              </a:lnSpc>
              <a:spcBef>
                <a:spcPts val="1350"/>
              </a:spcBef>
              <a:spcAft>
                <a:spcPts val="0"/>
              </a:spcAft>
              <a:buClr>
                <a:schemeClr val="dk1"/>
              </a:buClr>
              <a:buSzPts val="2100"/>
              <a:buFont typeface="Arial"/>
              <a:buChar char="–"/>
              <a:defRPr sz="2100" b="0" i="0" u="none" strike="noStrike" cap="none">
                <a:solidFill>
                  <a:schemeClr val="dk1"/>
                </a:solidFill>
                <a:latin typeface="Century Gothic"/>
                <a:ea typeface="Century Gothic"/>
                <a:cs typeface="Century Gothic"/>
                <a:sym typeface="Century Gothic"/>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3pPr>
            <a:lvl4pPr marL="1828800" marR="0" lvl="3"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4pPr>
            <a:lvl5pPr marL="2286000" marR="0" lvl="4"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5pPr>
            <a:lvl6pPr marL="2743200" marR="0" lvl="5"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6pPr>
            <a:lvl7pPr marL="3200400" marR="0" lvl="6"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7pPr>
            <a:lvl8pPr marL="3657600" marR="0" lvl="7"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8pPr>
            <a:lvl9pPr marL="4114800" marR="0" lvl="8"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 Col Bullets">
  <p:cSld name="1 Col Bullets">
    <p:spTree>
      <p:nvGrpSpPr>
        <p:cNvPr id="1" name="Shape 22"/>
        <p:cNvGrpSpPr/>
        <p:nvPr/>
      </p:nvGrpSpPr>
      <p:grpSpPr>
        <a:xfrm>
          <a:off x="0" y="0"/>
          <a:ext cx="0" cy="0"/>
          <a:chOff x="0" y="0"/>
          <a:chExt cx="0" cy="0"/>
        </a:xfrm>
      </p:grpSpPr>
      <p:sp>
        <p:nvSpPr>
          <p:cNvPr id="23" name="Google Shape;23;p111"/>
          <p:cNvSpPr txBox="1">
            <a:spLocks noGrp="1"/>
          </p:cNvSpPr>
          <p:nvPr>
            <p:ph type="body" idx="1"/>
          </p:nvPr>
        </p:nvSpPr>
        <p:spPr>
          <a:xfrm>
            <a:off x="754261" y="493235"/>
            <a:ext cx="10448400" cy="700400"/>
          </a:xfrm>
          <a:prstGeom prst="rect">
            <a:avLst/>
          </a:prstGeom>
          <a:noFill/>
          <a:ln>
            <a:noFill/>
          </a:ln>
        </p:spPr>
        <p:txBody>
          <a:bodyPr spcFirstLastPara="1" wrap="square" lIns="51425" tIns="25700" rIns="51425" bIns="25700" anchor="t" anchorCtr="0">
            <a:noAutofit/>
          </a:bodyPr>
          <a:lstStyle>
            <a:lvl1pPr marL="457200" marR="0" lvl="0" indent="-228600" algn="l">
              <a:lnSpc>
                <a:spcPct val="100000"/>
              </a:lnSpc>
              <a:spcBef>
                <a:spcPts val="667"/>
              </a:spcBef>
              <a:spcAft>
                <a:spcPts val="0"/>
              </a:spcAft>
              <a:buClr>
                <a:srgbClr val="6AB42B"/>
              </a:buClr>
              <a:buSzPts val="2300"/>
              <a:buFont typeface="Arial"/>
              <a:buNone/>
              <a:defRPr sz="3067" b="1" i="0" u="none" strike="noStrike" cap="none">
                <a:solidFill>
                  <a:srgbClr val="6AB42B"/>
                </a:solidFill>
                <a:latin typeface="Century Gothic"/>
                <a:ea typeface="Century Gothic"/>
                <a:cs typeface="Century Gothic"/>
                <a:sym typeface="Century Gothic"/>
              </a:defRPr>
            </a:lvl1pPr>
            <a:lvl2pPr marL="914400" marR="0" lvl="1" indent="-330200" algn="l">
              <a:lnSpc>
                <a:spcPct val="100000"/>
              </a:lnSpc>
              <a:spcBef>
                <a:spcPts val="400"/>
              </a:spcBef>
              <a:spcAft>
                <a:spcPts val="0"/>
              </a:spcAft>
              <a:buClr>
                <a:schemeClr val="dk1"/>
              </a:buClr>
              <a:buSzPts val="1600"/>
              <a:buFont typeface="Arial"/>
              <a:buChar char="–"/>
              <a:defRPr sz="2133" b="0" i="0" u="none" strike="noStrike" cap="none">
                <a:solidFill>
                  <a:schemeClr val="dk1"/>
                </a:solidFill>
                <a:latin typeface="Century Gothic"/>
                <a:ea typeface="Century Gothic"/>
                <a:cs typeface="Century Gothic"/>
                <a:sym typeface="Century Gothic"/>
              </a:defRPr>
            </a:lvl2pPr>
            <a:lvl3pPr marL="1371600" marR="0" lvl="2" indent="-317500" algn="l">
              <a:lnSpc>
                <a:spcPct val="100000"/>
              </a:lnSpc>
              <a:spcBef>
                <a:spcPts val="400"/>
              </a:spcBef>
              <a:spcAft>
                <a:spcPts val="0"/>
              </a:spcAft>
              <a:buClr>
                <a:schemeClr val="dk1"/>
              </a:buClr>
              <a:buSzPts val="1400"/>
              <a:buFont typeface="Arial"/>
              <a:buChar char="•"/>
              <a:defRPr sz="1867" b="0" i="0" u="none" strike="noStrike" cap="none">
                <a:solidFill>
                  <a:schemeClr val="dk1"/>
                </a:solidFill>
                <a:latin typeface="Century Gothic"/>
                <a:ea typeface="Century Gothic"/>
                <a:cs typeface="Century Gothic"/>
                <a:sym typeface="Century Gothic"/>
              </a:defRPr>
            </a:lvl3pPr>
            <a:lvl4pPr marL="1828800" marR="0" lvl="3" indent="-298450" algn="l">
              <a:lnSpc>
                <a:spcPct val="100000"/>
              </a:lnSpc>
              <a:spcBef>
                <a:spcPts val="267"/>
              </a:spcBef>
              <a:spcAft>
                <a:spcPts val="0"/>
              </a:spcAft>
              <a:buClr>
                <a:schemeClr val="dk1"/>
              </a:buClr>
              <a:buSzPts val="1100"/>
              <a:buFont typeface="Arial"/>
              <a:buChar char="–"/>
              <a:defRPr sz="1467" b="0" i="0" u="none" strike="noStrike" cap="none">
                <a:solidFill>
                  <a:schemeClr val="dk1"/>
                </a:solidFill>
                <a:latin typeface="Century Gothic"/>
                <a:ea typeface="Century Gothic"/>
                <a:cs typeface="Century Gothic"/>
                <a:sym typeface="Century Gothic"/>
              </a:defRPr>
            </a:lvl4pPr>
            <a:lvl5pPr marL="2286000" marR="0" lvl="4" indent="-298450" algn="l">
              <a:lnSpc>
                <a:spcPct val="100000"/>
              </a:lnSpc>
              <a:spcBef>
                <a:spcPts val="267"/>
              </a:spcBef>
              <a:spcAft>
                <a:spcPts val="0"/>
              </a:spcAft>
              <a:buClr>
                <a:schemeClr val="dk1"/>
              </a:buClr>
              <a:buSzPts val="1100"/>
              <a:buFont typeface="Arial"/>
              <a:buChar char="»"/>
              <a:defRPr sz="1467" b="0" i="0" u="none" strike="noStrike" cap="none">
                <a:solidFill>
                  <a:schemeClr val="dk1"/>
                </a:solidFill>
                <a:latin typeface="Century Gothic"/>
                <a:ea typeface="Century Gothic"/>
                <a:cs typeface="Century Gothic"/>
                <a:sym typeface="Century Gothic"/>
              </a:defRPr>
            </a:lvl5pPr>
            <a:lvl6pPr marL="2743200" marR="0" lvl="5" indent="-298450" algn="l">
              <a:lnSpc>
                <a:spcPct val="100000"/>
              </a:lnSpc>
              <a:spcBef>
                <a:spcPts val="267"/>
              </a:spcBef>
              <a:spcAft>
                <a:spcPts val="0"/>
              </a:spcAft>
              <a:buClr>
                <a:schemeClr val="dk1"/>
              </a:buClr>
              <a:buSzPts val="1100"/>
              <a:buFont typeface="Arial"/>
              <a:buChar char="•"/>
              <a:defRPr sz="1467" b="0" i="0" u="none" strike="noStrike" cap="none">
                <a:solidFill>
                  <a:schemeClr val="dk1"/>
                </a:solidFill>
                <a:latin typeface="Century Gothic"/>
                <a:ea typeface="Century Gothic"/>
                <a:cs typeface="Century Gothic"/>
                <a:sym typeface="Century Gothic"/>
              </a:defRPr>
            </a:lvl6pPr>
            <a:lvl7pPr marL="3200400" marR="0" lvl="6" indent="-298450" algn="l">
              <a:lnSpc>
                <a:spcPct val="100000"/>
              </a:lnSpc>
              <a:spcBef>
                <a:spcPts val="267"/>
              </a:spcBef>
              <a:spcAft>
                <a:spcPts val="0"/>
              </a:spcAft>
              <a:buClr>
                <a:schemeClr val="dk1"/>
              </a:buClr>
              <a:buSzPts val="1100"/>
              <a:buFont typeface="Arial"/>
              <a:buChar char="•"/>
              <a:defRPr sz="1467" b="0" i="0" u="none" strike="noStrike" cap="none">
                <a:solidFill>
                  <a:schemeClr val="dk1"/>
                </a:solidFill>
                <a:latin typeface="Century Gothic"/>
                <a:ea typeface="Century Gothic"/>
                <a:cs typeface="Century Gothic"/>
                <a:sym typeface="Century Gothic"/>
              </a:defRPr>
            </a:lvl7pPr>
            <a:lvl8pPr marL="3657600" marR="0" lvl="7" indent="-298450" algn="l">
              <a:lnSpc>
                <a:spcPct val="100000"/>
              </a:lnSpc>
              <a:spcBef>
                <a:spcPts val="267"/>
              </a:spcBef>
              <a:spcAft>
                <a:spcPts val="0"/>
              </a:spcAft>
              <a:buClr>
                <a:schemeClr val="dk1"/>
              </a:buClr>
              <a:buSzPts val="1100"/>
              <a:buFont typeface="Arial"/>
              <a:buChar char="•"/>
              <a:defRPr sz="1467" b="0" i="0" u="none" strike="noStrike" cap="none">
                <a:solidFill>
                  <a:schemeClr val="dk1"/>
                </a:solidFill>
                <a:latin typeface="Century Gothic"/>
                <a:ea typeface="Century Gothic"/>
                <a:cs typeface="Century Gothic"/>
                <a:sym typeface="Century Gothic"/>
              </a:defRPr>
            </a:lvl8pPr>
            <a:lvl9pPr marL="4114800" marR="0" lvl="8" indent="-298450" algn="l">
              <a:lnSpc>
                <a:spcPct val="100000"/>
              </a:lnSpc>
              <a:spcBef>
                <a:spcPts val="267"/>
              </a:spcBef>
              <a:spcAft>
                <a:spcPts val="0"/>
              </a:spcAft>
              <a:buClr>
                <a:schemeClr val="dk1"/>
              </a:buClr>
              <a:buSzPts val="1100"/>
              <a:buFont typeface="Arial"/>
              <a:buChar char="•"/>
              <a:defRPr sz="1467" b="0" i="0" u="none" strike="noStrike" cap="none">
                <a:solidFill>
                  <a:schemeClr val="dk1"/>
                </a:solidFill>
                <a:latin typeface="Century Gothic"/>
                <a:ea typeface="Century Gothic"/>
                <a:cs typeface="Century Gothic"/>
                <a:sym typeface="Century Gothic"/>
              </a:defRPr>
            </a:lvl9pPr>
          </a:lstStyle>
          <a:p>
            <a:endParaRPr/>
          </a:p>
        </p:txBody>
      </p:sp>
      <p:sp>
        <p:nvSpPr>
          <p:cNvPr id="24" name="Google Shape;24;p111"/>
          <p:cNvSpPr txBox="1">
            <a:spLocks noGrp="1"/>
          </p:cNvSpPr>
          <p:nvPr>
            <p:ph type="body" idx="2"/>
          </p:nvPr>
        </p:nvSpPr>
        <p:spPr>
          <a:xfrm>
            <a:off x="754261" y="1295400"/>
            <a:ext cx="10448400" cy="4368800"/>
          </a:xfrm>
          <a:prstGeom prst="rect">
            <a:avLst/>
          </a:prstGeom>
          <a:noFill/>
          <a:ln>
            <a:noFill/>
          </a:ln>
        </p:spPr>
        <p:txBody>
          <a:bodyPr spcFirstLastPara="1" wrap="square" lIns="51425" tIns="25700" rIns="51425" bIns="25700" anchor="t" anchorCtr="0">
            <a:noAutofit/>
          </a:bodyPr>
          <a:lstStyle>
            <a:lvl1pPr marL="457200" marR="0" lvl="0" indent="-317500" algn="l">
              <a:lnSpc>
                <a:spcPct val="100000"/>
              </a:lnSpc>
              <a:spcBef>
                <a:spcPts val="0"/>
              </a:spcBef>
              <a:spcAft>
                <a:spcPts val="0"/>
              </a:spcAft>
              <a:buClr>
                <a:srgbClr val="545454"/>
              </a:buClr>
              <a:buSzPts val="1400"/>
              <a:buFont typeface="Arial"/>
              <a:buChar char="•"/>
              <a:defRPr sz="1867" b="0" i="0" u="none" strike="noStrike" cap="none">
                <a:solidFill>
                  <a:srgbClr val="545454"/>
                </a:solidFill>
                <a:latin typeface="Century Gothic"/>
                <a:ea typeface="Century Gothic"/>
                <a:cs typeface="Century Gothic"/>
                <a:sym typeface="Century Gothic"/>
              </a:defRPr>
            </a:lvl1pPr>
            <a:lvl2pPr marL="914400" marR="0" lvl="1" indent="-330200" algn="l">
              <a:lnSpc>
                <a:spcPct val="100000"/>
              </a:lnSpc>
              <a:spcBef>
                <a:spcPts val="1333"/>
              </a:spcBef>
              <a:spcAft>
                <a:spcPts val="0"/>
              </a:spcAft>
              <a:buClr>
                <a:srgbClr val="848484"/>
              </a:buClr>
              <a:buSzPts val="1600"/>
              <a:buFont typeface="Arial"/>
              <a:buChar char="–"/>
              <a:defRPr sz="2133" b="0" i="0" u="none" strike="noStrike" cap="none">
                <a:solidFill>
                  <a:srgbClr val="848484"/>
                </a:solidFill>
                <a:latin typeface="Century Gothic"/>
                <a:ea typeface="Century Gothic"/>
                <a:cs typeface="Century Gothic"/>
                <a:sym typeface="Century Gothic"/>
              </a:defRPr>
            </a:lvl2pPr>
            <a:lvl3pPr marL="1371600" marR="0" lvl="2" indent="-317500" algn="l">
              <a:lnSpc>
                <a:spcPct val="100000"/>
              </a:lnSpc>
              <a:spcBef>
                <a:spcPts val="400"/>
              </a:spcBef>
              <a:spcAft>
                <a:spcPts val="0"/>
              </a:spcAft>
              <a:buClr>
                <a:schemeClr val="dk1"/>
              </a:buClr>
              <a:buSzPts val="1400"/>
              <a:buFont typeface="Arial"/>
              <a:buChar char="•"/>
              <a:defRPr sz="1867" b="0" i="0" u="none" strike="noStrike" cap="none">
                <a:solidFill>
                  <a:schemeClr val="dk1"/>
                </a:solidFill>
                <a:latin typeface="Century Gothic"/>
                <a:ea typeface="Century Gothic"/>
                <a:cs typeface="Century Gothic"/>
                <a:sym typeface="Century Gothic"/>
              </a:defRPr>
            </a:lvl3pPr>
            <a:lvl4pPr marL="1828800" marR="0" lvl="3" indent="-298450" algn="l">
              <a:lnSpc>
                <a:spcPct val="100000"/>
              </a:lnSpc>
              <a:spcBef>
                <a:spcPts val="267"/>
              </a:spcBef>
              <a:spcAft>
                <a:spcPts val="0"/>
              </a:spcAft>
              <a:buClr>
                <a:schemeClr val="dk1"/>
              </a:buClr>
              <a:buSzPts val="1100"/>
              <a:buFont typeface="Arial"/>
              <a:buChar char="–"/>
              <a:defRPr sz="1467" b="0" i="0" u="none" strike="noStrike" cap="none">
                <a:solidFill>
                  <a:schemeClr val="dk1"/>
                </a:solidFill>
                <a:latin typeface="Century Gothic"/>
                <a:ea typeface="Century Gothic"/>
                <a:cs typeface="Century Gothic"/>
                <a:sym typeface="Century Gothic"/>
              </a:defRPr>
            </a:lvl4pPr>
            <a:lvl5pPr marL="2286000" marR="0" lvl="4" indent="-298450" algn="l">
              <a:lnSpc>
                <a:spcPct val="100000"/>
              </a:lnSpc>
              <a:spcBef>
                <a:spcPts val="267"/>
              </a:spcBef>
              <a:spcAft>
                <a:spcPts val="0"/>
              </a:spcAft>
              <a:buClr>
                <a:schemeClr val="dk1"/>
              </a:buClr>
              <a:buSzPts val="1100"/>
              <a:buFont typeface="Arial"/>
              <a:buChar char="»"/>
              <a:defRPr sz="1467" b="0" i="0" u="none" strike="noStrike" cap="none">
                <a:solidFill>
                  <a:schemeClr val="dk1"/>
                </a:solidFill>
                <a:latin typeface="Century Gothic"/>
                <a:ea typeface="Century Gothic"/>
                <a:cs typeface="Century Gothic"/>
                <a:sym typeface="Century Gothic"/>
              </a:defRPr>
            </a:lvl5pPr>
            <a:lvl6pPr marL="2743200" marR="0" lvl="5" indent="-298450" algn="l">
              <a:lnSpc>
                <a:spcPct val="100000"/>
              </a:lnSpc>
              <a:spcBef>
                <a:spcPts val="267"/>
              </a:spcBef>
              <a:spcAft>
                <a:spcPts val="0"/>
              </a:spcAft>
              <a:buClr>
                <a:schemeClr val="dk1"/>
              </a:buClr>
              <a:buSzPts val="1100"/>
              <a:buFont typeface="Arial"/>
              <a:buChar char="•"/>
              <a:defRPr sz="1467" b="0" i="0" u="none" strike="noStrike" cap="none">
                <a:solidFill>
                  <a:schemeClr val="dk1"/>
                </a:solidFill>
                <a:latin typeface="Century Gothic"/>
                <a:ea typeface="Century Gothic"/>
                <a:cs typeface="Century Gothic"/>
                <a:sym typeface="Century Gothic"/>
              </a:defRPr>
            </a:lvl6pPr>
            <a:lvl7pPr marL="3200400" marR="0" lvl="6" indent="-298450" algn="l">
              <a:lnSpc>
                <a:spcPct val="100000"/>
              </a:lnSpc>
              <a:spcBef>
                <a:spcPts val="267"/>
              </a:spcBef>
              <a:spcAft>
                <a:spcPts val="0"/>
              </a:spcAft>
              <a:buClr>
                <a:schemeClr val="dk1"/>
              </a:buClr>
              <a:buSzPts val="1100"/>
              <a:buFont typeface="Arial"/>
              <a:buChar char="•"/>
              <a:defRPr sz="1467" b="0" i="0" u="none" strike="noStrike" cap="none">
                <a:solidFill>
                  <a:schemeClr val="dk1"/>
                </a:solidFill>
                <a:latin typeface="Century Gothic"/>
                <a:ea typeface="Century Gothic"/>
                <a:cs typeface="Century Gothic"/>
                <a:sym typeface="Century Gothic"/>
              </a:defRPr>
            </a:lvl7pPr>
            <a:lvl8pPr marL="3657600" marR="0" lvl="7" indent="-298450" algn="l">
              <a:lnSpc>
                <a:spcPct val="100000"/>
              </a:lnSpc>
              <a:spcBef>
                <a:spcPts val="267"/>
              </a:spcBef>
              <a:spcAft>
                <a:spcPts val="0"/>
              </a:spcAft>
              <a:buClr>
                <a:schemeClr val="dk1"/>
              </a:buClr>
              <a:buSzPts val="1100"/>
              <a:buFont typeface="Arial"/>
              <a:buChar char="•"/>
              <a:defRPr sz="1467" b="0" i="0" u="none" strike="noStrike" cap="none">
                <a:solidFill>
                  <a:schemeClr val="dk1"/>
                </a:solidFill>
                <a:latin typeface="Century Gothic"/>
                <a:ea typeface="Century Gothic"/>
                <a:cs typeface="Century Gothic"/>
                <a:sym typeface="Century Gothic"/>
              </a:defRPr>
            </a:lvl8pPr>
            <a:lvl9pPr marL="4114800" marR="0" lvl="8" indent="-298450" algn="l">
              <a:lnSpc>
                <a:spcPct val="100000"/>
              </a:lnSpc>
              <a:spcBef>
                <a:spcPts val="267"/>
              </a:spcBef>
              <a:spcAft>
                <a:spcPts val="0"/>
              </a:spcAft>
              <a:buClr>
                <a:schemeClr val="dk1"/>
              </a:buClr>
              <a:buSzPts val="1100"/>
              <a:buFont typeface="Arial"/>
              <a:buChar char="•"/>
              <a:defRPr sz="1467"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1 Col Bullets">
  <p:cSld name="1_1 Col Bullets">
    <p:spTree>
      <p:nvGrpSpPr>
        <p:cNvPr id="1" name="Shape 25"/>
        <p:cNvGrpSpPr/>
        <p:nvPr/>
      </p:nvGrpSpPr>
      <p:grpSpPr>
        <a:xfrm>
          <a:off x="0" y="0"/>
          <a:ext cx="0" cy="0"/>
          <a:chOff x="0" y="0"/>
          <a:chExt cx="0" cy="0"/>
        </a:xfrm>
      </p:grpSpPr>
      <p:sp>
        <p:nvSpPr>
          <p:cNvPr id="26" name="Google Shape;26;g35ad95bff69_0_70"/>
          <p:cNvSpPr txBox="1">
            <a:spLocks noGrp="1"/>
          </p:cNvSpPr>
          <p:nvPr>
            <p:ph type="body" idx="1"/>
          </p:nvPr>
        </p:nvSpPr>
        <p:spPr>
          <a:xfrm>
            <a:off x="754260" y="493233"/>
            <a:ext cx="10448400" cy="700500"/>
          </a:xfrm>
          <a:prstGeom prst="rect">
            <a:avLst/>
          </a:prstGeom>
          <a:noFill/>
          <a:ln>
            <a:noFill/>
          </a:ln>
        </p:spPr>
        <p:txBody>
          <a:bodyPr spcFirstLastPara="1" wrap="square" lIns="91425" tIns="45700" rIns="91425" bIns="45700" anchor="t" anchorCtr="0">
            <a:normAutofit/>
          </a:bodyPr>
          <a:lstStyle>
            <a:lvl1pPr marL="457200" marR="0" lvl="0" indent="-228600" algn="l">
              <a:lnSpc>
                <a:spcPct val="100000"/>
              </a:lnSpc>
              <a:spcBef>
                <a:spcPts val="0"/>
              </a:spcBef>
              <a:spcAft>
                <a:spcPts val="0"/>
              </a:spcAft>
              <a:buClr>
                <a:srgbClr val="000000"/>
              </a:buClr>
              <a:buSzPts val="4000"/>
              <a:buFont typeface="Arial"/>
              <a:buNone/>
              <a:defRPr sz="4000" b="1" i="0" u="none" strike="noStrike" cap="none">
                <a:solidFill>
                  <a:srgbClr val="6AB42B"/>
                </a:solidFill>
                <a:latin typeface="Century Gothic"/>
                <a:ea typeface="Century Gothic"/>
                <a:cs typeface="Century Gothic"/>
                <a:sym typeface="Century Gothic"/>
              </a:defRPr>
            </a:lvl1pPr>
            <a:lvl2pPr marL="914400" marR="0" lvl="1" indent="-228600" algn="l">
              <a:lnSpc>
                <a:spcPct val="100000"/>
              </a:lnSpc>
              <a:spcBef>
                <a:spcPts val="0"/>
              </a:spcBef>
              <a:spcAft>
                <a:spcPts val="0"/>
              </a:spcAft>
              <a:buSzPts val="1800"/>
              <a:buNone/>
              <a:defRPr sz="19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SzPts val="1500"/>
              <a:buNone/>
              <a:defRPr sz="19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350"/>
              <a:buNone/>
              <a:defRPr sz="19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350"/>
              <a:buNone/>
              <a:defRPr sz="19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350"/>
              <a:buNone/>
              <a:defRPr sz="19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350"/>
              <a:buNone/>
              <a:defRPr sz="19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350"/>
              <a:buNone/>
              <a:defRPr sz="19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350"/>
              <a:buNone/>
              <a:defRPr sz="1900" b="0" i="0" u="none" strike="noStrike" cap="none">
                <a:solidFill>
                  <a:srgbClr val="000000"/>
                </a:solidFill>
                <a:latin typeface="Arial"/>
                <a:ea typeface="Arial"/>
                <a:cs typeface="Arial"/>
                <a:sym typeface="Arial"/>
              </a:defRPr>
            </a:lvl9pPr>
          </a:lstStyle>
          <a:p>
            <a:endParaRPr/>
          </a:p>
        </p:txBody>
      </p:sp>
      <p:sp>
        <p:nvSpPr>
          <p:cNvPr id="27" name="Google Shape;27;g35ad95bff69_0_70"/>
          <p:cNvSpPr txBox="1">
            <a:spLocks noGrp="1"/>
          </p:cNvSpPr>
          <p:nvPr>
            <p:ph type="body" idx="2"/>
          </p:nvPr>
        </p:nvSpPr>
        <p:spPr>
          <a:xfrm>
            <a:off x="754260" y="1295400"/>
            <a:ext cx="10448400" cy="4368900"/>
          </a:xfrm>
          <a:prstGeom prst="rect">
            <a:avLst/>
          </a:prstGeom>
          <a:noFill/>
          <a:ln>
            <a:noFill/>
          </a:ln>
        </p:spPr>
        <p:txBody>
          <a:bodyPr spcFirstLastPara="1" wrap="square" lIns="91425" tIns="45700" rIns="91425" bIns="45700" anchor="t" anchorCtr="0">
            <a:normAutofit/>
          </a:bodyPr>
          <a:lstStyle>
            <a:lvl1pPr marL="457200" marR="0" lvl="0" indent="-381000" algn="l">
              <a:lnSpc>
                <a:spcPct val="100000"/>
              </a:lnSpc>
              <a:spcBef>
                <a:spcPts val="0"/>
              </a:spcBef>
              <a:spcAft>
                <a:spcPts val="0"/>
              </a:spcAft>
              <a:buClr>
                <a:srgbClr val="545454"/>
              </a:buClr>
              <a:buSzPts val="2400"/>
              <a:buFont typeface="Arial"/>
              <a:buChar char="•"/>
              <a:defRPr sz="2400" b="0" i="0" u="none" strike="noStrike" cap="none">
                <a:solidFill>
                  <a:srgbClr val="545454"/>
                </a:solidFill>
                <a:latin typeface="Century Gothic"/>
                <a:ea typeface="Century Gothic"/>
                <a:cs typeface="Century Gothic"/>
                <a:sym typeface="Century Gothic"/>
              </a:defRPr>
            </a:lvl1pPr>
            <a:lvl2pPr marL="914400" marR="0" lvl="1" indent="-228600" algn="l">
              <a:lnSpc>
                <a:spcPct val="100000"/>
              </a:lnSpc>
              <a:spcBef>
                <a:spcPts val="1800"/>
              </a:spcBef>
              <a:spcAft>
                <a:spcPts val="0"/>
              </a:spcAft>
              <a:buSzPts val="1800"/>
              <a:buNone/>
              <a:defRPr sz="1900" b="0" i="0" u="none" strike="noStrike" cap="none">
                <a:solidFill>
                  <a:schemeClr val="lt2"/>
                </a:solidFill>
                <a:latin typeface="Arial"/>
                <a:ea typeface="Arial"/>
                <a:cs typeface="Arial"/>
                <a:sym typeface="Arial"/>
              </a:defRPr>
            </a:lvl2pPr>
            <a:lvl3pPr marL="1371600" marR="0" lvl="2" indent="-228600" algn="l">
              <a:lnSpc>
                <a:spcPct val="100000"/>
              </a:lnSpc>
              <a:spcBef>
                <a:spcPts val="0"/>
              </a:spcBef>
              <a:spcAft>
                <a:spcPts val="0"/>
              </a:spcAft>
              <a:buSzPts val="1500"/>
              <a:buNone/>
              <a:defRPr sz="19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SzPts val="1350"/>
              <a:buNone/>
              <a:defRPr sz="19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SzPts val="1350"/>
              <a:buNone/>
              <a:defRPr sz="19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SzPts val="1350"/>
              <a:buNone/>
              <a:defRPr sz="19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SzPts val="1350"/>
              <a:buNone/>
              <a:defRPr sz="19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350"/>
              <a:buNone/>
              <a:defRPr sz="19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350"/>
              <a:buNone/>
              <a:defRPr sz="1900" b="0" i="0" u="none" strike="noStrike" cap="none">
                <a:solidFill>
                  <a:srgbClr val="000000"/>
                </a:solidFill>
                <a:latin typeface="Arial"/>
                <a:ea typeface="Arial"/>
                <a:cs typeface="Arial"/>
                <a:sym typeface="Arial"/>
              </a:defRPr>
            </a:lvl9pPr>
          </a:lstStyle>
          <a:p>
            <a:endParaRPr/>
          </a:p>
        </p:txBody>
      </p:sp>
    </p:spTree>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114"/>
          <p:cNvSpPr txBox="1">
            <a:spLocks noGrp="1"/>
          </p:cNvSpPr>
          <p:nvPr>
            <p:ph type="title"/>
          </p:nvPr>
        </p:nvSpPr>
        <p:spPr>
          <a:xfrm>
            <a:off x="831849"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14"/>
          <p:cNvSpPr txBox="1">
            <a:spLocks noGrp="1"/>
          </p:cNvSpPr>
          <p:nvPr>
            <p:ph type="body" idx="1"/>
          </p:nvPr>
        </p:nvSpPr>
        <p:spPr>
          <a:xfrm>
            <a:off x="831849" y="4589464"/>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1800"/>
              <a:buNone/>
              <a:defRPr sz="2400">
                <a:solidFill>
                  <a:srgbClr val="757575"/>
                </a:solidFill>
              </a:defRPr>
            </a:lvl1pPr>
            <a:lvl2pPr marL="914400" lvl="1" indent="-228600" algn="l">
              <a:lnSpc>
                <a:spcPct val="90000"/>
              </a:lnSpc>
              <a:spcBef>
                <a:spcPts val="500"/>
              </a:spcBef>
              <a:spcAft>
                <a:spcPts val="0"/>
              </a:spcAft>
              <a:buClr>
                <a:srgbClr val="757575"/>
              </a:buClr>
              <a:buSzPts val="1500"/>
              <a:buNone/>
              <a:defRPr sz="2000">
                <a:solidFill>
                  <a:srgbClr val="757575"/>
                </a:solidFill>
              </a:defRPr>
            </a:lvl2pPr>
            <a:lvl3pPr marL="1371600" lvl="2" indent="-228600" algn="l">
              <a:lnSpc>
                <a:spcPct val="90000"/>
              </a:lnSpc>
              <a:spcBef>
                <a:spcPts val="500"/>
              </a:spcBef>
              <a:spcAft>
                <a:spcPts val="0"/>
              </a:spcAft>
              <a:buClr>
                <a:srgbClr val="757575"/>
              </a:buClr>
              <a:buSzPts val="1350"/>
              <a:buNone/>
              <a:defRPr sz="1800">
                <a:solidFill>
                  <a:srgbClr val="757575"/>
                </a:solidFill>
              </a:defRPr>
            </a:lvl3pPr>
            <a:lvl4pPr marL="1828800" lvl="3" indent="-228600" algn="l">
              <a:lnSpc>
                <a:spcPct val="90000"/>
              </a:lnSpc>
              <a:spcBef>
                <a:spcPts val="500"/>
              </a:spcBef>
              <a:spcAft>
                <a:spcPts val="0"/>
              </a:spcAft>
              <a:buClr>
                <a:srgbClr val="757575"/>
              </a:buClr>
              <a:buSzPts val="1200"/>
              <a:buNone/>
              <a:defRPr sz="1600">
                <a:solidFill>
                  <a:srgbClr val="757575"/>
                </a:solidFill>
              </a:defRPr>
            </a:lvl4pPr>
            <a:lvl5pPr marL="2286000" lvl="4" indent="-228600" algn="l">
              <a:lnSpc>
                <a:spcPct val="90000"/>
              </a:lnSpc>
              <a:spcBef>
                <a:spcPts val="500"/>
              </a:spcBef>
              <a:spcAft>
                <a:spcPts val="0"/>
              </a:spcAft>
              <a:buClr>
                <a:srgbClr val="757575"/>
              </a:buClr>
              <a:buSzPts val="1200"/>
              <a:buNone/>
              <a:defRPr sz="1600">
                <a:solidFill>
                  <a:srgbClr val="757575"/>
                </a:solidFill>
              </a:defRPr>
            </a:lvl5pPr>
            <a:lvl6pPr marL="2743200" lvl="5" indent="-228600" algn="l">
              <a:lnSpc>
                <a:spcPct val="90000"/>
              </a:lnSpc>
              <a:spcBef>
                <a:spcPts val="500"/>
              </a:spcBef>
              <a:spcAft>
                <a:spcPts val="0"/>
              </a:spcAft>
              <a:buClr>
                <a:srgbClr val="757575"/>
              </a:buClr>
              <a:buSzPts val="1200"/>
              <a:buNone/>
              <a:defRPr sz="1600">
                <a:solidFill>
                  <a:srgbClr val="757575"/>
                </a:solidFill>
              </a:defRPr>
            </a:lvl6pPr>
            <a:lvl7pPr marL="3200400" lvl="6" indent="-228600" algn="l">
              <a:lnSpc>
                <a:spcPct val="90000"/>
              </a:lnSpc>
              <a:spcBef>
                <a:spcPts val="500"/>
              </a:spcBef>
              <a:spcAft>
                <a:spcPts val="0"/>
              </a:spcAft>
              <a:buClr>
                <a:srgbClr val="757575"/>
              </a:buClr>
              <a:buSzPts val="1200"/>
              <a:buNone/>
              <a:defRPr sz="1600">
                <a:solidFill>
                  <a:srgbClr val="757575"/>
                </a:solidFill>
              </a:defRPr>
            </a:lvl7pPr>
            <a:lvl8pPr marL="3657600" lvl="7" indent="-228600" algn="l">
              <a:lnSpc>
                <a:spcPct val="90000"/>
              </a:lnSpc>
              <a:spcBef>
                <a:spcPts val="500"/>
              </a:spcBef>
              <a:spcAft>
                <a:spcPts val="0"/>
              </a:spcAft>
              <a:buClr>
                <a:srgbClr val="757575"/>
              </a:buClr>
              <a:buSzPts val="1200"/>
              <a:buNone/>
              <a:defRPr sz="1600">
                <a:solidFill>
                  <a:srgbClr val="757575"/>
                </a:solidFill>
              </a:defRPr>
            </a:lvl8pPr>
            <a:lvl9pPr marL="4114800" lvl="8" indent="-228600" algn="l">
              <a:lnSpc>
                <a:spcPct val="90000"/>
              </a:lnSpc>
              <a:spcBef>
                <a:spcPts val="500"/>
              </a:spcBef>
              <a:spcAft>
                <a:spcPts val="0"/>
              </a:spcAft>
              <a:buClr>
                <a:srgbClr val="757575"/>
              </a:buClr>
              <a:buSzPts val="1200"/>
              <a:buNone/>
              <a:defRPr sz="1600">
                <a:solidFill>
                  <a:srgbClr val="757575"/>
                </a:solidFill>
              </a:defRPr>
            </a:lvl9pPr>
          </a:lstStyle>
          <a:p>
            <a:endParaRPr/>
          </a:p>
        </p:txBody>
      </p:sp>
      <p:sp>
        <p:nvSpPr>
          <p:cNvPr id="31" name="Google Shape;31;p11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1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1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1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15"/>
          <p:cNvSpPr txBox="1">
            <a:spLocks noGrp="1"/>
          </p:cNvSpPr>
          <p:nvPr>
            <p:ph type="body" idx="1"/>
          </p:nvPr>
        </p:nvSpPr>
        <p:spPr>
          <a:xfrm>
            <a:off x="838200" y="1825624"/>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15"/>
          <p:cNvSpPr txBox="1">
            <a:spLocks noGrp="1"/>
          </p:cNvSpPr>
          <p:nvPr>
            <p:ph type="body" idx="2"/>
          </p:nvPr>
        </p:nvSpPr>
        <p:spPr>
          <a:xfrm>
            <a:off x="6172200" y="1825624"/>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1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1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1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1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1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1800"/>
              <a:buNone/>
              <a:defRPr sz="2400" b="1"/>
            </a:lvl1pPr>
            <a:lvl2pPr marL="914400" lvl="1" indent="-228600" algn="l">
              <a:lnSpc>
                <a:spcPct val="90000"/>
              </a:lnSpc>
              <a:spcBef>
                <a:spcPts val="500"/>
              </a:spcBef>
              <a:spcAft>
                <a:spcPts val="0"/>
              </a:spcAft>
              <a:buClr>
                <a:schemeClr val="dk1"/>
              </a:buClr>
              <a:buSzPts val="1500"/>
              <a:buNone/>
              <a:defRPr sz="2000" b="1"/>
            </a:lvl2pPr>
            <a:lvl3pPr marL="1371600" lvl="2" indent="-228600" algn="l">
              <a:lnSpc>
                <a:spcPct val="90000"/>
              </a:lnSpc>
              <a:spcBef>
                <a:spcPts val="500"/>
              </a:spcBef>
              <a:spcAft>
                <a:spcPts val="0"/>
              </a:spcAft>
              <a:buClr>
                <a:schemeClr val="dk1"/>
              </a:buClr>
              <a:buSzPts val="1350"/>
              <a:buNone/>
              <a:defRPr sz="1800" b="1"/>
            </a:lvl3pPr>
            <a:lvl4pPr marL="1828800" lvl="3" indent="-228600" algn="l">
              <a:lnSpc>
                <a:spcPct val="90000"/>
              </a:lnSpc>
              <a:spcBef>
                <a:spcPts val="500"/>
              </a:spcBef>
              <a:spcAft>
                <a:spcPts val="0"/>
              </a:spcAft>
              <a:buClr>
                <a:schemeClr val="dk1"/>
              </a:buClr>
              <a:buSzPts val="1200"/>
              <a:buNone/>
              <a:defRPr sz="1600" b="1"/>
            </a:lvl4pPr>
            <a:lvl5pPr marL="2286000" lvl="4" indent="-228600" algn="l">
              <a:lnSpc>
                <a:spcPct val="90000"/>
              </a:lnSpc>
              <a:spcBef>
                <a:spcPts val="500"/>
              </a:spcBef>
              <a:spcAft>
                <a:spcPts val="0"/>
              </a:spcAft>
              <a:buClr>
                <a:schemeClr val="dk1"/>
              </a:buClr>
              <a:buSzPts val="1200"/>
              <a:buNone/>
              <a:defRPr sz="1600" b="1"/>
            </a:lvl5pPr>
            <a:lvl6pPr marL="2743200" lvl="5" indent="-228600" algn="l">
              <a:lnSpc>
                <a:spcPct val="90000"/>
              </a:lnSpc>
              <a:spcBef>
                <a:spcPts val="500"/>
              </a:spcBef>
              <a:spcAft>
                <a:spcPts val="0"/>
              </a:spcAft>
              <a:buClr>
                <a:schemeClr val="dk1"/>
              </a:buClr>
              <a:buSzPts val="1200"/>
              <a:buNone/>
              <a:defRPr sz="1600" b="1"/>
            </a:lvl6pPr>
            <a:lvl7pPr marL="3200400" lvl="6" indent="-228600" algn="l">
              <a:lnSpc>
                <a:spcPct val="90000"/>
              </a:lnSpc>
              <a:spcBef>
                <a:spcPts val="500"/>
              </a:spcBef>
              <a:spcAft>
                <a:spcPts val="0"/>
              </a:spcAft>
              <a:buClr>
                <a:schemeClr val="dk1"/>
              </a:buClr>
              <a:buSzPts val="1200"/>
              <a:buNone/>
              <a:defRPr sz="1600" b="1"/>
            </a:lvl7pPr>
            <a:lvl8pPr marL="3657600" lvl="7" indent="-228600" algn="l">
              <a:lnSpc>
                <a:spcPct val="90000"/>
              </a:lnSpc>
              <a:spcBef>
                <a:spcPts val="500"/>
              </a:spcBef>
              <a:spcAft>
                <a:spcPts val="0"/>
              </a:spcAft>
              <a:buClr>
                <a:schemeClr val="dk1"/>
              </a:buClr>
              <a:buSzPts val="1200"/>
              <a:buNone/>
              <a:defRPr sz="1600" b="1"/>
            </a:lvl8pPr>
            <a:lvl9pPr marL="4114800" lvl="8" indent="-228600" algn="l">
              <a:lnSpc>
                <a:spcPct val="90000"/>
              </a:lnSpc>
              <a:spcBef>
                <a:spcPts val="500"/>
              </a:spcBef>
              <a:spcAft>
                <a:spcPts val="0"/>
              </a:spcAft>
              <a:buClr>
                <a:schemeClr val="dk1"/>
              </a:buClr>
              <a:buSzPts val="1200"/>
              <a:buNone/>
              <a:defRPr sz="1600" b="1"/>
            </a:lvl9pPr>
          </a:lstStyle>
          <a:p>
            <a:endParaRPr/>
          </a:p>
        </p:txBody>
      </p:sp>
      <p:sp>
        <p:nvSpPr>
          <p:cNvPr id="44" name="Google Shape;44;p11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1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1800"/>
              <a:buNone/>
              <a:defRPr sz="2400" b="1"/>
            </a:lvl1pPr>
            <a:lvl2pPr marL="914400" lvl="1" indent="-228600" algn="l">
              <a:lnSpc>
                <a:spcPct val="90000"/>
              </a:lnSpc>
              <a:spcBef>
                <a:spcPts val="500"/>
              </a:spcBef>
              <a:spcAft>
                <a:spcPts val="0"/>
              </a:spcAft>
              <a:buClr>
                <a:schemeClr val="dk1"/>
              </a:buClr>
              <a:buSzPts val="1500"/>
              <a:buNone/>
              <a:defRPr sz="2000" b="1"/>
            </a:lvl2pPr>
            <a:lvl3pPr marL="1371600" lvl="2" indent="-228600" algn="l">
              <a:lnSpc>
                <a:spcPct val="90000"/>
              </a:lnSpc>
              <a:spcBef>
                <a:spcPts val="500"/>
              </a:spcBef>
              <a:spcAft>
                <a:spcPts val="0"/>
              </a:spcAft>
              <a:buClr>
                <a:schemeClr val="dk1"/>
              </a:buClr>
              <a:buSzPts val="1350"/>
              <a:buNone/>
              <a:defRPr sz="1800" b="1"/>
            </a:lvl3pPr>
            <a:lvl4pPr marL="1828800" lvl="3" indent="-228600" algn="l">
              <a:lnSpc>
                <a:spcPct val="90000"/>
              </a:lnSpc>
              <a:spcBef>
                <a:spcPts val="500"/>
              </a:spcBef>
              <a:spcAft>
                <a:spcPts val="0"/>
              </a:spcAft>
              <a:buClr>
                <a:schemeClr val="dk1"/>
              </a:buClr>
              <a:buSzPts val="1200"/>
              <a:buNone/>
              <a:defRPr sz="1600" b="1"/>
            </a:lvl4pPr>
            <a:lvl5pPr marL="2286000" lvl="4" indent="-228600" algn="l">
              <a:lnSpc>
                <a:spcPct val="90000"/>
              </a:lnSpc>
              <a:spcBef>
                <a:spcPts val="500"/>
              </a:spcBef>
              <a:spcAft>
                <a:spcPts val="0"/>
              </a:spcAft>
              <a:buClr>
                <a:schemeClr val="dk1"/>
              </a:buClr>
              <a:buSzPts val="1200"/>
              <a:buNone/>
              <a:defRPr sz="1600" b="1"/>
            </a:lvl5pPr>
            <a:lvl6pPr marL="2743200" lvl="5" indent="-228600" algn="l">
              <a:lnSpc>
                <a:spcPct val="90000"/>
              </a:lnSpc>
              <a:spcBef>
                <a:spcPts val="500"/>
              </a:spcBef>
              <a:spcAft>
                <a:spcPts val="0"/>
              </a:spcAft>
              <a:buClr>
                <a:schemeClr val="dk1"/>
              </a:buClr>
              <a:buSzPts val="1200"/>
              <a:buNone/>
              <a:defRPr sz="1600" b="1"/>
            </a:lvl6pPr>
            <a:lvl7pPr marL="3200400" lvl="6" indent="-228600" algn="l">
              <a:lnSpc>
                <a:spcPct val="90000"/>
              </a:lnSpc>
              <a:spcBef>
                <a:spcPts val="500"/>
              </a:spcBef>
              <a:spcAft>
                <a:spcPts val="0"/>
              </a:spcAft>
              <a:buClr>
                <a:schemeClr val="dk1"/>
              </a:buClr>
              <a:buSzPts val="1200"/>
              <a:buNone/>
              <a:defRPr sz="1600" b="1"/>
            </a:lvl7pPr>
            <a:lvl8pPr marL="3657600" lvl="7" indent="-228600" algn="l">
              <a:lnSpc>
                <a:spcPct val="90000"/>
              </a:lnSpc>
              <a:spcBef>
                <a:spcPts val="500"/>
              </a:spcBef>
              <a:spcAft>
                <a:spcPts val="0"/>
              </a:spcAft>
              <a:buClr>
                <a:schemeClr val="dk1"/>
              </a:buClr>
              <a:buSzPts val="1200"/>
              <a:buNone/>
              <a:defRPr sz="1600" b="1"/>
            </a:lvl8pPr>
            <a:lvl9pPr marL="4114800" lvl="8" indent="-228600" algn="l">
              <a:lnSpc>
                <a:spcPct val="90000"/>
              </a:lnSpc>
              <a:spcBef>
                <a:spcPts val="500"/>
              </a:spcBef>
              <a:spcAft>
                <a:spcPts val="0"/>
              </a:spcAft>
              <a:buClr>
                <a:schemeClr val="dk1"/>
              </a:buClr>
              <a:buSzPts val="1200"/>
              <a:buNone/>
              <a:defRPr sz="1600" b="1"/>
            </a:lvl9pPr>
          </a:lstStyle>
          <a:p>
            <a:endParaRPr/>
          </a:p>
        </p:txBody>
      </p:sp>
      <p:sp>
        <p:nvSpPr>
          <p:cNvPr id="46" name="Google Shape;46;p11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1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1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1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
        <p:cNvGrpSpPr/>
        <p:nvPr/>
      </p:nvGrpSpPr>
      <p:grpSpPr>
        <a:xfrm>
          <a:off x="0" y="0"/>
          <a:ext cx="0" cy="0"/>
          <a:chOff x="0" y="0"/>
          <a:chExt cx="0" cy="0"/>
        </a:xfrm>
      </p:grpSpPr>
      <p:sp>
        <p:nvSpPr>
          <p:cNvPr id="51" name="Google Shape;51;p1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18"/>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3200"/>
            </a:lvl1pPr>
            <a:lvl2pPr marL="914400" lvl="1" indent="-361950" algn="l">
              <a:lnSpc>
                <a:spcPct val="90000"/>
              </a:lnSpc>
              <a:spcBef>
                <a:spcPts val="500"/>
              </a:spcBef>
              <a:spcAft>
                <a:spcPts val="0"/>
              </a:spcAft>
              <a:buClr>
                <a:schemeClr val="dk1"/>
              </a:buClr>
              <a:buSzPts val="2100"/>
              <a:buChar char="•"/>
              <a:defRPr sz="2800"/>
            </a:lvl2pPr>
            <a:lvl3pPr marL="1371600" lvl="2" indent="-342900" algn="l">
              <a:lnSpc>
                <a:spcPct val="90000"/>
              </a:lnSpc>
              <a:spcBef>
                <a:spcPts val="500"/>
              </a:spcBef>
              <a:spcAft>
                <a:spcPts val="0"/>
              </a:spcAft>
              <a:buClr>
                <a:schemeClr val="dk1"/>
              </a:buClr>
              <a:buSzPts val="1800"/>
              <a:buChar char="•"/>
              <a:defRPr sz="2400"/>
            </a:lvl3pPr>
            <a:lvl4pPr marL="1828800" lvl="3" indent="-323850" algn="l">
              <a:lnSpc>
                <a:spcPct val="90000"/>
              </a:lnSpc>
              <a:spcBef>
                <a:spcPts val="500"/>
              </a:spcBef>
              <a:spcAft>
                <a:spcPts val="0"/>
              </a:spcAft>
              <a:buClr>
                <a:schemeClr val="dk1"/>
              </a:buClr>
              <a:buSzPts val="1500"/>
              <a:buChar char="•"/>
              <a:defRPr sz="2000"/>
            </a:lvl4pPr>
            <a:lvl5pPr marL="2286000" lvl="4" indent="-323850" algn="l">
              <a:lnSpc>
                <a:spcPct val="90000"/>
              </a:lnSpc>
              <a:spcBef>
                <a:spcPts val="500"/>
              </a:spcBef>
              <a:spcAft>
                <a:spcPts val="0"/>
              </a:spcAft>
              <a:buClr>
                <a:schemeClr val="dk1"/>
              </a:buClr>
              <a:buSzPts val="1500"/>
              <a:buChar char="•"/>
              <a:defRPr sz="2000"/>
            </a:lvl5pPr>
            <a:lvl6pPr marL="2743200" lvl="5" indent="-323850" algn="l">
              <a:lnSpc>
                <a:spcPct val="90000"/>
              </a:lnSpc>
              <a:spcBef>
                <a:spcPts val="500"/>
              </a:spcBef>
              <a:spcAft>
                <a:spcPts val="0"/>
              </a:spcAft>
              <a:buClr>
                <a:schemeClr val="dk1"/>
              </a:buClr>
              <a:buSzPts val="1500"/>
              <a:buChar char="•"/>
              <a:defRPr sz="2000"/>
            </a:lvl6pPr>
            <a:lvl7pPr marL="3200400" lvl="6" indent="-323850" algn="l">
              <a:lnSpc>
                <a:spcPct val="90000"/>
              </a:lnSpc>
              <a:spcBef>
                <a:spcPts val="500"/>
              </a:spcBef>
              <a:spcAft>
                <a:spcPts val="0"/>
              </a:spcAft>
              <a:buClr>
                <a:schemeClr val="dk1"/>
              </a:buClr>
              <a:buSzPts val="1500"/>
              <a:buChar char="•"/>
              <a:defRPr sz="2000"/>
            </a:lvl7pPr>
            <a:lvl8pPr marL="3657600" lvl="7" indent="-323850" algn="l">
              <a:lnSpc>
                <a:spcPct val="90000"/>
              </a:lnSpc>
              <a:spcBef>
                <a:spcPts val="500"/>
              </a:spcBef>
              <a:spcAft>
                <a:spcPts val="0"/>
              </a:spcAft>
              <a:buClr>
                <a:schemeClr val="dk1"/>
              </a:buClr>
              <a:buSzPts val="1500"/>
              <a:buChar char="•"/>
              <a:defRPr sz="2000"/>
            </a:lvl8pPr>
            <a:lvl9pPr marL="4114800" lvl="8" indent="-323850" algn="l">
              <a:lnSpc>
                <a:spcPct val="90000"/>
              </a:lnSpc>
              <a:spcBef>
                <a:spcPts val="500"/>
              </a:spcBef>
              <a:spcAft>
                <a:spcPts val="0"/>
              </a:spcAft>
              <a:buClr>
                <a:schemeClr val="dk1"/>
              </a:buClr>
              <a:buSzPts val="1500"/>
              <a:buChar char="•"/>
              <a:defRPr sz="2000"/>
            </a:lvl9pPr>
          </a:lstStyle>
          <a:p>
            <a:endParaRPr/>
          </a:p>
        </p:txBody>
      </p:sp>
      <p:sp>
        <p:nvSpPr>
          <p:cNvPr id="53" name="Google Shape;53;p118"/>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600"/>
            </a:lvl1pPr>
            <a:lvl2pPr marL="914400" lvl="1" indent="-228600" algn="l">
              <a:lnSpc>
                <a:spcPct val="90000"/>
              </a:lnSpc>
              <a:spcBef>
                <a:spcPts val="500"/>
              </a:spcBef>
              <a:spcAft>
                <a:spcPts val="0"/>
              </a:spcAft>
              <a:buClr>
                <a:schemeClr val="dk1"/>
              </a:buClr>
              <a:buSzPts val="1050"/>
              <a:buNone/>
              <a:defRPr sz="1400"/>
            </a:lvl2pPr>
            <a:lvl3pPr marL="1371600" lvl="2" indent="-228600" algn="l">
              <a:lnSpc>
                <a:spcPct val="90000"/>
              </a:lnSpc>
              <a:spcBef>
                <a:spcPts val="500"/>
              </a:spcBef>
              <a:spcAft>
                <a:spcPts val="0"/>
              </a:spcAft>
              <a:buClr>
                <a:schemeClr val="dk1"/>
              </a:buClr>
              <a:buSzPts val="900"/>
              <a:buNone/>
              <a:defRPr sz="1200"/>
            </a:lvl3pPr>
            <a:lvl4pPr marL="1828800" lvl="3" indent="-228600" algn="l">
              <a:lnSpc>
                <a:spcPct val="90000"/>
              </a:lnSpc>
              <a:spcBef>
                <a:spcPts val="500"/>
              </a:spcBef>
              <a:spcAft>
                <a:spcPts val="0"/>
              </a:spcAft>
              <a:buClr>
                <a:schemeClr val="dk1"/>
              </a:buClr>
              <a:buSzPts val="750"/>
              <a:buNone/>
              <a:defRPr sz="1000"/>
            </a:lvl4pPr>
            <a:lvl5pPr marL="2286000" lvl="4" indent="-228600" algn="l">
              <a:lnSpc>
                <a:spcPct val="90000"/>
              </a:lnSpc>
              <a:spcBef>
                <a:spcPts val="500"/>
              </a:spcBef>
              <a:spcAft>
                <a:spcPts val="0"/>
              </a:spcAft>
              <a:buClr>
                <a:schemeClr val="dk1"/>
              </a:buClr>
              <a:buSzPts val="750"/>
              <a:buNone/>
              <a:defRPr sz="1000"/>
            </a:lvl5pPr>
            <a:lvl6pPr marL="2743200" lvl="5" indent="-228600" algn="l">
              <a:lnSpc>
                <a:spcPct val="90000"/>
              </a:lnSpc>
              <a:spcBef>
                <a:spcPts val="500"/>
              </a:spcBef>
              <a:spcAft>
                <a:spcPts val="0"/>
              </a:spcAft>
              <a:buClr>
                <a:schemeClr val="dk1"/>
              </a:buClr>
              <a:buSzPts val="750"/>
              <a:buNone/>
              <a:defRPr sz="1000"/>
            </a:lvl6pPr>
            <a:lvl7pPr marL="3200400" lvl="6" indent="-228600" algn="l">
              <a:lnSpc>
                <a:spcPct val="90000"/>
              </a:lnSpc>
              <a:spcBef>
                <a:spcPts val="500"/>
              </a:spcBef>
              <a:spcAft>
                <a:spcPts val="0"/>
              </a:spcAft>
              <a:buClr>
                <a:schemeClr val="dk1"/>
              </a:buClr>
              <a:buSzPts val="750"/>
              <a:buNone/>
              <a:defRPr sz="1000"/>
            </a:lvl7pPr>
            <a:lvl8pPr marL="3657600" lvl="7" indent="-228600" algn="l">
              <a:lnSpc>
                <a:spcPct val="90000"/>
              </a:lnSpc>
              <a:spcBef>
                <a:spcPts val="500"/>
              </a:spcBef>
              <a:spcAft>
                <a:spcPts val="0"/>
              </a:spcAft>
              <a:buClr>
                <a:schemeClr val="dk1"/>
              </a:buClr>
              <a:buSzPts val="750"/>
              <a:buNone/>
              <a:defRPr sz="1000"/>
            </a:lvl8pPr>
            <a:lvl9pPr marL="4114800" lvl="8" indent="-228600" algn="l">
              <a:lnSpc>
                <a:spcPct val="90000"/>
              </a:lnSpc>
              <a:spcBef>
                <a:spcPts val="500"/>
              </a:spcBef>
              <a:spcAft>
                <a:spcPts val="0"/>
              </a:spcAft>
              <a:buClr>
                <a:schemeClr val="dk1"/>
              </a:buClr>
              <a:buSzPts val="750"/>
              <a:buNone/>
              <a:defRPr sz="1000"/>
            </a:lvl9pPr>
          </a:lstStyle>
          <a:p>
            <a:endParaRPr/>
          </a:p>
        </p:txBody>
      </p:sp>
      <p:sp>
        <p:nvSpPr>
          <p:cNvPr id="54" name="Google Shape;54;p11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1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1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7"/>
        <p:cNvGrpSpPr/>
        <p:nvPr/>
      </p:nvGrpSpPr>
      <p:grpSpPr>
        <a:xfrm>
          <a:off x="0" y="0"/>
          <a:ext cx="0" cy="0"/>
          <a:chOff x="0" y="0"/>
          <a:chExt cx="0" cy="0"/>
        </a:xfrm>
      </p:grpSpPr>
      <p:sp>
        <p:nvSpPr>
          <p:cNvPr id="58" name="Google Shape;58;p1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19"/>
          <p:cNvSpPr>
            <a:spLocks noGrp="1"/>
          </p:cNvSpPr>
          <p:nvPr>
            <p:ph type="pic" idx="2"/>
          </p:nvPr>
        </p:nvSpPr>
        <p:spPr>
          <a:xfrm>
            <a:off x="5183188" y="987426"/>
            <a:ext cx="6172200" cy="4873625"/>
          </a:xfrm>
          <a:prstGeom prst="rect">
            <a:avLst/>
          </a:prstGeom>
          <a:noFill/>
          <a:ln>
            <a:noFill/>
          </a:ln>
        </p:spPr>
      </p:sp>
      <p:sp>
        <p:nvSpPr>
          <p:cNvPr id="60" name="Google Shape;60;p119"/>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600"/>
            </a:lvl1pPr>
            <a:lvl2pPr marL="914400" lvl="1" indent="-228600" algn="l">
              <a:lnSpc>
                <a:spcPct val="90000"/>
              </a:lnSpc>
              <a:spcBef>
                <a:spcPts val="500"/>
              </a:spcBef>
              <a:spcAft>
                <a:spcPts val="0"/>
              </a:spcAft>
              <a:buClr>
                <a:schemeClr val="dk1"/>
              </a:buClr>
              <a:buSzPts val="1050"/>
              <a:buNone/>
              <a:defRPr sz="1400"/>
            </a:lvl2pPr>
            <a:lvl3pPr marL="1371600" lvl="2" indent="-228600" algn="l">
              <a:lnSpc>
                <a:spcPct val="90000"/>
              </a:lnSpc>
              <a:spcBef>
                <a:spcPts val="500"/>
              </a:spcBef>
              <a:spcAft>
                <a:spcPts val="0"/>
              </a:spcAft>
              <a:buClr>
                <a:schemeClr val="dk1"/>
              </a:buClr>
              <a:buSzPts val="900"/>
              <a:buNone/>
              <a:defRPr sz="1200"/>
            </a:lvl3pPr>
            <a:lvl4pPr marL="1828800" lvl="3" indent="-228600" algn="l">
              <a:lnSpc>
                <a:spcPct val="90000"/>
              </a:lnSpc>
              <a:spcBef>
                <a:spcPts val="500"/>
              </a:spcBef>
              <a:spcAft>
                <a:spcPts val="0"/>
              </a:spcAft>
              <a:buClr>
                <a:schemeClr val="dk1"/>
              </a:buClr>
              <a:buSzPts val="750"/>
              <a:buNone/>
              <a:defRPr sz="1000"/>
            </a:lvl4pPr>
            <a:lvl5pPr marL="2286000" lvl="4" indent="-228600" algn="l">
              <a:lnSpc>
                <a:spcPct val="90000"/>
              </a:lnSpc>
              <a:spcBef>
                <a:spcPts val="500"/>
              </a:spcBef>
              <a:spcAft>
                <a:spcPts val="0"/>
              </a:spcAft>
              <a:buClr>
                <a:schemeClr val="dk1"/>
              </a:buClr>
              <a:buSzPts val="750"/>
              <a:buNone/>
              <a:defRPr sz="1000"/>
            </a:lvl5pPr>
            <a:lvl6pPr marL="2743200" lvl="5" indent="-228600" algn="l">
              <a:lnSpc>
                <a:spcPct val="90000"/>
              </a:lnSpc>
              <a:spcBef>
                <a:spcPts val="500"/>
              </a:spcBef>
              <a:spcAft>
                <a:spcPts val="0"/>
              </a:spcAft>
              <a:buClr>
                <a:schemeClr val="dk1"/>
              </a:buClr>
              <a:buSzPts val="750"/>
              <a:buNone/>
              <a:defRPr sz="1000"/>
            </a:lvl6pPr>
            <a:lvl7pPr marL="3200400" lvl="6" indent="-228600" algn="l">
              <a:lnSpc>
                <a:spcPct val="90000"/>
              </a:lnSpc>
              <a:spcBef>
                <a:spcPts val="500"/>
              </a:spcBef>
              <a:spcAft>
                <a:spcPts val="0"/>
              </a:spcAft>
              <a:buClr>
                <a:schemeClr val="dk1"/>
              </a:buClr>
              <a:buSzPts val="750"/>
              <a:buNone/>
              <a:defRPr sz="1000"/>
            </a:lvl7pPr>
            <a:lvl8pPr marL="3657600" lvl="7" indent="-228600" algn="l">
              <a:lnSpc>
                <a:spcPct val="90000"/>
              </a:lnSpc>
              <a:spcBef>
                <a:spcPts val="500"/>
              </a:spcBef>
              <a:spcAft>
                <a:spcPts val="0"/>
              </a:spcAft>
              <a:buClr>
                <a:schemeClr val="dk1"/>
              </a:buClr>
              <a:buSzPts val="750"/>
              <a:buNone/>
              <a:defRPr sz="1000"/>
            </a:lvl8pPr>
            <a:lvl9pPr marL="4114800" lvl="8" indent="-228600" algn="l">
              <a:lnSpc>
                <a:spcPct val="90000"/>
              </a:lnSpc>
              <a:spcBef>
                <a:spcPts val="500"/>
              </a:spcBef>
              <a:spcAft>
                <a:spcPts val="0"/>
              </a:spcAft>
              <a:buClr>
                <a:schemeClr val="dk1"/>
              </a:buClr>
              <a:buSzPts val="750"/>
              <a:buNone/>
              <a:defRPr sz="1000"/>
            </a:lvl9pPr>
          </a:lstStyle>
          <a:p>
            <a:endParaRPr/>
          </a:p>
        </p:txBody>
      </p:sp>
      <p:sp>
        <p:nvSpPr>
          <p:cNvPr id="61" name="Google Shape;61;p11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1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1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
        <p:cNvGrpSpPr/>
        <p:nvPr/>
      </p:nvGrpSpPr>
      <p:grpSpPr>
        <a:xfrm>
          <a:off x="0" y="0"/>
          <a:ext cx="0" cy="0"/>
          <a:chOff x="0" y="0"/>
          <a:chExt cx="0" cy="0"/>
        </a:xfrm>
      </p:grpSpPr>
      <p:sp>
        <p:nvSpPr>
          <p:cNvPr id="7" name="Google Shape;7;p10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Play"/>
              <a:buNone/>
              <a:defRPr sz="33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109"/>
          <p:cNvSpPr txBox="1">
            <a:spLocks noGrp="1"/>
          </p:cNvSpPr>
          <p:nvPr>
            <p:ph type="body" idx="1"/>
          </p:nvPr>
        </p:nvSpPr>
        <p:spPr>
          <a:xfrm>
            <a:off x="838200" y="1825624"/>
            <a:ext cx="10515600" cy="4351339"/>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9" name="Google Shape;9;p10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0" name="Google Shape;10;p10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1" name="Google Shape;11;p10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
        <p:cNvGrpSpPr/>
        <p:nvPr/>
      </p:nvGrpSpPr>
      <p:grpSpPr>
        <a:xfrm>
          <a:off x="0" y="0"/>
          <a:ext cx="0" cy="0"/>
          <a:chOff x="0" y="0"/>
          <a:chExt cx="0" cy="0"/>
        </a:xfrm>
      </p:grpSpPr>
      <p:sp>
        <p:nvSpPr>
          <p:cNvPr id="77" name="Google Shape;77;g35be6824c8a_1_11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Play"/>
              <a:buNone/>
              <a:defRPr sz="33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8" name="Google Shape;78;g35be6824c8a_1_116"/>
          <p:cNvSpPr txBox="1">
            <a:spLocks noGrp="1"/>
          </p:cNvSpPr>
          <p:nvPr>
            <p:ph type="body" idx="1"/>
          </p:nvPr>
        </p:nvSpPr>
        <p:spPr>
          <a:xfrm>
            <a:off x="838200" y="1825624"/>
            <a:ext cx="10515600" cy="4351200"/>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79" name="Google Shape;79;g35be6824c8a_1_116"/>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0" name="Google Shape;80;g35be6824c8a_1_116"/>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1" name="Google Shape;81;g35be6824c8a_1_116"/>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757575"/>
              </a:buClr>
              <a:buSzPts val="9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hyperlink" Target="https://geigergibson.publichealth.gwu.edu/sites/g/files/zaxdzs4421/files/2025-02/chc-medicaid-factsheet-ny-013025.pdf?utm_source=chatgpt.com"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www.ruralhealth.us/nationalruralhealth/media/documents/advocacy/medicaid-cuts-one-pager-%281%29.pdf?utm_source=chatgpt.com"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hyperlink" Target="https://geigergibson.publichealth.gwu.edu/sites/g/files/zaxdzs4421/files/2025-02/chc-medicaid-factsheet-ny-013025.pdf?utm_source=chatgpt.co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ruralhealth.us/nationalruralhealth/media/documents/advocacy/medicaid-cuts-one-pager-%281%29.pdf?utm_source=chatgpt.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jp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jpg"/><Relationship Id="rId7"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5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5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5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5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5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jpg"/><Relationship Id="rId7" Type="http://schemas.openxmlformats.org/officeDocument/2006/relationships/image" Target="../media/image48.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50.jpg"/></Relationships>
</file>

<file path=ppt/slides/_rels/slide61.xml.rels><?xml version="1.0" encoding="UTF-8" standalone="yes"?>
<Relationships xmlns="http://schemas.openxmlformats.org/package/2006/relationships"><Relationship Id="rId3" Type="http://schemas.openxmlformats.org/officeDocument/2006/relationships/hyperlink" Target="mailto:Jing@outreach-partners.org" TargetMode="External"/><Relationship Id="rId7" Type="http://schemas.openxmlformats.org/officeDocument/2006/relationships/image" Target="../media/image53.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52.gif"/><Relationship Id="rId5" Type="http://schemas.openxmlformats.org/officeDocument/2006/relationships/image" Target="../media/image51.gif"/><Relationship Id="rId4" Type="http://schemas.openxmlformats.org/officeDocument/2006/relationships/image" Target="../media/image6.jpg"/></Relationships>
</file>

<file path=ppt/slides/_rels/slide62.xml.rels><?xml version="1.0" encoding="UTF-8" standalone="yes"?>
<Relationships xmlns="http://schemas.openxmlformats.org/package/2006/relationships"><Relationship Id="rId8" Type="http://schemas.openxmlformats.org/officeDocument/2006/relationships/hyperlink" Target="https://www.osc.ny.gov/files/reports/pdf/challenges-faced-by-rural-new-york.pdf" TargetMode="External"/><Relationship Id="rId3" Type="http://schemas.openxmlformats.org/officeDocument/2006/relationships/image" Target="../media/image6.jpg"/><Relationship Id="rId7" Type="http://schemas.openxmlformats.org/officeDocument/2006/relationships/hyperlink" Target="https://www.collectiveimpactforum.org/what-collective-impact" TargetMode="External"/><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hyperlink" Target="https://findhelp.org/" TargetMode="External"/><Relationship Id="rId5" Type="http://schemas.openxmlformats.org/officeDocument/2006/relationships/hyperlink" Target="https://prapare.org/prapare-toolkit/" TargetMode="External"/><Relationship Id="rId4" Type="http://schemas.openxmlformats.org/officeDocument/2006/relationships/hyperlink" Target="https://outreach-partners.org/2024/11/outreach-enrollment-curriculum-2-0/" TargetMode="External"/><Relationship Id="rId9" Type="http://schemas.openxmlformats.org/officeDocument/2006/relationships/hyperlink" Target="https://outreach-partners.org/wp-content/uploads/2022/11/OBV-Strategic-Framework-.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hyperlink" Target="https://www.osc.ny.gov/files/reports/pdf/challenges-faced-by-rural-new-york.pdf" TargetMode="External"/><Relationship Id="rId4" Type="http://schemas.openxmlformats.org/officeDocument/2006/relationships/hyperlink" Target="https://www.steptwopolicy.org/post/part-1-of-2-healthcare-in-rural-new-york-current-challenges-and-solutions-for-improving-outcom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8"/>
          <p:cNvSpPr/>
          <p:nvPr/>
        </p:nvSpPr>
        <p:spPr>
          <a:xfrm>
            <a:off x="9560272" y="0"/>
            <a:ext cx="2642250" cy="6858000"/>
          </a:xfrm>
          <a:prstGeom prst="rect">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cxnSp>
        <p:nvCxnSpPr>
          <p:cNvPr id="183" name="Google Shape;183;p38"/>
          <p:cNvCxnSpPr/>
          <p:nvPr/>
        </p:nvCxnSpPr>
        <p:spPr>
          <a:xfrm rot="10800000" flipH="1">
            <a:off x="2477175" y="6151942"/>
            <a:ext cx="9712300" cy="25775"/>
          </a:xfrm>
          <a:prstGeom prst="straightConnector1">
            <a:avLst/>
          </a:prstGeom>
          <a:noFill/>
          <a:ln w="9525" cap="flat" cmpd="sng">
            <a:solidFill>
              <a:srgbClr val="9900FF"/>
            </a:solidFill>
            <a:prstDash val="solid"/>
            <a:round/>
            <a:headEnd type="none" w="sm" len="sm"/>
            <a:tailEnd type="none" w="sm" len="sm"/>
          </a:ln>
        </p:spPr>
      </p:cxnSp>
      <p:sp>
        <p:nvSpPr>
          <p:cNvPr id="184" name="Google Shape;184;p38"/>
          <p:cNvSpPr txBox="1"/>
          <p:nvPr/>
        </p:nvSpPr>
        <p:spPr>
          <a:xfrm>
            <a:off x="288979" y="674977"/>
            <a:ext cx="9796650" cy="78075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a:solidFill>
                  <a:srgbClr val="3D3D3D"/>
                </a:solidFill>
                <a:latin typeface="Arial"/>
                <a:ea typeface="Arial"/>
                <a:cs typeface="Arial"/>
                <a:sym typeface="Arial"/>
              </a:rPr>
              <a:t>Boosting Outreach and Enrollment Strategies for NY Community Health Centers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rgbClr val="000000"/>
                </a:solidFill>
                <a:latin typeface="Helvetica Neue"/>
                <a:ea typeface="Helvetica Neue"/>
                <a:cs typeface="Helvetica Neue"/>
                <a:sym typeface="Helvetica Neue"/>
              </a:rPr>
              <a:t>June 4, 2025</a:t>
            </a:r>
            <a:br>
              <a:rPr lang="en-US" sz="4000" b="0" i="0" u="none" strike="noStrike" cap="none">
                <a:solidFill>
                  <a:srgbClr val="000000"/>
                </a:solidFill>
                <a:latin typeface="Helvetica Neue"/>
                <a:ea typeface="Helvetica Neue"/>
                <a:cs typeface="Helvetica Neue"/>
                <a:sym typeface="Helvetica Neue"/>
              </a:rPr>
            </a:br>
            <a:r>
              <a:rPr lang="en-US" sz="6000" b="1" i="0" u="none" strike="noStrike" cap="none">
                <a:solidFill>
                  <a:srgbClr val="B16CAD"/>
                </a:solidFill>
                <a:latin typeface="Helvetica Neue"/>
                <a:ea typeface="Helvetica Neue"/>
                <a:cs typeface="Helvetica Neue"/>
                <a:sym typeface="Helvetica Neue"/>
              </a:rPr>
              <a:t>     </a:t>
            </a:r>
            <a:endParaRPr sz="6000" b="0" i="0" u="none" strike="noStrike" cap="none">
              <a:solidFill>
                <a:srgbClr val="B16CAD"/>
              </a:solidFill>
              <a:latin typeface="Arial"/>
              <a:ea typeface="Arial"/>
              <a:cs typeface="Arial"/>
              <a:sym typeface="Arial"/>
            </a:endParaRPr>
          </a:p>
        </p:txBody>
      </p:sp>
      <p:cxnSp>
        <p:nvCxnSpPr>
          <p:cNvPr id="185" name="Google Shape;185;p38"/>
          <p:cNvCxnSpPr/>
          <p:nvPr/>
        </p:nvCxnSpPr>
        <p:spPr>
          <a:xfrm rot="10800000" flipH="1">
            <a:off x="2479400" y="6153000"/>
            <a:ext cx="9715476" cy="23659"/>
          </a:xfrm>
          <a:prstGeom prst="straightConnector1">
            <a:avLst/>
          </a:prstGeom>
          <a:noFill/>
          <a:ln w="19050" cap="flat" cmpd="sng">
            <a:solidFill>
              <a:srgbClr val="B16CAC"/>
            </a:solidFill>
            <a:prstDash val="solid"/>
            <a:round/>
            <a:headEnd type="none" w="sm" len="sm"/>
            <a:tailEnd type="none" w="sm" len="sm"/>
          </a:ln>
        </p:spPr>
      </p:cxnSp>
      <p:pic>
        <p:nvPicPr>
          <p:cNvPr id="186" name="Google Shape;186;p38"/>
          <p:cNvPicPr preferRelativeResize="0"/>
          <p:nvPr/>
        </p:nvPicPr>
        <p:blipFill rotWithShape="1">
          <a:blip r:embed="rId3">
            <a:alphaModFix/>
          </a:blip>
          <a:srcRect/>
          <a:stretch/>
        </p:blipFill>
        <p:spPr>
          <a:xfrm>
            <a:off x="291967" y="5610900"/>
            <a:ext cx="1949700" cy="109833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35b6475aeb2_0_50"/>
          <p:cNvSpPr/>
          <p:nvPr/>
        </p:nvSpPr>
        <p:spPr>
          <a:xfrm>
            <a:off x="131964" y="0"/>
            <a:ext cx="3321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281" name="Google Shape;281;g35b6475aeb2_0_50"/>
          <p:cNvSpPr/>
          <p:nvPr/>
        </p:nvSpPr>
        <p:spPr>
          <a:xfrm>
            <a:off x="210800" y="0"/>
            <a:ext cx="4215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282" name="Google Shape;282;g35b6475aeb2_0_50"/>
          <p:cNvSpPr/>
          <p:nvPr/>
        </p:nvSpPr>
        <p:spPr>
          <a:xfrm>
            <a:off x="0" y="0"/>
            <a:ext cx="2109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283" name="Google Shape;283;g35b6475aeb2_0_50"/>
          <p:cNvPicPr preferRelativeResize="0"/>
          <p:nvPr/>
        </p:nvPicPr>
        <p:blipFill rotWithShape="1">
          <a:blip r:embed="rId3">
            <a:alphaModFix/>
          </a:blip>
          <a:srcRect/>
          <a:stretch/>
        </p:blipFill>
        <p:spPr>
          <a:xfrm>
            <a:off x="10835834" y="6039167"/>
            <a:ext cx="1170933" cy="678900"/>
          </a:xfrm>
          <a:prstGeom prst="rect">
            <a:avLst/>
          </a:prstGeom>
          <a:noFill/>
          <a:ln>
            <a:noFill/>
          </a:ln>
        </p:spPr>
      </p:pic>
      <p:sp>
        <p:nvSpPr>
          <p:cNvPr id="284" name="Google Shape;284;g35b6475aeb2_0_50"/>
          <p:cNvSpPr txBox="1"/>
          <p:nvPr/>
        </p:nvSpPr>
        <p:spPr>
          <a:xfrm>
            <a:off x="1600200" y="220375"/>
            <a:ext cx="8498100" cy="1237200"/>
          </a:xfrm>
          <a:prstGeom prst="rect">
            <a:avLst/>
          </a:prstGeom>
          <a:noFill/>
          <a:ln>
            <a:noFill/>
          </a:ln>
        </p:spPr>
        <p:txBody>
          <a:bodyPr spcFirstLastPara="1" wrap="square" lIns="121900" tIns="121900" rIns="121900" bIns="121900" anchor="t" anchorCtr="0">
            <a:noAutofit/>
          </a:bodyPr>
          <a:lstStyle/>
          <a:p>
            <a:pPr marL="457200" marR="0" lvl="0" indent="-228600" algn="l" rtl="0">
              <a:lnSpc>
                <a:spcPct val="100000"/>
              </a:lnSpc>
              <a:spcBef>
                <a:spcPts val="667"/>
              </a:spcBef>
              <a:spcAft>
                <a:spcPts val="0"/>
              </a:spcAft>
              <a:buClr>
                <a:srgbClr val="6AB42B"/>
              </a:buClr>
              <a:buSzPts val="2300"/>
              <a:buFont typeface="Arial"/>
              <a:buNone/>
            </a:pPr>
            <a:r>
              <a:rPr lang="en-US" sz="3000" b="0" i="0" u="none" strike="noStrike" cap="none">
                <a:solidFill>
                  <a:schemeClr val="accent2"/>
                </a:solidFill>
                <a:latin typeface="Arial"/>
                <a:ea typeface="Arial"/>
                <a:cs typeface="Arial"/>
                <a:sym typeface="Arial"/>
              </a:rPr>
              <a:t>New York State: Medicaid CHIP coverage 2023</a:t>
            </a:r>
            <a:endParaRPr sz="1400" b="0" i="0" u="none" strike="noStrike" cap="none">
              <a:solidFill>
                <a:srgbClr val="000000"/>
              </a:solidFill>
              <a:latin typeface="Arial"/>
              <a:ea typeface="Arial"/>
              <a:cs typeface="Arial"/>
              <a:sym typeface="Arial"/>
            </a:endParaRPr>
          </a:p>
          <a:p>
            <a:pPr marL="135255" marR="0" lvl="0" indent="0" algn="ctr" rtl="0">
              <a:lnSpc>
                <a:spcPct val="100000"/>
              </a:lnSpc>
              <a:spcBef>
                <a:spcPts val="0"/>
              </a:spcBef>
              <a:spcAft>
                <a:spcPts val="0"/>
              </a:spcAft>
              <a:buClr>
                <a:schemeClr val="dk1"/>
              </a:buClr>
              <a:buSzPts val="4400"/>
              <a:buFont typeface="Arial"/>
              <a:buNone/>
            </a:pPr>
            <a:endParaRPr sz="3000" b="1" i="0" u="none" strike="noStrike" cap="none">
              <a:solidFill>
                <a:schemeClr val="accent2"/>
              </a:solidFill>
              <a:latin typeface="Arial"/>
              <a:ea typeface="Arial"/>
              <a:cs typeface="Arial"/>
              <a:sym typeface="Arial"/>
            </a:endParaRPr>
          </a:p>
        </p:txBody>
      </p:sp>
      <p:sp>
        <p:nvSpPr>
          <p:cNvPr id="285" name="Google Shape;285;g35b6475aeb2_0_50"/>
          <p:cNvSpPr txBox="1"/>
          <p:nvPr/>
        </p:nvSpPr>
        <p:spPr>
          <a:xfrm>
            <a:off x="1051950" y="978000"/>
            <a:ext cx="10398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286" name="Google Shape;286;g35b6475aeb2_0_50" descr="A map of the united states&#10;&#10;AI-generated content may be incorrect."/>
          <p:cNvPicPr preferRelativeResize="0"/>
          <p:nvPr/>
        </p:nvPicPr>
        <p:blipFill rotWithShape="1">
          <a:blip r:embed="rId4">
            <a:alphaModFix/>
          </a:blip>
          <a:srcRect/>
          <a:stretch/>
        </p:blipFill>
        <p:spPr>
          <a:xfrm>
            <a:off x="1075874" y="1193624"/>
            <a:ext cx="3985177" cy="3736030"/>
          </a:xfrm>
          <a:prstGeom prst="rect">
            <a:avLst/>
          </a:prstGeom>
          <a:noFill/>
          <a:ln>
            <a:noFill/>
          </a:ln>
        </p:spPr>
      </p:pic>
      <p:pic>
        <p:nvPicPr>
          <p:cNvPr id="287" name="Google Shape;287;g35b6475aeb2_0_50" title="Screenshot 2025-05-20 at 9.53.56 PM.png"/>
          <p:cNvPicPr preferRelativeResize="0"/>
          <p:nvPr/>
        </p:nvPicPr>
        <p:blipFill rotWithShape="1">
          <a:blip r:embed="rId5">
            <a:alphaModFix/>
          </a:blip>
          <a:srcRect/>
          <a:stretch/>
        </p:blipFill>
        <p:spPr>
          <a:xfrm>
            <a:off x="5340750" y="1285326"/>
            <a:ext cx="6091950" cy="3207725"/>
          </a:xfrm>
          <a:prstGeom prst="rect">
            <a:avLst/>
          </a:prstGeom>
          <a:noFill/>
          <a:ln>
            <a:noFill/>
          </a:ln>
        </p:spPr>
      </p:pic>
      <p:sp>
        <p:nvSpPr>
          <p:cNvPr id="288" name="Google Shape;288;g35b6475aeb2_0_50"/>
          <p:cNvSpPr txBox="1"/>
          <p:nvPr/>
        </p:nvSpPr>
        <p:spPr>
          <a:xfrm>
            <a:off x="920750" y="4742875"/>
            <a:ext cx="9458400" cy="2703000"/>
          </a:xfrm>
          <a:prstGeom prst="rect">
            <a:avLst/>
          </a:prstGeom>
          <a:noFill/>
          <a:ln>
            <a:noFill/>
          </a:ln>
        </p:spPr>
        <p:txBody>
          <a:bodyPr spcFirstLastPara="1" wrap="square" lIns="91425" tIns="45700" rIns="91425" bIns="45700" anchor="t" anchorCtr="0">
            <a:spAutoFit/>
          </a:bodyPr>
          <a:lstStyle/>
          <a:p>
            <a:pPr marL="889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NY State coverage is at an average 34.5%</a:t>
            </a:r>
            <a:br>
              <a:rPr lang="en-US" sz="1100" b="0" i="0" u="sng" strike="noStrike" cap="none">
                <a:solidFill>
                  <a:schemeClr val="hlink"/>
                </a:solidFill>
                <a:latin typeface="Arial"/>
                <a:ea typeface="Arial"/>
                <a:cs typeface="Arial"/>
                <a:sym typeface="Arial"/>
                <a:hlinkClick r:id="rId6"/>
              </a:rPr>
            </a:br>
            <a:endParaRPr sz="1100" b="0" i="0" u="sng" strike="noStrike" cap="none">
              <a:solidFill>
                <a:schemeClr val="hlink"/>
              </a:solidFill>
              <a:latin typeface="Arial"/>
              <a:ea typeface="Arial"/>
              <a:cs typeface="Arial"/>
              <a:sym typeface="Arial"/>
            </a:endParaRPr>
          </a:p>
          <a:p>
            <a:pPr marL="457200" marR="0" lvl="0" indent="-298450" algn="l" rtl="0">
              <a:lnSpc>
                <a:spcPct val="115000"/>
              </a:lnSpc>
              <a:spcBef>
                <a:spcPts val="0"/>
              </a:spcBef>
              <a:spcAft>
                <a:spcPts val="0"/>
              </a:spcAft>
              <a:buClr>
                <a:schemeClr val="dk1"/>
              </a:buClr>
              <a:buSzPts val="1100"/>
              <a:buFont typeface="Arial"/>
              <a:buChar char="•"/>
            </a:pPr>
            <a:r>
              <a:rPr lang="en-US" sz="1100" b="1" i="0" u="none" strike="noStrike" cap="none">
                <a:solidFill>
                  <a:schemeClr val="dk1"/>
                </a:solidFill>
                <a:latin typeface="Arial"/>
                <a:ea typeface="Arial"/>
                <a:cs typeface="Arial"/>
                <a:sym typeface="Arial"/>
              </a:rPr>
              <a:t>Support for Community Health Centers (CHCs)</a:t>
            </a:r>
            <a:r>
              <a:rPr lang="en-US" sz="1100" b="0" i="0" u="none" strike="noStrike" cap="none">
                <a:solidFill>
                  <a:schemeClr val="dk1"/>
                </a:solidFill>
                <a:latin typeface="Arial"/>
                <a:ea typeface="Arial"/>
                <a:cs typeface="Arial"/>
                <a:sym typeface="Arial"/>
              </a:rPr>
              <a:t>: New York has 63 CHCs operating across 831 service sites, with 17% located in rural areas. These centers depend heavily on Medicaid and federal grants to sustain operations, serving as critical access points for primary care, behavioral health, and preventive services. ​</a:t>
            </a:r>
            <a:r>
              <a:rPr lang="en-US" sz="1100" b="0" i="0" u="sng" strike="noStrike" cap="none">
                <a:solidFill>
                  <a:schemeClr val="hlink"/>
                </a:solidFill>
                <a:latin typeface="Arial"/>
                <a:ea typeface="Arial"/>
                <a:cs typeface="Arial"/>
                <a:sym typeface="Arial"/>
                <a:hlinkClick r:id="rId7"/>
              </a:rPr>
              <a:t>geigergibson.publichealth.gwu.edu</a:t>
            </a:r>
            <a:br>
              <a:rPr lang="en-US" sz="1100" b="0" i="0" u="sng" strike="noStrike" cap="none">
                <a:solidFill>
                  <a:schemeClr val="hlink"/>
                </a:solidFill>
                <a:latin typeface="Arial"/>
                <a:ea typeface="Arial"/>
                <a:cs typeface="Arial"/>
                <a:sym typeface="Arial"/>
                <a:hlinkClick r:id="rId7"/>
              </a:rPr>
            </a:br>
            <a:endParaRPr sz="1100" b="0" i="0" u="sng" strike="noStrike" cap="none">
              <a:solidFill>
                <a:schemeClr val="hlink"/>
              </a:solidFill>
              <a:latin typeface="Arial"/>
              <a:ea typeface="Arial"/>
              <a:cs typeface="Arial"/>
              <a:sym typeface="Arial"/>
            </a:endParaRPr>
          </a:p>
          <a:p>
            <a:pPr marL="457200" marR="0" lvl="0" indent="0" algn="l" rtl="0">
              <a:lnSpc>
                <a:spcPct val="100000"/>
              </a:lnSpc>
              <a:spcBef>
                <a:spcPts val="12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g35b6475aeb2_0_50"/>
          <p:cNvSpPr txBox="1"/>
          <p:nvPr/>
        </p:nvSpPr>
        <p:spPr>
          <a:xfrm>
            <a:off x="5726011" y="4536762"/>
            <a:ext cx="1761849"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Source: CHCANYS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latin typeface="Arial"/>
                <a:ea typeface="Arial"/>
                <a:cs typeface="Arial"/>
                <a:sym typeface="Arial"/>
              </a:rPr>
              <a:t>Impact of Medicaid Enrollment in Rural New York</a:t>
            </a:r>
            <a:endParaRPr/>
          </a:p>
        </p:txBody>
      </p:sp>
      <p:sp>
        <p:nvSpPr>
          <p:cNvPr id="296" name="Google Shape;296;p50"/>
          <p:cNvSpPr txBox="1">
            <a:spLocks noGrp="1"/>
          </p:cNvSpPr>
          <p:nvPr>
            <p:ph type="body" idx="1"/>
          </p:nvPr>
        </p:nvSpPr>
        <p:spPr>
          <a:xfrm>
            <a:off x="838200" y="1463316"/>
            <a:ext cx="10515600" cy="4351339"/>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en-US"/>
              <a:t>High Enrollment Rates </a:t>
            </a:r>
            <a:endParaRPr/>
          </a:p>
          <a:p>
            <a:pPr marL="457200" lvl="0" indent="0" algn="l" rtl="0">
              <a:lnSpc>
                <a:spcPct val="90000"/>
              </a:lnSpc>
              <a:spcBef>
                <a:spcPts val="1000"/>
              </a:spcBef>
              <a:spcAft>
                <a:spcPts val="0"/>
              </a:spcAft>
              <a:buSzPts val="1800"/>
              <a:buNone/>
            </a:pPr>
            <a:endParaRPr/>
          </a:p>
          <a:p>
            <a:pPr marL="457200" lvl="0" indent="-342900" algn="l" rtl="0">
              <a:lnSpc>
                <a:spcPct val="90000"/>
              </a:lnSpc>
              <a:spcBef>
                <a:spcPts val="1000"/>
              </a:spcBef>
              <a:spcAft>
                <a:spcPts val="0"/>
              </a:spcAft>
              <a:buClr>
                <a:schemeClr val="dk1"/>
              </a:buClr>
              <a:buSzPts val="1800"/>
              <a:buChar char="•"/>
            </a:pPr>
            <a:r>
              <a:rPr lang="en-US"/>
              <a:t>Improved Health Outcomes</a:t>
            </a:r>
            <a:endParaRPr/>
          </a:p>
          <a:p>
            <a:pPr marL="457200" lvl="0" indent="-228600" algn="l" rtl="0">
              <a:lnSpc>
                <a:spcPct val="90000"/>
              </a:lnSpc>
              <a:spcBef>
                <a:spcPts val="1000"/>
              </a:spcBef>
              <a:spcAft>
                <a:spcPts val="0"/>
              </a:spcAft>
              <a:buClr>
                <a:schemeClr val="dk1"/>
              </a:buClr>
              <a:buSzPts val="1800"/>
              <a:buNone/>
            </a:pPr>
            <a:endParaRPr/>
          </a:p>
          <a:p>
            <a:pPr marL="457200" lvl="0" indent="-342900" algn="l" rtl="0">
              <a:lnSpc>
                <a:spcPct val="90000"/>
              </a:lnSpc>
              <a:spcBef>
                <a:spcPts val="1000"/>
              </a:spcBef>
              <a:spcAft>
                <a:spcPts val="0"/>
              </a:spcAft>
              <a:buClr>
                <a:schemeClr val="dk1"/>
              </a:buClr>
              <a:buSzPts val="1800"/>
              <a:buChar char="•"/>
            </a:pPr>
            <a:r>
              <a:rPr lang="en-US"/>
              <a:t>CHC Enhanced Service Delivery</a:t>
            </a:r>
            <a:endParaRPr/>
          </a:p>
          <a:p>
            <a:pPr marL="457200" lvl="0" indent="-228600" algn="l" rtl="0">
              <a:lnSpc>
                <a:spcPct val="90000"/>
              </a:lnSpc>
              <a:spcBef>
                <a:spcPts val="1000"/>
              </a:spcBef>
              <a:spcAft>
                <a:spcPts val="0"/>
              </a:spcAft>
              <a:buClr>
                <a:schemeClr val="dk1"/>
              </a:buClr>
              <a:buSzPts val="1800"/>
              <a:buNone/>
            </a:pPr>
            <a:endParaRPr/>
          </a:p>
          <a:p>
            <a:pPr marL="457200" lvl="0" indent="-342900" algn="l" rtl="0">
              <a:lnSpc>
                <a:spcPct val="90000"/>
              </a:lnSpc>
              <a:spcBef>
                <a:spcPts val="1000"/>
              </a:spcBef>
              <a:spcAft>
                <a:spcPts val="0"/>
              </a:spcAft>
              <a:buClr>
                <a:schemeClr val="dk1"/>
              </a:buClr>
              <a:buSzPts val="1800"/>
              <a:buChar char="•"/>
            </a:pPr>
            <a:r>
              <a:rPr lang="en-US"/>
              <a:t>Financial Stability</a:t>
            </a:r>
            <a:endParaRPr/>
          </a:p>
          <a:p>
            <a:pPr marL="457200" lvl="0" indent="-228600" algn="l" rtl="0">
              <a:lnSpc>
                <a:spcPct val="90000"/>
              </a:lnSpc>
              <a:spcBef>
                <a:spcPts val="1000"/>
              </a:spcBef>
              <a:spcAft>
                <a:spcPts val="0"/>
              </a:spcAft>
              <a:buClr>
                <a:schemeClr val="dk1"/>
              </a:buClr>
              <a:buSzPts val="1800"/>
              <a:buNone/>
            </a:pPr>
            <a:endParaRPr/>
          </a:p>
          <a:p>
            <a:pPr marL="457200" lvl="0" indent="-342900" algn="l" rtl="0">
              <a:lnSpc>
                <a:spcPct val="90000"/>
              </a:lnSpc>
              <a:spcBef>
                <a:spcPts val="1000"/>
              </a:spcBef>
              <a:spcAft>
                <a:spcPts val="0"/>
              </a:spcAft>
              <a:buClr>
                <a:schemeClr val="dk1"/>
              </a:buClr>
              <a:buSzPts val="1800"/>
              <a:buChar char="•"/>
            </a:pPr>
            <a:r>
              <a:rPr lang="en-US"/>
              <a:t>Addressing non-clinical health needs</a:t>
            </a:r>
            <a:endParaRPr/>
          </a:p>
          <a:p>
            <a:pPr marL="457200" lvl="0" indent="-228600" algn="l" rtl="0">
              <a:lnSpc>
                <a:spcPct val="90000"/>
              </a:lnSpc>
              <a:spcBef>
                <a:spcPts val="1000"/>
              </a:spcBef>
              <a:spcAft>
                <a:spcPts val="0"/>
              </a:spcAft>
              <a:buClr>
                <a:schemeClr val="dk1"/>
              </a:buClr>
              <a:buSzPts val="1800"/>
              <a:buNone/>
            </a:pPr>
            <a:endParaRPr/>
          </a:p>
        </p:txBody>
      </p:sp>
      <p:sp>
        <p:nvSpPr>
          <p:cNvPr id="297" name="Google Shape;297;p50"/>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457200" marR="0" lvl="0" indent="0" algn="l" rtl="0">
              <a:lnSpc>
                <a:spcPct val="115000"/>
              </a:lnSpc>
              <a:spcBef>
                <a:spcPts val="12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50"/>
          <p:cNvSpPr txBox="1"/>
          <p:nvPr/>
        </p:nvSpPr>
        <p:spPr>
          <a:xfrm>
            <a:off x="838200" y="5814650"/>
            <a:ext cx="4258500" cy="743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US" sz="1100" b="0" i="0" u="none" strike="noStrike" cap="none">
                <a:solidFill>
                  <a:schemeClr val="dk1"/>
                </a:solidFill>
                <a:latin typeface="Arial"/>
                <a:ea typeface="Arial"/>
                <a:cs typeface="Arial"/>
                <a:sym typeface="Arial"/>
              </a:rPr>
              <a:t>Sources: ​</a:t>
            </a: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1100" b="0" i="0" u="sng" strike="noStrike" cap="none">
                <a:solidFill>
                  <a:schemeClr val="hlink"/>
                </a:solidFill>
                <a:latin typeface="Arial"/>
                <a:ea typeface="Arial"/>
                <a:cs typeface="Arial"/>
                <a:sym typeface="Arial"/>
                <a:hlinkClick r:id="rId3"/>
              </a:rPr>
              <a:t>geigergibson.publichealth.gwu.edu</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100"/>
              <a:buFont typeface="Arial"/>
              <a:buNone/>
            </a:pPr>
            <a:r>
              <a:rPr lang="en-US" sz="1100" b="0" i="0" u="sng" strike="noStrike" cap="none">
                <a:solidFill>
                  <a:schemeClr val="hlink"/>
                </a:solidFill>
                <a:latin typeface="Arial"/>
                <a:ea typeface="Arial"/>
                <a:cs typeface="Arial"/>
                <a:sym typeface="Arial"/>
                <a:hlinkClick r:id="rId4"/>
              </a:rPr>
              <a:t>National Rural Health Center For Children and Families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7"/>
          <p:cNvSpPr/>
          <p:nvPr/>
        </p:nvSpPr>
        <p:spPr>
          <a:xfrm>
            <a:off x="9560272" y="0"/>
            <a:ext cx="2642250" cy="6858000"/>
          </a:xfrm>
          <a:prstGeom prst="rect">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cxnSp>
        <p:nvCxnSpPr>
          <p:cNvPr id="304" name="Google Shape;304;p17"/>
          <p:cNvCxnSpPr/>
          <p:nvPr/>
        </p:nvCxnSpPr>
        <p:spPr>
          <a:xfrm rot="10800000" flipH="1">
            <a:off x="2477175" y="6151942"/>
            <a:ext cx="9712300" cy="25775"/>
          </a:xfrm>
          <a:prstGeom prst="straightConnector1">
            <a:avLst/>
          </a:prstGeom>
          <a:noFill/>
          <a:ln w="9525" cap="flat" cmpd="sng">
            <a:solidFill>
              <a:srgbClr val="9900FF"/>
            </a:solidFill>
            <a:prstDash val="solid"/>
            <a:round/>
            <a:headEnd type="none" w="sm" len="sm"/>
            <a:tailEnd type="none" w="sm" len="sm"/>
          </a:ln>
        </p:spPr>
      </p:cxnSp>
      <p:sp>
        <p:nvSpPr>
          <p:cNvPr id="305" name="Google Shape;305;p17"/>
          <p:cNvSpPr txBox="1"/>
          <p:nvPr/>
        </p:nvSpPr>
        <p:spPr>
          <a:xfrm>
            <a:off x="1435440" y="1868127"/>
            <a:ext cx="7413600" cy="7809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a:solidFill>
                  <a:srgbClr val="3D3D3D"/>
                </a:solidFill>
                <a:latin typeface="Arial"/>
                <a:ea typeface="Arial"/>
                <a:cs typeface="Arial"/>
                <a:sym typeface="Arial"/>
              </a:rPr>
              <a:t>What is Outreach and who makes it work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br>
              <a:rPr lang="en-US" sz="4000" b="0" i="0" u="none" strike="noStrike" cap="none">
                <a:solidFill>
                  <a:srgbClr val="000000"/>
                </a:solidFill>
                <a:latin typeface="Helvetica Neue"/>
                <a:ea typeface="Helvetica Neue"/>
                <a:cs typeface="Helvetica Neue"/>
                <a:sym typeface="Helvetica Neue"/>
              </a:rPr>
            </a:br>
            <a:r>
              <a:rPr lang="en-US" sz="6000" b="1" i="0" u="none" strike="noStrike" cap="none">
                <a:solidFill>
                  <a:srgbClr val="B16CAD"/>
                </a:solidFill>
                <a:latin typeface="Helvetica Neue"/>
                <a:ea typeface="Helvetica Neue"/>
                <a:cs typeface="Helvetica Neue"/>
                <a:sym typeface="Helvetica Neue"/>
              </a:rPr>
              <a:t>     </a:t>
            </a:r>
            <a:endParaRPr sz="6000" b="0" i="0" u="none" strike="noStrike" cap="none">
              <a:solidFill>
                <a:srgbClr val="B16CAD"/>
              </a:solidFill>
              <a:latin typeface="Arial"/>
              <a:ea typeface="Arial"/>
              <a:cs typeface="Arial"/>
              <a:sym typeface="Arial"/>
            </a:endParaRPr>
          </a:p>
        </p:txBody>
      </p:sp>
      <p:cxnSp>
        <p:nvCxnSpPr>
          <p:cNvPr id="306" name="Google Shape;306;p17"/>
          <p:cNvCxnSpPr/>
          <p:nvPr/>
        </p:nvCxnSpPr>
        <p:spPr>
          <a:xfrm rot="10800000" flipH="1">
            <a:off x="2479400" y="6153000"/>
            <a:ext cx="9715476" cy="23659"/>
          </a:xfrm>
          <a:prstGeom prst="straightConnector1">
            <a:avLst/>
          </a:prstGeom>
          <a:noFill/>
          <a:ln w="19050" cap="flat" cmpd="sng">
            <a:solidFill>
              <a:srgbClr val="B16CAC"/>
            </a:solidFill>
            <a:prstDash val="solid"/>
            <a:round/>
            <a:headEnd type="none" w="sm" len="sm"/>
            <a:tailEnd type="none" w="sm" len="sm"/>
          </a:ln>
        </p:spPr>
      </p:cxnSp>
      <p:pic>
        <p:nvPicPr>
          <p:cNvPr id="307" name="Google Shape;307;p17"/>
          <p:cNvPicPr preferRelativeResize="0"/>
          <p:nvPr/>
        </p:nvPicPr>
        <p:blipFill rotWithShape="1">
          <a:blip r:embed="rId3">
            <a:alphaModFix/>
          </a:blip>
          <a:srcRect/>
          <a:stretch/>
        </p:blipFill>
        <p:spPr>
          <a:xfrm>
            <a:off x="291967" y="5610900"/>
            <a:ext cx="1949700" cy="109833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5"/>
          <p:cNvSpPr txBox="1">
            <a:spLocks noGrp="1"/>
          </p:cNvSpPr>
          <p:nvPr>
            <p:ph type="body" idx="1"/>
          </p:nvPr>
        </p:nvSpPr>
        <p:spPr>
          <a:xfrm>
            <a:off x="754261" y="493235"/>
            <a:ext cx="10448400" cy="700400"/>
          </a:xfrm>
          <a:prstGeom prst="rect">
            <a:avLst/>
          </a:prstGeom>
          <a:noFill/>
          <a:ln>
            <a:noFill/>
          </a:ln>
        </p:spPr>
        <p:txBody>
          <a:bodyPr spcFirstLastPara="1" wrap="square" lIns="51425" tIns="25700" rIns="51425" bIns="25700" anchor="t" anchorCtr="0">
            <a:noAutofit/>
          </a:bodyPr>
          <a:lstStyle/>
          <a:p>
            <a:pPr marL="457200" marR="0" lvl="0" indent="-228600" algn="l" rtl="0">
              <a:lnSpc>
                <a:spcPct val="100000"/>
              </a:lnSpc>
              <a:spcBef>
                <a:spcPts val="667"/>
              </a:spcBef>
              <a:spcAft>
                <a:spcPts val="0"/>
              </a:spcAft>
              <a:buClr>
                <a:srgbClr val="6AB42B"/>
              </a:buClr>
              <a:buSzPts val="2300"/>
              <a:buFont typeface="Arial"/>
              <a:buNone/>
            </a:pPr>
            <a:r>
              <a:rPr lang="en-US" sz="3050">
                <a:latin typeface="Arial"/>
                <a:ea typeface="Arial"/>
                <a:cs typeface="Arial"/>
                <a:sym typeface="Arial"/>
              </a:rPr>
              <a:t>Who is a Community Health Worker?</a:t>
            </a:r>
            <a:endParaRPr>
              <a:latin typeface="Arial"/>
              <a:ea typeface="Arial"/>
              <a:cs typeface="Arial"/>
              <a:sym typeface="Arial"/>
            </a:endParaRPr>
          </a:p>
        </p:txBody>
      </p:sp>
      <p:pic>
        <p:nvPicPr>
          <p:cNvPr id="313" name="Google Shape;313;p15"/>
          <p:cNvPicPr preferRelativeResize="0"/>
          <p:nvPr/>
        </p:nvPicPr>
        <p:blipFill rotWithShape="1">
          <a:blip r:embed="rId3">
            <a:alphaModFix/>
          </a:blip>
          <a:srcRect/>
          <a:stretch/>
        </p:blipFill>
        <p:spPr>
          <a:xfrm>
            <a:off x="10835834" y="6039167"/>
            <a:ext cx="1170932" cy="678900"/>
          </a:xfrm>
          <a:prstGeom prst="rect">
            <a:avLst/>
          </a:prstGeom>
          <a:noFill/>
          <a:ln>
            <a:noFill/>
          </a:ln>
        </p:spPr>
      </p:pic>
      <p:sp>
        <p:nvSpPr>
          <p:cNvPr id="314" name="Google Shape;314;p15"/>
          <p:cNvSpPr txBox="1"/>
          <p:nvPr/>
        </p:nvSpPr>
        <p:spPr>
          <a:xfrm>
            <a:off x="4416567" y="6547431"/>
            <a:ext cx="3602816" cy="2154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800" b="0" i="0" u="none" strike="noStrike" cap="none">
                <a:solidFill>
                  <a:srgbClr val="000000"/>
                </a:solidFill>
                <a:latin typeface="Arial"/>
                <a:ea typeface="Arial"/>
                <a:cs typeface="Arial"/>
                <a:sym typeface="Arial"/>
              </a:rPr>
              <a:t>Source: https://nvchwa.org/who-are-community-health-workers-chws/</a:t>
            </a:r>
            <a:endParaRPr sz="800" b="0" i="0" u="none" strike="noStrike" cap="none">
              <a:solidFill>
                <a:srgbClr val="000000"/>
              </a:solidFill>
              <a:latin typeface="Arial"/>
              <a:ea typeface="Arial"/>
              <a:cs typeface="Arial"/>
              <a:sym typeface="Arial"/>
            </a:endParaRPr>
          </a:p>
        </p:txBody>
      </p:sp>
      <p:sp>
        <p:nvSpPr>
          <p:cNvPr id="315" name="Google Shape;315;p15"/>
          <p:cNvSpPr txBox="1"/>
          <p:nvPr/>
        </p:nvSpPr>
        <p:spPr>
          <a:xfrm>
            <a:off x="6514352" y="1389529"/>
            <a:ext cx="5304000" cy="44331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US" sz="1800" b="0" i="0" u="none" strike="noStrike" cap="none">
                <a:solidFill>
                  <a:srgbClr val="000000"/>
                </a:solidFill>
                <a:latin typeface="Arial"/>
                <a:ea typeface="Arial"/>
                <a:cs typeface="Arial"/>
                <a:sym typeface="Arial"/>
              </a:rPr>
              <a:t>Titles (can) include: Promotoras, Patient Navigator, Community Outreach Staff, Frontline Staff</a:t>
            </a:r>
            <a:endParaRPr sz="18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800" b="0" i="0" u="none" strike="noStrike" cap="none">
                <a:solidFill>
                  <a:srgbClr val="000000"/>
                </a:solidFill>
                <a:latin typeface="Arial"/>
                <a:ea typeface="Arial"/>
                <a:cs typeface="Arial"/>
                <a:sym typeface="Arial"/>
              </a:rPr>
              <a:t>CHWs play a vital role in reaching isolated  populations, addressing transportation barriers, and linking patients to care and social services.</a:t>
            </a:r>
            <a:endParaRPr sz="18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8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800" b="0" i="0" u="none" strike="noStrike" cap="none">
                <a:solidFill>
                  <a:srgbClr val="000000"/>
                </a:solidFill>
                <a:latin typeface="Arial"/>
                <a:ea typeface="Arial"/>
                <a:cs typeface="Arial"/>
                <a:sym typeface="Arial"/>
              </a:rPr>
              <a:t>CHWs are on the front lines helping patients understand, apply for, and stay enrolled in Medicaid.</a:t>
            </a:r>
            <a:br>
              <a:rPr lang="en-US" sz="1800" b="0" i="0" u="none" strike="noStrike" cap="none">
                <a:solidFill>
                  <a:srgbClr val="000000"/>
                </a:solidFill>
                <a:latin typeface="Arial"/>
                <a:ea typeface="Arial"/>
                <a:cs typeface="Arial"/>
                <a:sym typeface="Arial"/>
              </a:rPr>
            </a:br>
            <a:endParaRPr sz="18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200"/>
              <a:buFont typeface="Arial"/>
              <a:buNone/>
            </a:pPr>
            <a:br>
              <a:rPr lang="en-US" sz="1200" b="0" i="0" u="none" strike="noStrike" cap="none">
                <a:solidFill>
                  <a:srgbClr val="000000"/>
                </a:solidFill>
                <a:latin typeface="Arial"/>
                <a:ea typeface="Arial"/>
                <a:cs typeface="Arial"/>
                <a:sym typeface="Arial"/>
              </a:rPr>
            </a:br>
            <a:endParaRPr sz="1200" b="0" i="0" u="none" strike="noStrike" cap="none">
              <a:solidFill>
                <a:srgbClr val="444444"/>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15"/>
          <p:cNvSpPr/>
          <p:nvPr/>
        </p:nvSpPr>
        <p:spPr>
          <a:xfrm>
            <a:off x="210800" y="0"/>
            <a:ext cx="4215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317" name="Google Shape;317;p15"/>
          <p:cNvSpPr/>
          <p:nvPr/>
        </p:nvSpPr>
        <p:spPr>
          <a:xfrm>
            <a:off x="0" y="0"/>
            <a:ext cx="2109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318" name="Google Shape;318;p15"/>
          <p:cNvSpPr/>
          <p:nvPr/>
        </p:nvSpPr>
        <p:spPr>
          <a:xfrm>
            <a:off x="131977" y="0"/>
            <a:ext cx="3753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319" name="Google Shape;319;p15"/>
          <p:cNvPicPr preferRelativeResize="0"/>
          <p:nvPr/>
        </p:nvPicPr>
        <p:blipFill rotWithShape="1">
          <a:blip r:embed="rId4">
            <a:alphaModFix/>
          </a:blip>
          <a:srcRect/>
          <a:stretch/>
        </p:blipFill>
        <p:spPr>
          <a:xfrm>
            <a:off x="995875" y="1290460"/>
            <a:ext cx="5577251" cy="3718167"/>
          </a:xfrm>
          <a:prstGeom prst="rect">
            <a:avLst/>
          </a:prstGeom>
          <a:noFill/>
          <a:ln>
            <a:noFill/>
          </a:ln>
        </p:spPr>
      </p:pic>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35b6475aeb2_0_197"/>
          <p:cNvSpPr/>
          <p:nvPr/>
        </p:nvSpPr>
        <p:spPr>
          <a:xfrm>
            <a:off x="131964" y="0"/>
            <a:ext cx="3321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325" name="Google Shape;325;g35b6475aeb2_0_197"/>
          <p:cNvSpPr/>
          <p:nvPr/>
        </p:nvSpPr>
        <p:spPr>
          <a:xfrm>
            <a:off x="210800" y="0"/>
            <a:ext cx="4215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326" name="Google Shape;326;g35b6475aeb2_0_197"/>
          <p:cNvSpPr/>
          <p:nvPr/>
        </p:nvSpPr>
        <p:spPr>
          <a:xfrm>
            <a:off x="0" y="0"/>
            <a:ext cx="2109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327" name="Google Shape;327;g35b6475aeb2_0_197"/>
          <p:cNvPicPr preferRelativeResize="0"/>
          <p:nvPr/>
        </p:nvPicPr>
        <p:blipFill rotWithShape="1">
          <a:blip r:embed="rId3">
            <a:alphaModFix/>
          </a:blip>
          <a:srcRect/>
          <a:stretch/>
        </p:blipFill>
        <p:spPr>
          <a:xfrm>
            <a:off x="10835834" y="6039167"/>
            <a:ext cx="1170933" cy="678900"/>
          </a:xfrm>
          <a:prstGeom prst="rect">
            <a:avLst/>
          </a:prstGeom>
          <a:noFill/>
          <a:ln>
            <a:noFill/>
          </a:ln>
        </p:spPr>
      </p:pic>
      <p:sp>
        <p:nvSpPr>
          <p:cNvPr id="328" name="Google Shape;328;g35b6475aeb2_0_197"/>
          <p:cNvSpPr txBox="1"/>
          <p:nvPr/>
        </p:nvSpPr>
        <p:spPr>
          <a:xfrm>
            <a:off x="1104250" y="220375"/>
            <a:ext cx="10693800" cy="1237200"/>
          </a:xfrm>
          <a:prstGeom prst="rect">
            <a:avLst/>
          </a:prstGeom>
          <a:noFill/>
          <a:ln>
            <a:noFill/>
          </a:ln>
        </p:spPr>
        <p:txBody>
          <a:bodyPr spcFirstLastPara="1" wrap="square" lIns="121900" tIns="121900" rIns="121900" bIns="121900" anchor="t" anchorCtr="0">
            <a:noAutofit/>
          </a:bodyPr>
          <a:lstStyle/>
          <a:p>
            <a:pPr marL="0" marR="0" lvl="0" indent="0" algn="l" rtl="0">
              <a:lnSpc>
                <a:spcPct val="90000"/>
              </a:lnSpc>
              <a:spcBef>
                <a:spcPts val="0"/>
              </a:spcBef>
              <a:spcAft>
                <a:spcPts val="0"/>
              </a:spcAft>
              <a:buClr>
                <a:schemeClr val="dk1"/>
              </a:buClr>
              <a:buSzPts val="1800"/>
              <a:buFont typeface="Arial"/>
              <a:buNone/>
            </a:pPr>
            <a:endParaRPr sz="3300" b="0" i="0" u="none" strike="noStrike" cap="none">
              <a:solidFill>
                <a:schemeClr val="dk1"/>
              </a:solidFill>
              <a:latin typeface="Play"/>
              <a:ea typeface="Play"/>
              <a:cs typeface="Play"/>
              <a:sym typeface="Play"/>
            </a:endParaRPr>
          </a:p>
          <a:p>
            <a:pPr marL="0" marR="0" lvl="0" indent="0" algn="l" rtl="0">
              <a:lnSpc>
                <a:spcPct val="90000"/>
              </a:lnSpc>
              <a:spcBef>
                <a:spcPts val="0"/>
              </a:spcBef>
              <a:spcAft>
                <a:spcPts val="0"/>
              </a:spcAft>
              <a:buClr>
                <a:schemeClr val="dk1"/>
              </a:buClr>
              <a:buSzPts val="1800"/>
              <a:buFont typeface="Arial"/>
              <a:buNone/>
            </a:pPr>
            <a:endParaRPr sz="3200" b="1" i="0" u="none" strike="noStrike" cap="none">
              <a:solidFill>
                <a:srgbClr val="A5D371"/>
              </a:solidFill>
              <a:latin typeface="Arial"/>
              <a:ea typeface="Arial"/>
              <a:cs typeface="Arial"/>
              <a:sym typeface="Arial"/>
            </a:endParaRPr>
          </a:p>
        </p:txBody>
      </p:sp>
      <p:sp>
        <p:nvSpPr>
          <p:cNvPr id="329" name="Google Shape;329;g35b6475aeb2_0_197"/>
          <p:cNvSpPr txBox="1"/>
          <p:nvPr/>
        </p:nvSpPr>
        <p:spPr>
          <a:xfrm>
            <a:off x="1896025" y="1375544"/>
            <a:ext cx="8071800" cy="555600"/>
          </a:xfrm>
          <a:prstGeom prst="rect">
            <a:avLst/>
          </a:prstGeom>
          <a:noFill/>
          <a:ln>
            <a:noFill/>
          </a:ln>
        </p:spPr>
        <p:txBody>
          <a:bodyPr spcFirstLastPara="1" wrap="square" lIns="91425" tIns="45700" rIns="91425" bIns="45700" anchor="t" anchorCtr="0">
            <a:spAutoFit/>
          </a:bodyPr>
          <a:lstStyle/>
          <a:p>
            <a:pPr marL="45720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Calibri"/>
              <a:ea typeface="Calibri"/>
              <a:cs typeface="Calibri"/>
              <a:sym typeface="Calibri"/>
            </a:endParaRPr>
          </a:p>
        </p:txBody>
      </p:sp>
      <p:pic>
        <p:nvPicPr>
          <p:cNvPr id="330" name="Google Shape;330;g35b6475aeb2_0_197" title="Screenshot 2025-05-20 at 9.43.16 PM.png"/>
          <p:cNvPicPr preferRelativeResize="0"/>
          <p:nvPr/>
        </p:nvPicPr>
        <p:blipFill rotWithShape="1">
          <a:blip r:embed="rId4">
            <a:alphaModFix/>
          </a:blip>
          <a:srcRect/>
          <a:stretch/>
        </p:blipFill>
        <p:spPr>
          <a:xfrm>
            <a:off x="1897709" y="1160609"/>
            <a:ext cx="6851866" cy="4540030"/>
          </a:xfrm>
          <a:prstGeom prst="rect">
            <a:avLst/>
          </a:prstGeom>
          <a:noFill/>
          <a:ln>
            <a:noFill/>
          </a:ln>
        </p:spPr>
      </p:pic>
      <p:sp>
        <p:nvSpPr>
          <p:cNvPr id="331" name="Google Shape;331;g35b6475aeb2_0_197"/>
          <p:cNvSpPr txBox="1"/>
          <p:nvPr/>
        </p:nvSpPr>
        <p:spPr>
          <a:xfrm>
            <a:off x="1221475" y="-1137"/>
            <a:ext cx="8731155" cy="10310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50"/>
              <a:buFont typeface="Arial"/>
              <a:buNone/>
            </a:pPr>
            <a:endParaRPr sz="3050" b="1" i="0" u="none" strike="noStrike" cap="none">
              <a:solidFill>
                <a:srgbClr val="6AB42B"/>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50"/>
              <a:buFont typeface="Arial"/>
              <a:buNone/>
            </a:pPr>
            <a:r>
              <a:rPr lang="en-US" sz="3050" b="1" i="0" u="none" strike="noStrike" cap="none">
                <a:solidFill>
                  <a:srgbClr val="6AB42B"/>
                </a:solidFill>
                <a:latin typeface="Arial"/>
                <a:ea typeface="Arial"/>
                <a:cs typeface="Arial"/>
                <a:sym typeface="Arial"/>
              </a:rPr>
              <a:t>Designing an Effective Workflow for Outreach</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35b6475aeb2_0_213"/>
          <p:cNvSpPr/>
          <p:nvPr/>
        </p:nvSpPr>
        <p:spPr>
          <a:xfrm>
            <a:off x="131964" y="0"/>
            <a:ext cx="3321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337" name="Google Shape;337;g35b6475aeb2_0_213"/>
          <p:cNvSpPr/>
          <p:nvPr/>
        </p:nvSpPr>
        <p:spPr>
          <a:xfrm>
            <a:off x="210800" y="0"/>
            <a:ext cx="4215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338" name="Google Shape;338;g35b6475aeb2_0_213"/>
          <p:cNvSpPr/>
          <p:nvPr/>
        </p:nvSpPr>
        <p:spPr>
          <a:xfrm>
            <a:off x="0" y="0"/>
            <a:ext cx="2109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339" name="Google Shape;339;g35b6475aeb2_0_213"/>
          <p:cNvPicPr preferRelativeResize="0"/>
          <p:nvPr/>
        </p:nvPicPr>
        <p:blipFill rotWithShape="1">
          <a:blip r:embed="rId3">
            <a:alphaModFix/>
          </a:blip>
          <a:srcRect/>
          <a:stretch/>
        </p:blipFill>
        <p:spPr>
          <a:xfrm>
            <a:off x="10835834" y="6039167"/>
            <a:ext cx="1170933" cy="678900"/>
          </a:xfrm>
          <a:prstGeom prst="rect">
            <a:avLst/>
          </a:prstGeom>
          <a:noFill/>
          <a:ln>
            <a:noFill/>
          </a:ln>
        </p:spPr>
      </p:pic>
      <p:sp>
        <p:nvSpPr>
          <p:cNvPr id="340" name="Google Shape;340;g35b6475aeb2_0_213"/>
          <p:cNvSpPr txBox="1"/>
          <p:nvPr/>
        </p:nvSpPr>
        <p:spPr>
          <a:xfrm>
            <a:off x="1104250" y="220375"/>
            <a:ext cx="10693800" cy="1237200"/>
          </a:xfrm>
          <a:prstGeom prst="rect">
            <a:avLst/>
          </a:prstGeom>
          <a:noFill/>
          <a:ln>
            <a:noFill/>
          </a:ln>
        </p:spPr>
        <p:txBody>
          <a:bodyPr spcFirstLastPara="1" wrap="square" lIns="121900" tIns="121900" rIns="121900" bIns="121900" anchor="t" anchorCtr="0">
            <a:noAutofit/>
          </a:bodyPr>
          <a:lstStyle/>
          <a:p>
            <a:pPr marL="0" marR="0" lvl="0" indent="0" algn="ctr" rtl="0">
              <a:lnSpc>
                <a:spcPct val="90000"/>
              </a:lnSpc>
              <a:spcBef>
                <a:spcPts val="0"/>
              </a:spcBef>
              <a:spcAft>
                <a:spcPts val="0"/>
              </a:spcAft>
              <a:buClr>
                <a:schemeClr val="dk1"/>
              </a:buClr>
              <a:buSzPts val="1800"/>
              <a:buFont typeface="Arial"/>
              <a:buNone/>
            </a:pPr>
            <a:r>
              <a:rPr lang="en-US" sz="3600" b="1" i="0" u="none" strike="noStrike" cap="none">
                <a:solidFill>
                  <a:srgbClr val="A5D371"/>
                </a:solidFill>
                <a:latin typeface="Arial"/>
                <a:ea typeface="Arial"/>
                <a:cs typeface="Arial"/>
                <a:sym typeface="Arial"/>
              </a:rPr>
              <a:t>5 Rights Workflow Adaption</a:t>
            </a:r>
            <a:endParaRPr sz="1400" b="0" i="0" u="none" strike="noStrike" cap="none">
              <a:solidFill>
                <a:srgbClr val="000000"/>
              </a:solidFill>
              <a:latin typeface="Arial"/>
              <a:ea typeface="Arial"/>
              <a:cs typeface="Arial"/>
              <a:sym typeface="Arial"/>
            </a:endParaRPr>
          </a:p>
        </p:txBody>
      </p:sp>
      <p:sp>
        <p:nvSpPr>
          <p:cNvPr id="341" name="Google Shape;341;g35b6475aeb2_0_213"/>
          <p:cNvSpPr txBox="1"/>
          <p:nvPr/>
        </p:nvSpPr>
        <p:spPr>
          <a:xfrm>
            <a:off x="1912450" y="1457569"/>
            <a:ext cx="8071800" cy="555600"/>
          </a:xfrm>
          <a:prstGeom prst="rect">
            <a:avLst/>
          </a:prstGeom>
          <a:noFill/>
          <a:ln>
            <a:noFill/>
          </a:ln>
        </p:spPr>
        <p:txBody>
          <a:bodyPr spcFirstLastPara="1" wrap="square" lIns="91425" tIns="45700" rIns="91425" bIns="45700" anchor="t" anchorCtr="0">
            <a:spAutoFit/>
          </a:bodyPr>
          <a:lstStyle/>
          <a:p>
            <a:pPr marL="45720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342" name="Google Shape;342;g35b6475aeb2_0_213"/>
          <p:cNvSpPr txBox="1">
            <a:spLocks noGrp="1"/>
          </p:cNvSpPr>
          <p:nvPr>
            <p:ph type="body" idx="4294967295"/>
          </p:nvPr>
        </p:nvSpPr>
        <p:spPr>
          <a:xfrm>
            <a:off x="3375378" y="1128889"/>
            <a:ext cx="7978422" cy="5047935"/>
          </a:xfrm>
          <a:prstGeom prst="rect">
            <a:avLst/>
          </a:prstGeom>
          <a:noFill/>
          <a:ln>
            <a:noFill/>
          </a:ln>
        </p:spPr>
        <p:txBody>
          <a:bodyPr spcFirstLastPara="1" wrap="square" lIns="91425" tIns="45700" rIns="91425" bIns="45700" anchor="t" anchorCtr="0">
            <a:normAutofit/>
          </a:bodyPr>
          <a:lstStyle/>
          <a:p>
            <a:pPr marL="457200" lvl="0" indent="0" algn="l" rtl="0">
              <a:lnSpc>
                <a:spcPct val="90000"/>
              </a:lnSpc>
              <a:spcBef>
                <a:spcPts val="1000"/>
              </a:spcBef>
              <a:spcAft>
                <a:spcPts val="0"/>
              </a:spcAft>
              <a:buSzPts val="1800"/>
              <a:buNone/>
            </a:pPr>
            <a:r>
              <a:rPr lang="en-US" sz="2800"/>
              <a:t>The Right Information (What)</a:t>
            </a:r>
            <a:endParaRPr/>
          </a:p>
          <a:p>
            <a:pPr marL="457200" lvl="0" indent="0" algn="l" rtl="0">
              <a:lnSpc>
                <a:spcPct val="90000"/>
              </a:lnSpc>
              <a:spcBef>
                <a:spcPts val="1000"/>
              </a:spcBef>
              <a:spcAft>
                <a:spcPts val="0"/>
              </a:spcAft>
              <a:buSzPts val="1800"/>
              <a:buNone/>
            </a:pPr>
            <a:endParaRPr sz="2800"/>
          </a:p>
          <a:p>
            <a:pPr marL="457200" lvl="0" indent="0" algn="l" rtl="0">
              <a:lnSpc>
                <a:spcPct val="90000"/>
              </a:lnSpc>
              <a:spcBef>
                <a:spcPts val="1000"/>
              </a:spcBef>
              <a:spcAft>
                <a:spcPts val="0"/>
              </a:spcAft>
              <a:buSzPts val="1800"/>
              <a:buNone/>
            </a:pPr>
            <a:r>
              <a:rPr lang="en-US" sz="2800"/>
              <a:t>The Right Format (How)</a:t>
            </a:r>
            <a:endParaRPr/>
          </a:p>
          <a:p>
            <a:pPr marL="457200" lvl="0" indent="0" algn="l" rtl="0">
              <a:lnSpc>
                <a:spcPct val="90000"/>
              </a:lnSpc>
              <a:spcBef>
                <a:spcPts val="1000"/>
              </a:spcBef>
              <a:spcAft>
                <a:spcPts val="0"/>
              </a:spcAft>
              <a:buSzPts val="1800"/>
              <a:buNone/>
            </a:pPr>
            <a:endParaRPr sz="2800"/>
          </a:p>
          <a:p>
            <a:pPr marL="457200" lvl="0" indent="0" algn="l" rtl="0">
              <a:lnSpc>
                <a:spcPct val="90000"/>
              </a:lnSpc>
              <a:spcBef>
                <a:spcPts val="1000"/>
              </a:spcBef>
              <a:spcAft>
                <a:spcPts val="0"/>
              </a:spcAft>
              <a:buSzPts val="1800"/>
              <a:buNone/>
            </a:pPr>
            <a:r>
              <a:rPr lang="en-US" sz="2800"/>
              <a:t>The Right Person (Who)</a:t>
            </a:r>
            <a:endParaRPr/>
          </a:p>
          <a:p>
            <a:pPr marL="457200" lvl="0" indent="0" algn="l" rtl="0">
              <a:lnSpc>
                <a:spcPct val="90000"/>
              </a:lnSpc>
              <a:spcBef>
                <a:spcPts val="1000"/>
              </a:spcBef>
              <a:spcAft>
                <a:spcPts val="0"/>
              </a:spcAft>
              <a:buSzPts val="1800"/>
              <a:buNone/>
            </a:pPr>
            <a:endParaRPr sz="2800"/>
          </a:p>
          <a:p>
            <a:pPr marL="457200" lvl="0" indent="0" algn="l" rtl="0">
              <a:lnSpc>
                <a:spcPct val="90000"/>
              </a:lnSpc>
              <a:spcBef>
                <a:spcPts val="1000"/>
              </a:spcBef>
              <a:spcAft>
                <a:spcPts val="0"/>
              </a:spcAft>
              <a:buSzPts val="1800"/>
              <a:buNone/>
            </a:pPr>
            <a:r>
              <a:rPr lang="en-US" sz="2800"/>
              <a:t>The Right Channel (Where)</a:t>
            </a:r>
            <a:endParaRPr/>
          </a:p>
          <a:p>
            <a:pPr marL="457200" lvl="0" indent="0" algn="l" rtl="0">
              <a:lnSpc>
                <a:spcPct val="90000"/>
              </a:lnSpc>
              <a:spcBef>
                <a:spcPts val="1000"/>
              </a:spcBef>
              <a:spcAft>
                <a:spcPts val="0"/>
              </a:spcAft>
              <a:buSzPts val="1800"/>
              <a:buNone/>
            </a:pPr>
            <a:endParaRPr sz="2800"/>
          </a:p>
          <a:p>
            <a:pPr marL="457200" lvl="0" indent="0" algn="l" rtl="0">
              <a:lnSpc>
                <a:spcPct val="90000"/>
              </a:lnSpc>
              <a:spcBef>
                <a:spcPts val="1000"/>
              </a:spcBef>
              <a:spcAft>
                <a:spcPts val="0"/>
              </a:spcAft>
              <a:buSzPts val="1800"/>
              <a:buNone/>
            </a:pPr>
            <a:r>
              <a:rPr lang="en-US" sz="2800"/>
              <a:t>The Right Time (When)</a:t>
            </a:r>
            <a:endParaRPr sz="2800"/>
          </a:p>
        </p:txBody>
      </p:sp>
      <p:pic>
        <p:nvPicPr>
          <p:cNvPr id="343" name="Google Shape;343;g35b6475aeb2_0_213" descr="Daily calendar with solid fill"/>
          <p:cNvPicPr preferRelativeResize="0"/>
          <p:nvPr/>
        </p:nvPicPr>
        <p:blipFill rotWithShape="1">
          <a:blip r:embed="rId4">
            <a:alphaModFix/>
          </a:blip>
          <a:srcRect/>
          <a:stretch/>
        </p:blipFill>
        <p:spPr>
          <a:xfrm>
            <a:off x="2378207" y="5201345"/>
            <a:ext cx="933167" cy="812411"/>
          </a:xfrm>
          <a:prstGeom prst="rect">
            <a:avLst/>
          </a:prstGeom>
          <a:noFill/>
          <a:ln>
            <a:noFill/>
          </a:ln>
        </p:spPr>
      </p:pic>
      <p:pic>
        <p:nvPicPr>
          <p:cNvPr id="344" name="Google Shape;344;g35b6475aeb2_0_213" descr="Map with pin with solid fill"/>
          <p:cNvPicPr preferRelativeResize="0"/>
          <p:nvPr/>
        </p:nvPicPr>
        <p:blipFill rotWithShape="1">
          <a:blip r:embed="rId5">
            <a:alphaModFix/>
          </a:blip>
          <a:srcRect/>
          <a:stretch/>
        </p:blipFill>
        <p:spPr>
          <a:xfrm>
            <a:off x="2430322" y="4145658"/>
            <a:ext cx="828936" cy="898381"/>
          </a:xfrm>
          <a:prstGeom prst="rect">
            <a:avLst/>
          </a:prstGeom>
          <a:noFill/>
          <a:ln>
            <a:noFill/>
          </a:ln>
        </p:spPr>
      </p:pic>
      <p:pic>
        <p:nvPicPr>
          <p:cNvPr id="345" name="Google Shape;345;g35b6475aeb2_0_213" descr="Users with solid fill"/>
          <p:cNvPicPr preferRelativeResize="0"/>
          <p:nvPr/>
        </p:nvPicPr>
        <p:blipFill rotWithShape="1">
          <a:blip r:embed="rId6">
            <a:alphaModFix/>
          </a:blip>
          <a:srcRect/>
          <a:stretch/>
        </p:blipFill>
        <p:spPr>
          <a:xfrm>
            <a:off x="2378207" y="3067989"/>
            <a:ext cx="828935" cy="920363"/>
          </a:xfrm>
          <a:prstGeom prst="rect">
            <a:avLst/>
          </a:prstGeom>
          <a:noFill/>
          <a:ln>
            <a:noFill/>
          </a:ln>
        </p:spPr>
      </p:pic>
      <p:pic>
        <p:nvPicPr>
          <p:cNvPr id="346" name="Google Shape;346;g35b6475aeb2_0_213" descr="Social network with solid fill"/>
          <p:cNvPicPr preferRelativeResize="0"/>
          <p:nvPr/>
        </p:nvPicPr>
        <p:blipFill rotWithShape="1">
          <a:blip r:embed="rId7">
            <a:alphaModFix/>
          </a:blip>
          <a:srcRect/>
          <a:stretch/>
        </p:blipFill>
        <p:spPr>
          <a:xfrm>
            <a:off x="2354873" y="2013168"/>
            <a:ext cx="988503" cy="897515"/>
          </a:xfrm>
          <a:prstGeom prst="rect">
            <a:avLst/>
          </a:prstGeom>
          <a:noFill/>
          <a:ln>
            <a:noFill/>
          </a:ln>
        </p:spPr>
      </p:pic>
      <p:pic>
        <p:nvPicPr>
          <p:cNvPr id="347" name="Google Shape;347;g35b6475aeb2_0_213" descr="Checklist with solid fill"/>
          <p:cNvPicPr preferRelativeResize="0"/>
          <p:nvPr/>
        </p:nvPicPr>
        <p:blipFill rotWithShape="1">
          <a:blip r:embed="rId8">
            <a:alphaModFix/>
          </a:blip>
          <a:srcRect/>
          <a:stretch/>
        </p:blipFill>
        <p:spPr>
          <a:xfrm>
            <a:off x="2374246" y="964374"/>
            <a:ext cx="885012" cy="897516"/>
          </a:xfrm>
          <a:prstGeom prst="rect">
            <a:avLst/>
          </a:prstGeom>
          <a:noFill/>
          <a:ln>
            <a:noFill/>
          </a:ln>
        </p:spPr>
      </p:pic>
      <p:sp>
        <p:nvSpPr>
          <p:cNvPr id="348" name="Google Shape;348;g35b6475aeb2_0_213"/>
          <p:cNvSpPr txBox="1"/>
          <p:nvPr/>
        </p:nvSpPr>
        <p:spPr>
          <a:xfrm>
            <a:off x="4454768" y="6178061"/>
            <a:ext cx="2696308"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Source: https://prapare.org/prapare-toolkit/</a:t>
            </a: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23"/>
          <p:cNvSpPr/>
          <p:nvPr/>
        </p:nvSpPr>
        <p:spPr>
          <a:xfrm>
            <a:off x="20533" y="19433"/>
            <a:ext cx="12192000" cy="985200"/>
          </a:xfrm>
          <a:prstGeom prst="rect">
            <a:avLst/>
          </a:prstGeom>
          <a:solidFill>
            <a:srgbClr val="A5D37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3E4C4C"/>
              </a:solidFill>
              <a:latin typeface="Poiret One"/>
              <a:ea typeface="Poiret One"/>
              <a:cs typeface="Poiret One"/>
              <a:sym typeface="Poiret One"/>
            </a:endParaRPr>
          </a:p>
        </p:txBody>
      </p:sp>
      <p:sp>
        <p:nvSpPr>
          <p:cNvPr id="354" name="Google Shape;354;p23"/>
          <p:cNvSpPr txBox="1"/>
          <p:nvPr/>
        </p:nvSpPr>
        <p:spPr>
          <a:xfrm>
            <a:off x="2925199" y="0"/>
            <a:ext cx="6382667" cy="984845"/>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191919"/>
                </a:solidFill>
                <a:latin typeface="Arial"/>
                <a:ea typeface="Arial"/>
                <a:cs typeface="Arial"/>
                <a:sym typeface="Arial"/>
              </a:rPr>
              <a:t>The Right Information </a:t>
            </a:r>
            <a:endParaRPr sz="4800" b="0" i="0" u="none" strike="noStrike" cap="none">
              <a:solidFill>
                <a:srgbClr val="191919"/>
              </a:solidFill>
              <a:latin typeface="Arial"/>
              <a:ea typeface="Arial"/>
              <a:cs typeface="Arial"/>
              <a:sym typeface="Arial"/>
            </a:endParaRPr>
          </a:p>
        </p:txBody>
      </p:sp>
      <p:cxnSp>
        <p:nvCxnSpPr>
          <p:cNvPr id="355" name="Google Shape;355;p23"/>
          <p:cNvCxnSpPr/>
          <p:nvPr/>
        </p:nvCxnSpPr>
        <p:spPr>
          <a:xfrm>
            <a:off x="2486700" y="6158667"/>
            <a:ext cx="9293200" cy="2800"/>
          </a:xfrm>
          <a:prstGeom prst="straightConnector1">
            <a:avLst/>
          </a:prstGeom>
          <a:noFill/>
          <a:ln w="19050" cap="flat" cmpd="sng">
            <a:solidFill>
              <a:srgbClr val="B16CAC"/>
            </a:solidFill>
            <a:prstDash val="solid"/>
            <a:round/>
            <a:headEnd type="none" w="sm" len="sm"/>
            <a:tailEnd type="none" w="sm" len="sm"/>
          </a:ln>
        </p:spPr>
      </p:cxnSp>
      <p:sp>
        <p:nvSpPr>
          <p:cNvPr id="356" name="Google Shape;356;p23"/>
          <p:cNvSpPr txBox="1"/>
          <p:nvPr/>
        </p:nvSpPr>
        <p:spPr>
          <a:xfrm>
            <a:off x="4733071" y="2899051"/>
            <a:ext cx="3992294" cy="1757600"/>
          </a:xfrm>
          <a:prstGeom prst="rect">
            <a:avLst/>
          </a:prstGeom>
          <a:noFill/>
          <a:ln>
            <a:noFill/>
          </a:ln>
        </p:spPr>
        <p:txBody>
          <a:bodyPr spcFirstLastPara="1" wrap="square" lIns="121900" tIns="121900" rIns="121900" bIns="121900" anchor="t" anchorCtr="0">
            <a:noAutofit/>
          </a:bodyPr>
          <a:lstStyle/>
          <a:p>
            <a:pPr marL="457200" marR="0" lvl="0" indent="-457200" algn="l" rtl="0">
              <a:lnSpc>
                <a:spcPct val="100000"/>
              </a:lnSpc>
              <a:spcBef>
                <a:spcPts val="0"/>
              </a:spcBef>
              <a:spcAft>
                <a:spcPts val="0"/>
              </a:spcAft>
              <a:buClr>
                <a:srgbClr val="3E4C4C"/>
              </a:buClr>
              <a:buSzPts val="2500"/>
              <a:buFont typeface="Arial"/>
              <a:buChar char="•"/>
            </a:pPr>
            <a:r>
              <a:rPr lang="en-US" sz="3300" b="0" i="0" u="none" strike="noStrike" cap="none">
                <a:solidFill>
                  <a:srgbClr val="3E4C4C"/>
                </a:solidFill>
                <a:latin typeface="Arial"/>
                <a:ea typeface="Arial"/>
                <a:cs typeface="Arial"/>
                <a:sym typeface="Arial"/>
              </a:rPr>
              <a:t>The “What”</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3E4C4C"/>
              </a:buClr>
              <a:buSzPts val="2500"/>
              <a:buFont typeface="Arial"/>
              <a:buChar char="•"/>
            </a:pPr>
            <a:r>
              <a:rPr lang="en-US" sz="3300" b="0" i="0" u="none" strike="noStrike" cap="none">
                <a:solidFill>
                  <a:srgbClr val="3E4C4C"/>
                </a:solidFill>
                <a:latin typeface="Arial"/>
                <a:ea typeface="Arial"/>
                <a:cs typeface="Arial"/>
                <a:sym typeface="Arial"/>
              </a:rPr>
              <a:t>Guidelines</a:t>
            </a:r>
            <a:endParaRPr sz="3300" b="0" i="0" u="none" strike="noStrike" cap="none">
              <a:solidFill>
                <a:srgbClr val="3E4C4C"/>
              </a:solidFill>
              <a:latin typeface="Arial"/>
              <a:ea typeface="Arial"/>
              <a:cs typeface="Arial"/>
              <a:sym typeface="Arial"/>
            </a:endParaRPr>
          </a:p>
          <a:p>
            <a:pPr marL="457200" marR="0" lvl="0" indent="-457200" algn="l" rtl="0">
              <a:lnSpc>
                <a:spcPct val="100000"/>
              </a:lnSpc>
              <a:spcBef>
                <a:spcPts val="0"/>
              </a:spcBef>
              <a:spcAft>
                <a:spcPts val="0"/>
              </a:spcAft>
              <a:buClr>
                <a:srgbClr val="3E4C4C"/>
              </a:buClr>
              <a:buSzPts val="2500"/>
              <a:buFont typeface="Arial"/>
              <a:buChar char="•"/>
            </a:pPr>
            <a:r>
              <a:rPr lang="en-US" sz="3300" b="0" i="0" u="none" strike="noStrike" cap="none">
                <a:solidFill>
                  <a:srgbClr val="3E4C4C"/>
                </a:solidFill>
                <a:latin typeface="Arial"/>
                <a:ea typeface="Arial"/>
                <a:cs typeface="Arial"/>
                <a:sym typeface="Arial"/>
              </a:rPr>
              <a:t>Policies</a:t>
            </a:r>
            <a:endParaRPr sz="3300" b="0" i="0" u="none" strike="noStrike" cap="none">
              <a:solidFill>
                <a:srgbClr val="3E4C4C"/>
              </a:solidFill>
              <a:latin typeface="Arial"/>
              <a:ea typeface="Arial"/>
              <a:cs typeface="Arial"/>
              <a:sym typeface="Arial"/>
            </a:endParaRPr>
          </a:p>
          <a:p>
            <a:pPr marL="0" marR="0" lvl="2" indent="0" algn="l" rtl="0">
              <a:lnSpc>
                <a:spcPct val="100000"/>
              </a:lnSpc>
              <a:spcBef>
                <a:spcPts val="0"/>
              </a:spcBef>
              <a:spcAft>
                <a:spcPts val="0"/>
              </a:spcAft>
              <a:buClr>
                <a:srgbClr val="000000"/>
              </a:buClr>
              <a:buSzPts val="3333"/>
              <a:buFont typeface="Arial"/>
              <a:buNone/>
            </a:pPr>
            <a:r>
              <a:rPr lang="en-US" sz="3333" b="0" i="0" u="none" strike="noStrike" cap="none">
                <a:solidFill>
                  <a:srgbClr val="3E4C4C"/>
                </a:solidFill>
                <a:latin typeface="Helvetica Neue Light"/>
                <a:ea typeface="Helvetica Neue Light"/>
                <a:cs typeface="Helvetica Neue Light"/>
                <a:sym typeface="Helvetica Neue Light"/>
              </a:rPr>
              <a:t> </a:t>
            </a:r>
            <a:endParaRPr sz="1400" b="0" i="0" u="none" strike="noStrike" cap="none">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rgbClr val="3E4C4C"/>
              </a:buClr>
              <a:buSzPts val="2500"/>
              <a:buFont typeface="Arial"/>
              <a:buNone/>
            </a:pPr>
            <a:endParaRPr sz="3333" b="0" i="0" u="none" strike="noStrike" cap="none">
              <a:solidFill>
                <a:srgbClr val="3E4C4C"/>
              </a:solidFill>
              <a:latin typeface="Helvetica Neue Light"/>
              <a:ea typeface="Helvetica Neue Light"/>
              <a:cs typeface="Helvetica Neue Light"/>
              <a:sym typeface="Helvetica Neue Light"/>
            </a:endParaRPr>
          </a:p>
          <a:p>
            <a:pPr marL="609585" marR="0" lvl="0" indent="-304791" algn="l" rtl="0">
              <a:lnSpc>
                <a:spcPct val="100000"/>
              </a:lnSpc>
              <a:spcBef>
                <a:spcPts val="0"/>
              </a:spcBef>
              <a:spcAft>
                <a:spcPts val="0"/>
              </a:spcAft>
              <a:buClr>
                <a:srgbClr val="000000"/>
              </a:buClr>
              <a:buSzPts val="2400"/>
              <a:buFont typeface="Arial"/>
              <a:buNone/>
            </a:pPr>
            <a:endParaRPr sz="2400" b="0" i="0" u="none" strike="noStrike" cap="none">
              <a:solidFill>
                <a:schemeClr val="dk2"/>
              </a:solidFill>
              <a:latin typeface="Arial"/>
              <a:ea typeface="Arial"/>
              <a:cs typeface="Arial"/>
              <a:sym typeface="Arial"/>
            </a:endParaRPr>
          </a:p>
        </p:txBody>
      </p:sp>
      <p:pic>
        <p:nvPicPr>
          <p:cNvPr id="357" name="Google Shape;357;p23"/>
          <p:cNvPicPr preferRelativeResize="0"/>
          <p:nvPr/>
        </p:nvPicPr>
        <p:blipFill rotWithShape="1">
          <a:blip r:embed="rId3">
            <a:alphaModFix/>
          </a:blip>
          <a:srcRect/>
          <a:stretch/>
        </p:blipFill>
        <p:spPr>
          <a:xfrm>
            <a:off x="204034" y="5950001"/>
            <a:ext cx="1170932" cy="678900"/>
          </a:xfrm>
          <a:prstGeom prst="rect">
            <a:avLst/>
          </a:prstGeom>
          <a:noFill/>
          <a:ln>
            <a:noFill/>
          </a:ln>
        </p:spPr>
      </p:pic>
      <p:pic>
        <p:nvPicPr>
          <p:cNvPr id="358" name="Google Shape;358;p23" descr="Checklist with solid fill"/>
          <p:cNvPicPr preferRelativeResize="0"/>
          <p:nvPr/>
        </p:nvPicPr>
        <p:blipFill rotWithShape="1">
          <a:blip r:embed="rId4">
            <a:alphaModFix/>
          </a:blip>
          <a:srcRect/>
          <a:stretch/>
        </p:blipFill>
        <p:spPr>
          <a:xfrm>
            <a:off x="5334001" y="1160586"/>
            <a:ext cx="1524000" cy="155916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24"/>
          <p:cNvSpPr/>
          <p:nvPr/>
        </p:nvSpPr>
        <p:spPr>
          <a:xfrm>
            <a:off x="20533" y="19433"/>
            <a:ext cx="12192000" cy="985200"/>
          </a:xfrm>
          <a:prstGeom prst="rect">
            <a:avLst/>
          </a:prstGeom>
          <a:solidFill>
            <a:srgbClr val="A5D37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3E4C4C"/>
              </a:solidFill>
              <a:latin typeface="Poiret One"/>
              <a:ea typeface="Poiret One"/>
              <a:cs typeface="Poiret One"/>
              <a:sym typeface="Poiret One"/>
            </a:endParaRPr>
          </a:p>
        </p:txBody>
      </p:sp>
      <p:sp>
        <p:nvSpPr>
          <p:cNvPr id="364" name="Google Shape;364;p24"/>
          <p:cNvSpPr txBox="1"/>
          <p:nvPr/>
        </p:nvSpPr>
        <p:spPr>
          <a:xfrm>
            <a:off x="2925199" y="0"/>
            <a:ext cx="6382667" cy="984845"/>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191919"/>
                </a:solidFill>
                <a:latin typeface="Arial"/>
                <a:ea typeface="Arial"/>
                <a:cs typeface="Arial"/>
                <a:sym typeface="Arial"/>
              </a:rPr>
              <a:t>The Right Format</a:t>
            </a:r>
            <a:endParaRPr sz="4800" b="0" i="0" u="none" strike="noStrike" cap="none">
              <a:solidFill>
                <a:srgbClr val="191919"/>
              </a:solidFill>
              <a:latin typeface="Arial"/>
              <a:ea typeface="Arial"/>
              <a:cs typeface="Arial"/>
              <a:sym typeface="Arial"/>
            </a:endParaRPr>
          </a:p>
        </p:txBody>
      </p:sp>
      <p:cxnSp>
        <p:nvCxnSpPr>
          <p:cNvPr id="365" name="Google Shape;365;p24"/>
          <p:cNvCxnSpPr/>
          <p:nvPr/>
        </p:nvCxnSpPr>
        <p:spPr>
          <a:xfrm>
            <a:off x="2486700" y="6158667"/>
            <a:ext cx="9293200" cy="2800"/>
          </a:xfrm>
          <a:prstGeom prst="straightConnector1">
            <a:avLst/>
          </a:prstGeom>
          <a:noFill/>
          <a:ln w="19050" cap="flat" cmpd="sng">
            <a:solidFill>
              <a:srgbClr val="B16CAC"/>
            </a:solidFill>
            <a:prstDash val="solid"/>
            <a:round/>
            <a:headEnd type="none" w="sm" len="sm"/>
            <a:tailEnd type="none" w="sm" len="sm"/>
          </a:ln>
        </p:spPr>
      </p:cxnSp>
      <p:sp>
        <p:nvSpPr>
          <p:cNvPr id="366" name="Google Shape;366;p24"/>
          <p:cNvSpPr txBox="1"/>
          <p:nvPr/>
        </p:nvSpPr>
        <p:spPr>
          <a:xfrm>
            <a:off x="4252425" y="2945944"/>
            <a:ext cx="4584308" cy="1757600"/>
          </a:xfrm>
          <a:prstGeom prst="rect">
            <a:avLst/>
          </a:prstGeom>
          <a:noFill/>
          <a:ln>
            <a:noFill/>
          </a:ln>
        </p:spPr>
        <p:txBody>
          <a:bodyPr spcFirstLastPara="1" wrap="square" lIns="121900" tIns="121900" rIns="121900" bIns="121900" anchor="t" anchorCtr="0">
            <a:noAutofit/>
          </a:bodyPr>
          <a:lstStyle/>
          <a:p>
            <a:pPr marL="457200" marR="0" lvl="0" indent="-457200" algn="l" rtl="0">
              <a:lnSpc>
                <a:spcPct val="100000"/>
              </a:lnSpc>
              <a:spcBef>
                <a:spcPts val="0"/>
              </a:spcBef>
              <a:spcAft>
                <a:spcPts val="0"/>
              </a:spcAft>
              <a:buClr>
                <a:srgbClr val="3E4C4C"/>
              </a:buClr>
              <a:buSzPts val="2500"/>
              <a:buFont typeface="Arial"/>
              <a:buChar char="•"/>
            </a:pPr>
            <a:r>
              <a:rPr lang="en-US" sz="3300" b="0" i="0" u="none" strike="noStrike" cap="none">
                <a:solidFill>
                  <a:srgbClr val="3E4C4C"/>
                </a:solidFill>
                <a:latin typeface="Arial"/>
                <a:ea typeface="Arial"/>
                <a:cs typeface="Arial"/>
                <a:sym typeface="Arial"/>
              </a:rPr>
              <a:t>The “How”</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3E4C4C"/>
              </a:buClr>
              <a:buSzPts val="2500"/>
              <a:buFont typeface="Arial"/>
              <a:buChar char="•"/>
            </a:pPr>
            <a:r>
              <a:rPr lang="en-US" sz="3300" b="0" i="0" u="none" strike="noStrike" cap="none">
                <a:solidFill>
                  <a:srgbClr val="3E4C4C"/>
                </a:solidFill>
                <a:latin typeface="Arial"/>
                <a:ea typeface="Arial"/>
                <a:cs typeface="Arial"/>
                <a:sym typeface="Arial"/>
              </a:rPr>
              <a:t>Social Media</a:t>
            </a:r>
            <a:endParaRPr sz="3300" b="0" i="0" u="none" strike="noStrike" cap="none">
              <a:solidFill>
                <a:srgbClr val="3E4C4C"/>
              </a:solidFill>
              <a:latin typeface="Arial"/>
              <a:ea typeface="Arial"/>
              <a:cs typeface="Arial"/>
              <a:sym typeface="Arial"/>
            </a:endParaRPr>
          </a:p>
          <a:p>
            <a:pPr marL="457200" marR="0" lvl="0" indent="-457200" algn="l" rtl="0">
              <a:lnSpc>
                <a:spcPct val="100000"/>
              </a:lnSpc>
              <a:spcBef>
                <a:spcPts val="0"/>
              </a:spcBef>
              <a:spcAft>
                <a:spcPts val="0"/>
              </a:spcAft>
              <a:buClr>
                <a:srgbClr val="3E4C4C"/>
              </a:buClr>
              <a:buSzPts val="2500"/>
              <a:buFont typeface="Arial"/>
              <a:buChar char="•"/>
            </a:pPr>
            <a:r>
              <a:rPr lang="en-US" sz="3300" b="0" i="0" u="none" strike="noStrike" cap="none">
                <a:solidFill>
                  <a:srgbClr val="3E4C4C"/>
                </a:solidFill>
                <a:latin typeface="Arial"/>
                <a:ea typeface="Arial"/>
                <a:cs typeface="Arial"/>
                <a:sym typeface="Arial"/>
              </a:rPr>
              <a:t>Community Events</a:t>
            </a:r>
            <a:endParaRPr sz="3300" b="0" i="0" u="none" strike="noStrike" cap="none">
              <a:solidFill>
                <a:srgbClr val="3E4C4C"/>
              </a:solidFill>
              <a:latin typeface="Arial"/>
              <a:ea typeface="Arial"/>
              <a:cs typeface="Arial"/>
              <a:sym typeface="Arial"/>
            </a:endParaRPr>
          </a:p>
          <a:p>
            <a:pPr marL="457200" marR="0" lvl="0" indent="-457200" algn="l" rtl="0">
              <a:lnSpc>
                <a:spcPct val="100000"/>
              </a:lnSpc>
              <a:spcBef>
                <a:spcPts val="0"/>
              </a:spcBef>
              <a:spcAft>
                <a:spcPts val="0"/>
              </a:spcAft>
              <a:buClr>
                <a:srgbClr val="3E4C4C"/>
              </a:buClr>
              <a:buSzPts val="2500"/>
              <a:buFont typeface="Arial"/>
              <a:buChar char="•"/>
            </a:pPr>
            <a:r>
              <a:rPr lang="en-US" sz="3300" b="0" i="0" u="none" strike="noStrike" cap="none">
                <a:solidFill>
                  <a:srgbClr val="3E4C4C"/>
                </a:solidFill>
                <a:latin typeface="Arial"/>
                <a:ea typeface="Arial"/>
                <a:cs typeface="Arial"/>
                <a:sym typeface="Arial"/>
              </a:rPr>
              <a:t>Mobile Units</a:t>
            </a:r>
            <a:endParaRPr sz="3300" b="0" i="0" u="none" strike="noStrike" cap="none">
              <a:solidFill>
                <a:srgbClr val="3E4C4C"/>
              </a:solidFill>
              <a:latin typeface="Arial"/>
              <a:ea typeface="Arial"/>
              <a:cs typeface="Arial"/>
              <a:sym typeface="Arial"/>
            </a:endParaRPr>
          </a:p>
          <a:p>
            <a:pPr marL="457200" marR="0" lvl="0" indent="-298450" algn="l" rtl="0">
              <a:lnSpc>
                <a:spcPct val="100000"/>
              </a:lnSpc>
              <a:spcBef>
                <a:spcPts val="0"/>
              </a:spcBef>
              <a:spcAft>
                <a:spcPts val="0"/>
              </a:spcAft>
              <a:buClr>
                <a:srgbClr val="3E4C4C"/>
              </a:buClr>
              <a:buSzPts val="2500"/>
              <a:buFont typeface="Arial"/>
              <a:buNone/>
            </a:pPr>
            <a:endParaRPr sz="3333" b="0" i="0" u="none" strike="noStrike" cap="none">
              <a:solidFill>
                <a:srgbClr val="3E4C4C"/>
              </a:solidFill>
              <a:latin typeface="Helvetica Neue Light"/>
              <a:ea typeface="Helvetica Neue Light"/>
              <a:cs typeface="Helvetica Neue Light"/>
              <a:sym typeface="Helvetica Neue Light"/>
            </a:endParaRPr>
          </a:p>
          <a:p>
            <a:pPr marL="609585" marR="0" lvl="0" indent="-304791" algn="l" rtl="0">
              <a:lnSpc>
                <a:spcPct val="100000"/>
              </a:lnSpc>
              <a:spcBef>
                <a:spcPts val="0"/>
              </a:spcBef>
              <a:spcAft>
                <a:spcPts val="0"/>
              </a:spcAft>
              <a:buClr>
                <a:srgbClr val="000000"/>
              </a:buClr>
              <a:buSzPts val="2400"/>
              <a:buFont typeface="Arial"/>
              <a:buNone/>
            </a:pPr>
            <a:endParaRPr sz="2400" b="0" i="0" u="none" strike="noStrike" cap="none">
              <a:solidFill>
                <a:schemeClr val="dk2"/>
              </a:solidFill>
              <a:latin typeface="Arial"/>
              <a:ea typeface="Arial"/>
              <a:cs typeface="Arial"/>
              <a:sym typeface="Arial"/>
            </a:endParaRPr>
          </a:p>
        </p:txBody>
      </p:sp>
      <p:pic>
        <p:nvPicPr>
          <p:cNvPr id="367" name="Google Shape;367;p24"/>
          <p:cNvPicPr preferRelativeResize="0"/>
          <p:nvPr/>
        </p:nvPicPr>
        <p:blipFill rotWithShape="1">
          <a:blip r:embed="rId3">
            <a:alphaModFix/>
          </a:blip>
          <a:srcRect/>
          <a:stretch/>
        </p:blipFill>
        <p:spPr>
          <a:xfrm>
            <a:off x="204034" y="5950001"/>
            <a:ext cx="1170932" cy="678900"/>
          </a:xfrm>
          <a:prstGeom prst="rect">
            <a:avLst/>
          </a:prstGeom>
          <a:noFill/>
          <a:ln>
            <a:noFill/>
          </a:ln>
        </p:spPr>
      </p:pic>
      <p:pic>
        <p:nvPicPr>
          <p:cNvPr id="368" name="Google Shape;368;p24" descr="Social network with solid fill"/>
          <p:cNvPicPr preferRelativeResize="0"/>
          <p:nvPr/>
        </p:nvPicPr>
        <p:blipFill rotWithShape="1">
          <a:blip r:embed="rId4">
            <a:alphaModFix/>
          </a:blip>
          <a:srcRect/>
          <a:stretch/>
        </p:blipFill>
        <p:spPr>
          <a:xfrm>
            <a:off x="5334000" y="1195755"/>
            <a:ext cx="1518137" cy="152986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25"/>
          <p:cNvSpPr/>
          <p:nvPr/>
        </p:nvSpPr>
        <p:spPr>
          <a:xfrm>
            <a:off x="20533" y="19433"/>
            <a:ext cx="12192000" cy="985200"/>
          </a:xfrm>
          <a:prstGeom prst="rect">
            <a:avLst/>
          </a:prstGeom>
          <a:solidFill>
            <a:srgbClr val="A5D37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3E4C4C"/>
              </a:solidFill>
              <a:latin typeface="Poiret One"/>
              <a:ea typeface="Poiret One"/>
              <a:cs typeface="Poiret One"/>
              <a:sym typeface="Poiret One"/>
            </a:endParaRPr>
          </a:p>
        </p:txBody>
      </p:sp>
      <p:sp>
        <p:nvSpPr>
          <p:cNvPr id="374" name="Google Shape;374;p25"/>
          <p:cNvSpPr txBox="1"/>
          <p:nvPr/>
        </p:nvSpPr>
        <p:spPr>
          <a:xfrm>
            <a:off x="2925199" y="0"/>
            <a:ext cx="6382667" cy="984845"/>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191919"/>
                </a:solidFill>
                <a:latin typeface="Arial"/>
                <a:ea typeface="Arial"/>
                <a:cs typeface="Arial"/>
                <a:sym typeface="Arial"/>
              </a:rPr>
              <a:t>The Right Person</a:t>
            </a:r>
            <a:endParaRPr sz="4800" b="0" i="0" u="none" strike="noStrike" cap="none">
              <a:solidFill>
                <a:srgbClr val="191919"/>
              </a:solidFill>
              <a:latin typeface="Arial"/>
              <a:ea typeface="Arial"/>
              <a:cs typeface="Arial"/>
              <a:sym typeface="Arial"/>
            </a:endParaRPr>
          </a:p>
        </p:txBody>
      </p:sp>
      <p:cxnSp>
        <p:nvCxnSpPr>
          <p:cNvPr id="375" name="Google Shape;375;p25"/>
          <p:cNvCxnSpPr/>
          <p:nvPr/>
        </p:nvCxnSpPr>
        <p:spPr>
          <a:xfrm>
            <a:off x="2486700" y="6158667"/>
            <a:ext cx="9293200" cy="2800"/>
          </a:xfrm>
          <a:prstGeom prst="straightConnector1">
            <a:avLst/>
          </a:prstGeom>
          <a:noFill/>
          <a:ln w="19050" cap="flat" cmpd="sng">
            <a:solidFill>
              <a:srgbClr val="B16CAC"/>
            </a:solidFill>
            <a:prstDash val="solid"/>
            <a:round/>
            <a:headEnd type="none" w="sm" len="sm"/>
            <a:tailEnd type="none" w="sm" len="sm"/>
          </a:ln>
        </p:spPr>
      </p:cxnSp>
      <p:sp>
        <p:nvSpPr>
          <p:cNvPr id="376" name="Google Shape;376;p25"/>
          <p:cNvSpPr txBox="1"/>
          <p:nvPr/>
        </p:nvSpPr>
        <p:spPr>
          <a:xfrm>
            <a:off x="4609980" y="2629421"/>
            <a:ext cx="3810585" cy="1757600"/>
          </a:xfrm>
          <a:prstGeom prst="rect">
            <a:avLst/>
          </a:prstGeom>
          <a:noFill/>
          <a:ln>
            <a:noFill/>
          </a:ln>
        </p:spPr>
        <p:txBody>
          <a:bodyPr spcFirstLastPara="1" wrap="square" lIns="121900" tIns="121900" rIns="121900" bIns="121900" anchor="t" anchorCtr="0">
            <a:noAutofit/>
          </a:bodyPr>
          <a:lstStyle/>
          <a:p>
            <a:pPr marL="457200" marR="0" lvl="0" indent="-457200" algn="l" rtl="0">
              <a:lnSpc>
                <a:spcPct val="100000"/>
              </a:lnSpc>
              <a:spcBef>
                <a:spcPts val="0"/>
              </a:spcBef>
              <a:spcAft>
                <a:spcPts val="0"/>
              </a:spcAft>
              <a:buClr>
                <a:srgbClr val="3E4C4C"/>
              </a:buClr>
              <a:buSzPts val="2500"/>
              <a:buFont typeface="Arial"/>
              <a:buChar char="•"/>
            </a:pPr>
            <a:r>
              <a:rPr lang="en-US" sz="3300" b="0" i="0" u="none" strike="noStrike" cap="none">
                <a:solidFill>
                  <a:srgbClr val="3E4C4C"/>
                </a:solidFill>
                <a:latin typeface="Arial"/>
                <a:ea typeface="Arial"/>
                <a:cs typeface="Arial"/>
                <a:sym typeface="Arial"/>
              </a:rPr>
              <a:t>The “Who”</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3E4C4C"/>
              </a:buClr>
              <a:buSzPts val="2500"/>
              <a:buFont typeface="Arial"/>
              <a:buChar char="•"/>
            </a:pPr>
            <a:r>
              <a:rPr lang="en-US" sz="3300" b="0" i="0" u="none" strike="noStrike" cap="none">
                <a:solidFill>
                  <a:srgbClr val="3E4C4C"/>
                </a:solidFill>
                <a:latin typeface="Arial"/>
                <a:ea typeface="Arial"/>
                <a:cs typeface="Arial"/>
                <a:sym typeface="Arial"/>
              </a:rPr>
              <a:t>Community health workers</a:t>
            </a:r>
            <a:endParaRPr sz="3300" b="0" i="0" u="none" strike="noStrike" cap="none">
              <a:solidFill>
                <a:srgbClr val="3E4C4C"/>
              </a:solidFill>
              <a:latin typeface="Arial"/>
              <a:ea typeface="Arial"/>
              <a:cs typeface="Arial"/>
              <a:sym typeface="Arial"/>
            </a:endParaRPr>
          </a:p>
          <a:p>
            <a:pPr marL="457200" marR="0" lvl="0" indent="-457200" algn="l" rtl="0">
              <a:lnSpc>
                <a:spcPct val="100000"/>
              </a:lnSpc>
              <a:spcBef>
                <a:spcPts val="0"/>
              </a:spcBef>
              <a:spcAft>
                <a:spcPts val="0"/>
              </a:spcAft>
              <a:buClr>
                <a:srgbClr val="3E4C4C"/>
              </a:buClr>
              <a:buSzPts val="2500"/>
              <a:buFont typeface="Arial"/>
              <a:buChar char="•"/>
            </a:pPr>
            <a:r>
              <a:rPr lang="en-US" sz="3300" b="0" i="0" u="none" strike="noStrike" cap="none">
                <a:solidFill>
                  <a:srgbClr val="3E4C4C"/>
                </a:solidFill>
                <a:latin typeface="Arial"/>
                <a:ea typeface="Arial"/>
                <a:cs typeface="Arial"/>
                <a:sym typeface="Arial"/>
              </a:rPr>
              <a:t>Nurses</a:t>
            </a:r>
            <a:endParaRPr sz="3300" b="0" i="0" u="none" strike="noStrike" cap="none">
              <a:solidFill>
                <a:srgbClr val="3E4C4C"/>
              </a:solidFill>
              <a:latin typeface="Arial"/>
              <a:ea typeface="Arial"/>
              <a:cs typeface="Arial"/>
              <a:sym typeface="Arial"/>
            </a:endParaRPr>
          </a:p>
          <a:p>
            <a:pPr marL="457200" marR="0" lvl="0" indent="-457200" algn="l" rtl="0">
              <a:lnSpc>
                <a:spcPct val="100000"/>
              </a:lnSpc>
              <a:spcBef>
                <a:spcPts val="0"/>
              </a:spcBef>
              <a:spcAft>
                <a:spcPts val="0"/>
              </a:spcAft>
              <a:buClr>
                <a:srgbClr val="3E4C4C"/>
              </a:buClr>
              <a:buSzPts val="2500"/>
              <a:buFont typeface="Arial"/>
              <a:buChar char="•"/>
            </a:pPr>
            <a:r>
              <a:rPr lang="en-US" sz="3300" b="0" i="0" u="none" strike="noStrike" cap="none">
                <a:solidFill>
                  <a:srgbClr val="3E4C4C"/>
                </a:solidFill>
                <a:latin typeface="Arial"/>
                <a:ea typeface="Arial"/>
                <a:cs typeface="Arial"/>
                <a:sym typeface="Arial"/>
              </a:rPr>
              <a:t>Doctors</a:t>
            </a:r>
            <a:endParaRPr sz="3300" b="0" i="0" u="none" strike="noStrike" cap="none">
              <a:solidFill>
                <a:srgbClr val="3E4C4C"/>
              </a:solidFill>
              <a:latin typeface="Arial"/>
              <a:ea typeface="Arial"/>
              <a:cs typeface="Arial"/>
              <a:sym typeface="Arial"/>
            </a:endParaRPr>
          </a:p>
          <a:p>
            <a:pPr marL="0" marR="0" lvl="2" indent="0" algn="l" rtl="0">
              <a:lnSpc>
                <a:spcPct val="100000"/>
              </a:lnSpc>
              <a:spcBef>
                <a:spcPts val="0"/>
              </a:spcBef>
              <a:spcAft>
                <a:spcPts val="0"/>
              </a:spcAft>
              <a:buClr>
                <a:srgbClr val="000000"/>
              </a:buClr>
              <a:buSzPts val="3333"/>
              <a:buFont typeface="Arial"/>
              <a:buNone/>
            </a:pPr>
            <a:r>
              <a:rPr lang="en-US" sz="3333" b="0" i="0" u="none" strike="noStrike" cap="none">
                <a:solidFill>
                  <a:srgbClr val="3E4C4C"/>
                </a:solidFill>
                <a:latin typeface="Helvetica Neue Light"/>
                <a:ea typeface="Helvetica Neue Light"/>
                <a:cs typeface="Helvetica Neue Light"/>
                <a:sym typeface="Helvetica Neue Light"/>
              </a:rPr>
              <a:t> </a:t>
            </a:r>
            <a:endParaRPr sz="1400" b="0" i="0" u="none" strike="noStrike" cap="none">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rgbClr val="3E4C4C"/>
              </a:buClr>
              <a:buSzPts val="2500"/>
              <a:buFont typeface="Arial"/>
              <a:buNone/>
            </a:pPr>
            <a:endParaRPr sz="3333" b="0" i="0" u="none" strike="noStrike" cap="none">
              <a:solidFill>
                <a:srgbClr val="3E4C4C"/>
              </a:solidFill>
              <a:latin typeface="Helvetica Neue Light"/>
              <a:ea typeface="Helvetica Neue Light"/>
              <a:cs typeface="Helvetica Neue Light"/>
              <a:sym typeface="Helvetica Neue Light"/>
            </a:endParaRPr>
          </a:p>
          <a:p>
            <a:pPr marL="609585" marR="0" lvl="0" indent="-304791" algn="l" rtl="0">
              <a:lnSpc>
                <a:spcPct val="100000"/>
              </a:lnSpc>
              <a:spcBef>
                <a:spcPts val="0"/>
              </a:spcBef>
              <a:spcAft>
                <a:spcPts val="0"/>
              </a:spcAft>
              <a:buClr>
                <a:srgbClr val="000000"/>
              </a:buClr>
              <a:buSzPts val="2400"/>
              <a:buFont typeface="Arial"/>
              <a:buNone/>
            </a:pPr>
            <a:endParaRPr sz="2400" b="0" i="0" u="none" strike="noStrike" cap="none">
              <a:solidFill>
                <a:schemeClr val="dk2"/>
              </a:solidFill>
              <a:latin typeface="Arial"/>
              <a:ea typeface="Arial"/>
              <a:cs typeface="Arial"/>
              <a:sym typeface="Arial"/>
            </a:endParaRPr>
          </a:p>
        </p:txBody>
      </p:sp>
      <p:pic>
        <p:nvPicPr>
          <p:cNvPr id="377" name="Google Shape;377;p25"/>
          <p:cNvPicPr preferRelativeResize="0"/>
          <p:nvPr/>
        </p:nvPicPr>
        <p:blipFill rotWithShape="1">
          <a:blip r:embed="rId3">
            <a:alphaModFix/>
          </a:blip>
          <a:srcRect/>
          <a:stretch/>
        </p:blipFill>
        <p:spPr>
          <a:xfrm>
            <a:off x="204034" y="5950001"/>
            <a:ext cx="1170932" cy="678900"/>
          </a:xfrm>
          <a:prstGeom prst="rect">
            <a:avLst/>
          </a:prstGeom>
          <a:noFill/>
          <a:ln>
            <a:noFill/>
          </a:ln>
        </p:spPr>
      </p:pic>
      <p:pic>
        <p:nvPicPr>
          <p:cNvPr id="378" name="Google Shape;378;p25" descr="Users with solid fill"/>
          <p:cNvPicPr preferRelativeResize="0"/>
          <p:nvPr/>
        </p:nvPicPr>
        <p:blipFill rotWithShape="1">
          <a:blip r:embed="rId4">
            <a:alphaModFix/>
          </a:blip>
          <a:srcRect/>
          <a:stretch/>
        </p:blipFill>
        <p:spPr>
          <a:xfrm>
            <a:off x="5328139" y="1096107"/>
            <a:ext cx="1529861" cy="153572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26"/>
          <p:cNvSpPr/>
          <p:nvPr/>
        </p:nvSpPr>
        <p:spPr>
          <a:xfrm>
            <a:off x="20533" y="19433"/>
            <a:ext cx="12192000" cy="985200"/>
          </a:xfrm>
          <a:prstGeom prst="rect">
            <a:avLst/>
          </a:prstGeom>
          <a:solidFill>
            <a:srgbClr val="A5D37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3E4C4C"/>
              </a:solidFill>
              <a:latin typeface="Poiret One"/>
              <a:ea typeface="Poiret One"/>
              <a:cs typeface="Poiret One"/>
              <a:sym typeface="Poiret One"/>
            </a:endParaRPr>
          </a:p>
        </p:txBody>
      </p:sp>
      <p:sp>
        <p:nvSpPr>
          <p:cNvPr id="384" name="Google Shape;384;p26"/>
          <p:cNvSpPr txBox="1"/>
          <p:nvPr/>
        </p:nvSpPr>
        <p:spPr>
          <a:xfrm>
            <a:off x="2925199" y="0"/>
            <a:ext cx="6382667" cy="984845"/>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191919"/>
                </a:solidFill>
                <a:latin typeface="Arial"/>
                <a:ea typeface="Arial"/>
                <a:cs typeface="Arial"/>
                <a:sym typeface="Arial"/>
              </a:rPr>
              <a:t>The Right Channel</a:t>
            </a:r>
            <a:endParaRPr sz="4800" b="0" i="0" u="none" strike="noStrike" cap="none">
              <a:solidFill>
                <a:srgbClr val="191919"/>
              </a:solidFill>
              <a:latin typeface="Arial"/>
              <a:ea typeface="Arial"/>
              <a:cs typeface="Arial"/>
              <a:sym typeface="Arial"/>
            </a:endParaRPr>
          </a:p>
        </p:txBody>
      </p:sp>
      <p:cxnSp>
        <p:nvCxnSpPr>
          <p:cNvPr id="385" name="Google Shape;385;p26"/>
          <p:cNvCxnSpPr/>
          <p:nvPr/>
        </p:nvCxnSpPr>
        <p:spPr>
          <a:xfrm>
            <a:off x="2486700" y="6158667"/>
            <a:ext cx="9293200" cy="2800"/>
          </a:xfrm>
          <a:prstGeom prst="straightConnector1">
            <a:avLst/>
          </a:prstGeom>
          <a:noFill/>
          <a:ln w="19050" cap="flat" cmpd="sng">
            <a:solidFill>
              <a:srgbClr val="B16CAC"/>
            </a:solidFill>
            <a:prstDash val="solid"/>
            <a:round/>
            <a:headEnd type="none" w="sm" len="sm"/>
            <a:tailEnd type="none" w="sm" len="sm"/>
          </a:ln>
        </p:spPr>
      </p:cxnSp>
      <p:sp>
        <p:nvSpPr>
          <p:cNvPr id="386" name="Google Shape;386;p26"/>
          <p:cNvSpPr txBox="1"/>
          <p:nvPr/>
        </p:nvSpPr>
        <p:spPr>
          <a:xfrm>
            <a:off x="4621702" y="2664590"/>
            <a:ext cx="5569047" cy="1757600"/>
          </a:xfrm>
          <a:prstGeom prst="rect">
            <a:avLst/>
          </a:prstGeom>
          <a:noFill/>
          <a:ln>
            <a:noFill/>
          </a:ln>
        </p:spPr>
        <p:txBody>
          <a:bodyPr spcFirstLastPara="1" wrap="square" lIns="121900" tIns="121900" rIns="121900" bIns="121900" anchor="t" anchorCtr="0">
            <a:noAutofit/>
          </a:bodyPr>
          <a:lstStyle/>
          <a:p>
            <a:pPr marL="457200" marR="0" lvl="0" indent="-457200" algn="l" rtl="0">
              <a:lnSpc>
                <a:spcPct val="100000"/>
              </a:lnSpc>
              <a:spcBef>
                <a:spcPts val="0"/>
              </a:spcBef>
              <a:spcAft>
                <a:spcPts val="0"/>
              </a:spcAft>
              <a:buClr>
                <a:srgbClr val="3E4C4C"/>
              </a:buClr>
              <a:buSzPts val="2500"/>
              <a:buFont typeface="Arial"/>
              <a:buChar char="•"/>
            </a:pPr>
            <a:r>
              <a:rPr lang="en-US" sz="3300" b="0" i="0" u="none" strike="noStrike" cap="none">
                <a:solidFill>
                  <a:srgbClr val="3E4C4C"/>
                </a:solidFill>
                <a:latin typeface="Arial"/>
                <a:ea typeface="Arial"/>
                <a:cs typeface="Arial"/>
                <a:sym typeface="Arial"/>
              </a:rPr>
              <a:t>The “Where”</a:t>
            </a:r>
            <a:endParaRPr sz="3300" b="0" i="0" u="none" strike="noStrike" cap="none">
              <a:solidFill>
                <a:srgbClr val="3E4C4C"/>
              </a:solidFill>
              <a:latin typeface="Arial"/>
              <a:ea typeface="Arial"/>
              <a:cs typeface="Arial"/>
              <a:sym typeface="Arial"/>
            </a:endParaRPr>
          </a:p>
          <a:p>
            <a:pPr marL="457200" marR="0" lvl="0" indent="-457200" algn="l" rtl="0">
              <a:lnSpc>
                <a:spcPct val="100000"/>
              </a:lnSpc>
              <a:spcBef>
                <a:spcPts val="0"/>
              </a:spcBef>
              <a:spcAft>
                <a:spcPts val="0"/>
              </a:spcAft>
              <a:buClr>
                <a:srgbClr val="3E4C4C"/>
              </a:buClr>
              <a:buSzPts val="2500"/>
              <a:buFont typeface="Arial"/>
              <a:buChar char="•"/>
            </a:pPr>
            <a:r>
              <a:rPr lang="en-US" sz="3300" b="0" i="0" u="none" strike="noStrike" cap="none">
                <a:solidFill>
                  <a:srgbClr val="3E4C4C"/>
                </a:solidFill>
                <a:latin typeface="Arial"/>
                <a:ea typeface="Arial"/>
                <a:cs typeface="Arial"/>
                <a:sym typeface="Arial"/>
              </a:rPr>
              <a:t>Seasons</a:t>
            </a:r>
            <a:endParaRPr sz="3300" b="0" i="0" u="none" strike="noStrike" cap="none">
              <a:solidFill>
                <a:srgbClr val="3E4C4C"/>
              </a:solidFill>
              <a:latin typeface="Arial"/>
              <a:ea typeface="Arial"/>
              <a:cs typeface="Arial"/>
              <a:sym typeface="Arial"/>
            </a:endParaRPr>
          </a:p>
          <a:p>
            <a:pPr marL="457200" marR="0" lvl="0" indent="-457200" algn="l" rtl="0">
              <a:lnSpc>
                <a:spcPct val="100000"/>
              </a:lnSpc>
              <a:spcBef>
                <a:spcPts val="0"/>
              </a:spcBef>
              <a:spcAft>
                <a:spcPts val="0"/>
              </a:spcAft>
              <a:buClr>
                <a:srgbClr val="3E4C4C"/>
              </a:buClr>
              <a:buSzPts val="2500"/>
              <a:buFont typeface="Arial"/>
              <a:buChar char="•"/>
            </a:pPr>
            <a:r>
              <a:rPr lang="en-US" sz="3300" b="0" i="0" u="none" strike="noStrike" cap="none">
                <a:solidFill>
                  <a:srgbClr val="3E4C4C"/>
                </a:solidFill>
                <a:latin typeface="Arial"/>
                <a:ea typeface="Arial"/>
                <a:cs typeface="Arial"/>
                <a:sym typeface="Arial"/>
              </a:rPr>
              <a:t>Meeting community where they are at</a:t>
            </a:r>
            <a:endParaRPr sz="1400" b="0" i="0" u="none" strike="noStrike" cap="none">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rgbClr val="3E4C4C"/>
              </a:buClr>
              <a:buSzPts val="2500"/>
              <a:buFont typeface="Arial"/>
              <a:buNone/>
            </a:pPr>
            <a:endParaRPr sz="3300" b="0" i="0" u="none" strike="noStrike" cap="none">
              <a:solidFill>
                <a:srgbClr val="3E4C4C"/>
              </a:solidFill>
              <a:latin typeface="Arial"/>
              <a:ea typeface="Arial"/>
              <a:cs typeface="Arial"/>
              <a:sym typeface="Arial"/>
            </a:endParaRPr>
          </a:p>
          <a:p>
            <a:pPr marL="0" marR="0" lvl="2" indent="0" algn="l" rtl="0">
              <a:lnSpc>
                <a:spcPct val="100000"/>
              </a:lnSpc>
              <a:spcBef>
                <a:spcPts val="0"/>
              </a:spcBef>
              <a:spcAft>
                <a:spcPts val="0"/>
              </a:spcAft>
              <a:buClr>
                <a:srgbClr val="000000"/>
              </a:buClr>
              <a:buSzPts val="3333"/>
              <a:buFont typeface="Arial"/>
              <a:buNone/>
            </a:pPr>
            <a:r>
              <a:rPr lang="en-US" sz="3333" b="0" i="0" u="none" strike="noStrike" cap="none">
                <a:solidFill>
                  <a:srgbClr val="3E4C4C"/>
                </a:solidFill>
                <a:latin typeface="Helvetica Neue Light"/>
                <a:ea typeface="Helvetica Neue Light"/>
                <a:cs typeface="Helvetica Neue Light"/>
                <a:sym typeface="Helvetica Neue Light"/>
              </a:rPr>
              <a:t> </a:t>
            </a:r>
            <a:endParaRPr sz="1400" b="0" i="0" u="none" strike="noStrike" cap="none">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rgbClr val="3E4C4C"/>
              </a:buClr>
              <a:buSzPts val="2500"/>
              <a:buFont typeface="Arial"/>
              <a:buNone/>
            </a:pPr>
            <a:endParaRPr sz="3333" b="0" i="0" u="none" strike="noStrike" cap="none">
              <a:solidFill>
                <a:srgbClr val="3E4C4C"/>
              </a:solidFill>
              <a:latin typeface="Helvetica Neue Light"/>
              <a:ea typeface="Helvetica Neue Light"/>
              <a:cs typeface="Helvetica Neue Light"/>
              <a:sym typeface="Helvetica Neue Light"/>
            </a:endParaRPr>
          </a:p>
          <a:p>
            <a:pPr marL="609585" marR="0" lvl="0" indent="-304791" algn="l" rtl="0">
              <a:lnSpc>
                <a:spcPct val="100000"/>
              </a:lnSpc>
              <a:spcBef>
                <a:spcPts val="0"/>
              </a:spcBef>
              <a:spcAft>
                <a:spcPts val="0"/>
              </a:spcAft>
              <a:buClr>
                <a:srgbClr val="000000"/>
              </a:buClr>
              <a:buSzPts val="2400"/>
              <a:buFont typeface="Arial"/>
              <a:buNone/>
            </a:pPr>
            <a:endParaRPr sz="2400" b="0" i="0" u="none" strike="noStrike" cap="none">
              <a:solidFill>
                <a:schemeClr val="dk2"/>
              </a:solidFill>
              <a:latin typeface="Arial"/>
              <a:ea typeface="Arial"/>
              <a:cs typeface="Arial"/>
              <a:sym typeface="Arial"/>
            </a:endParaRPr>
          </a:p>
        </p:txBody>
      </p:sp>
      <p:pic>
        <p:nvPicPr>
          <p:cNvPr id="387" name="Google Shape;387;p26"/>
          <p:cNvPicPr preferRelativeResize="0"/>
          <p:nvPr/>
        </p:nvPicPr>
        <p:blipFill rotWithShape="1">
          <a:blip r:embed="rId3">
            <a:alphaModFix/>
          </a:blip>
          <a:srcRect/>
          <a:stretch/>
        </p:blipFill>
        <p:spPr>
          <a:xfrm>
            <a:off x="204034" y="5950001"/>
            <a:ext cx="1170932" cy="678900"/>
          </a:xfrm>
          <a:prstGeom prst="rect">
            <a:avLst/>
          </a:prstGeom>
          <a:noFill/>
          <a:ln>
            <a:noFill/>
          </a:ln>
        </p:spPr>
      </p:pic>
      <p:pic>
        <p:nvPicPr>
          <p:cNvPr id="388" name="Google Shape;388;p26" descr="Map with pin with solid fill"/>
          <p:cNvPicPr preferRelativeResize="0"/>
          <p:nvPr/>
        </p:nvPicPr>
        <p:blipFill rotWithShape="1">
          <a:blip r:embed="rId4">
            <a:alphaModFix/>
          </a:blip>
          <a:srcRect/>
          <a:stretch/>
        </p:blipFill>
        <p:spPr>
          <a:xfrm>
            <a:off x="5322278" y="1002323"/>
            <a:ext cx="1547446" cy="155330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5"/>
          <p:cNvSpPr/>
          <p:nvPr/>
        </p:nvSpPr>
        <p:spPr>
          <a:xfrm>
            <a:off x="131964" y="0"/>
            <a:ext cx="3320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192" name="Google Shape;192;p5"/>
          <p:cNvSpPr/>
          <p:nvPr/>
        </p:nvSpPr>
        <p:spPr>
          <a:xfrm>
            <a:off x="210800" y="0"/>
            <a:ext cx="4216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193" name="Google Shape;193;p5"/>
          <p:cNvSpPr/>
          <p:nvPr/>
        </p:nvSpPr>
        <p:spPr>
          <a:xfrm>
            <a:off x="0" y="0"/>
            <a:ext cx="2108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194" name="Google Shape;194;p5"/>
          <p:cNvSpPr txBox="1"/>
          <p:nvPr/>
        </p:nvSpPr>
        <p:spPr>
          <a:xfrm>
            <a:off x="1827325" y="400374"/>
            <a:ext cx="8601900" cy="7695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4200" b="1" i="0" u="none" strike="noStrike" cap="none">
                <a:solidFill>
                  <a:srgbClr val="A5D371"/>
                </a:solidFill>
                <a:latin typeface="Arial"/>
                <a:ea typeface="Arial"/>
                <a:cs typeface="Arial"/>
                <a:sym typeface="Arial"/>
              </a:rPr>
              <a:t>HRSA Disclaimer</a:t>
            </a:r>
            <a:endParaRPr sz="4200" b="1" i="0" u="none" strike="noStrike" cap="none">
              <a:solidFill>
                <a:srgbClr val="A5D371"/>
              </a:solidFill>
              <a:latin typeface="Arial"/>
              <a:ea typeface="Arial"/>
              <a:cs typeface="Arial"/>
              <a:sym typeface="Arial"/>
            </a:endParaRPr>
          </a:p>
        </p:txBody>
      </p:sp>
      <p:pic>
        <p:nvPicPr>
          <p:cNvPr id="195" name="Google Shape;195;p5"/>
          <p:cNvPicPr preferRelativeResize="0"/>
          <p:nvPr/>
        </p:nvPicPr>
        <p:blipFill rotWithShape="1">
          <a:blip r:embed="rId3">
            <a:alphaModFix/>
          </a:blip>
          <a:srcRect/>
          <a:stretch/>
        </p:blipFill>
        <p:spPr>
          <a:xfrm>
            <a:off x="10755601" y="5999018"/>
            <a:ext cx="1170932" cy="678900"/>
          </a:xfrm>
          <a:prstGeom prst="rect">
            <a:avLst/>
          </a:prstGeom>
          <a:noFill/>
          <a:ln>
            <a:noFill/>
          </a:ln>
        </p:spPr>
      </p:pic>
      <p:sp>
        <p:nvSpPr>
          <p:cNvPr id="196" name="Google Shape;196;p5"/>
          <p:cNvSpPr txBox="1"/>
          <p:nvPr/>
        </p:nvSpPr>
        <p:spPr>
          <a:xfrm>
            <a:off x="650875" y="2321850"/>
            <a:ext cx="10954800" cy="233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22222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Portions of this initiative are supported by the Health Resources and Services Administration (HRSA) of the U.S. Department of Health and Human Services (HHS) as part of an award to CHCANYS’ New York State Primary Care Association (NYS-PCA) totaling $1,932,890. The contents are those of the author(s) and do not necessarily represent the official views of, nor an endorsement, by HRSA, HHS, or the U.S. Government. For more information, please visit HRSA.gov.</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27"/>
          <p:cNvSpPr/>
          <p:nvPr/>
        </p:nvSpPr>
        <p:spPr>
          <a:xfrm>
            <a:off x="20533" y="19433"/>
            <a:ext cx="12192000" cy="985200"/>
          </a:xfrm>
          <a:prstGeom prst="rect">
            <a:avLst/>
          </a:prstGeom>
          <a:solidFill>
            <a:srgbClr val="A5D37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3E4C4C"/>
              </a:solidFill>
              <a:latin typeface="Poiret One"/>
              <a:ea typeface="Poiret One"/>
              <a:cs typeface="Poiret One"/>
              <a:sym typeface="Poiret One"/>
            </a:endParaRPr>
          </a:p>
        </p:txBody>
      </p:sp>
      <p:sp>
        <p:nvSpPr>
          <p:cNvPr id="394" name="Google Shape;394;p27"/>
          <p:cNvSpPr txBox="1"/>
          <p:nvPr/>
        </p:nvSpPr>
        <p:spPr>
          <a:xfrm>
            <a:off x="2925199" y="0"/>
            <a:ext cx="6382667" cy="984845"/>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191919"/>
                </a:solidFill>
                <a:latin typeface="Arial"/>
                <a:ea typeface="Arial"/>
                <a:cs typeface="Arial"/>
                <a:sym typeface="Arial"/>
              </a:rPr>
              <a:t>The Right Time</a:t>
            </a:r>
            <a:endParaRPr sz="4800" b="0" i="0" u="none" strike="noStrike" cap="none">
              <a:solidFill>
                <a:srgbClr val="191919"/>
              </a:solidFill>
              <a:latin typeface="Arial"/>
              <a:ea typeface="Arial"/>
              <a:cs typeface="Arial"/>
              <a:sym typeface="Arial"/>
            </a:endParaRPr>
          </a:p>
        </p:txBody>
      </p:sp>
      <p:cxnSp>
        <p:nvCxnSpPr>
          <p:cNvPr id="395" name="Google Shape;395;p27"/>
          <p:cNvCxnSpPr/>
          <p:nvPr/>
        </p:nvCxnSpPr>
        <p:spPr>
          <a:xfrm>
            <a:off x="2486700" y="6158667"/>
            <a:ext cx="9293200" cy="2800"/>
          </a:xfrm>
          <a:prstGeom prst="straightConnector1">
            <a:avLst/>
          </a:prstGeom>
          <a:noFill/>
          <a:ln w="19050" cap="flat" cmpd="sng">
            <a:solidFill>
              <a:srgbClr val="B16CAC"/>
            </a:solidFill>
            <a:prstDash val="solid"/>
            <a:round/>
            <a:headEnd type="none" w="sm" len="sm"/>
            <a:tailEnd type="none" w="sm" len="sm"/>
          </a:ln>
        </p:spPr>
      </p:cxnSp>
      <p:sp>
        <p:nvSpPr>
          <p:cNvPr id="396" name="Google Shape;396;p27"/>
          <p:cNvSpPr txBox="1"/>
          <p:nvPr/>
        </p:nvSpPr>
        <p:spPr>
          <a:xfrm>
            <a:off x="4574810" y="2734929"/>
            <a:ext cx="7526800" cy="1757600"/>
          </a:xfrm>
          <a:prstGeom prst="rect">
            <a:avLst/>
          </a:prstGeom>
          <a:noFill/>
          <a:ln>
            <a:noFill/>
          </a:ln>
        </p:spPr>
        <p:txBody>
          <a:bodyPr spcFirstLastPara="1" wrap="square" lIns="121900" tIns="121900" rIns="121900" bIns="121900" anchor="t" anchorCtr="0">
            <a:noAutofit/>
          </a:bodyPr>
          <a:lstStyle/>
          <a:p>
            <a:pPr marL="457200" marR="0" lvl="0" indent="-457200" algn="l" rtl="0">
              <a:lnSpc>
                <a:spcPct val="100000"/>
              </a:lnSpc>
              <a:spcBef>
                <a:spcPts val="0"/>
              </a:spcBef>
              <a:spcAft>
                <a:spcPts val="0"/>
              </a:spcAft>
              <a:buClr>
                <a:srgbClr val="3E4C4C"/>
              </a:buClr>
              <a:buSzPts val="2500"/>
              <a:buFont typeface="Arial"/>
              <a:buChar char="•"/>
            </a:pPr>
            <a:r>
              <a:rPr lang="en-US" sz="3300" b="0" i="0" u="none" strike="noStrike" cap="none">
                <a:solidFill>
                  <a:srgbClr val="3E4C4C"/>
                </a:solidFill>
                <a:latin typeface="Arial"/>
                <a:ea typeface="Arial"/>
                <a:cs typeface="Arial"/>
                <a:sym typeface="Arial"/>
              </a:rPr>
              <a:t>The “When”</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3E4C4C"/>
              </a:buClr>
              <a:buSzPts val="2500"/>
              <a:buFont typeface="Arial"/>
              <a:buChar char="•"/>
            </a:pPr>
            <a:r>
              <a:rPr lang="en-US" sz="3300" b="0" i="0" u="none" strike="noStrike" cap="none">
                <a:solidFill>
                  <a:srgbClr val="3E4C4C"/>
                </a:solidFill>
                <a:latin typeface="Arial"/>
                <a:ea typeface="Arial"/>
                <a:cs typeface="Arial"/>
                <a:sym typeface="Arial"/>
              </a:rPr>
              <a:t>Seasons</a:t>
            </a:r>
            <a:endParaRPr sz="3300" b="0" i="0" u="none" strike="noStrike" cap="none">
              <a:solidFill>
                <a:srgbClr val="3E4C4C"/>
              </a:solidFill>
              <a:latin typeface="Arial"/>
              <a:ea typeface="Arial"/>
              <a:cs typeface="Arial"/>
              <a:sym typeface="Arial"/>
            </a:endParaRPr>
          </a:p>
          <a:p>
            <a:pPr marL="457200" marR="0" lvl="0" indent="-457200" algn="l" rtl="0">
              <a:lnSpc>
                <a:spcPct val="100000"/>
              </a:lnSpc>
              <a:spcBef>
                <a:spcPts val="0"/>
              </a:spcBef>
              <a:spcAft>
                <a:spcPts val="0"/>
              </a:spcAft>
              <a:buClr>
                <a:srgbClr val="3E4C4C"/>
              </a:buClr>
              <a:buSzPts val="2500"/>
              <a:buFont typeface="Arial"/>
              <a:buChar char="•"/>
            </a:pPr>
            <a:r>
              <a:rPr lang="en-US" sz="3300" b="0" i="0" u="none" strike="noStrike" cap="none">
                <a:solidFill>
                  <a:srgbClr val="3E4C4C"/>
                </a:solidFill>
                <a:latin typeface="Arial"/>
                <a:ea typeface="Arial"/>
                <a:cs typeface="Arial"/>
                <a:sym typeface="Arial"/>
              </a:rPr>
              <a:t>Regular meeting places </a:t>
            </a:r>
            <a:endParaRPr sz="3300" b="0" i="0" u="none" strike="noStrike" cap="none">
              <a:solidFill>
                <a:srgbClr val="3E4C4C"/>
              </a:solidFill>
              <a:latin typeface="Arial"/>
              <a:ea typeface="Arial"/>
              <a:cs typeface="Arial"/>
              <a:sym typeface="Arial"/>
            </a:endParaRPr>
          </a:p>
          <a:p>
            <a:pPr marL="0" marR="0" lvl="2" indent="0" algn="l" rtl="0">
              <a:lnSpc>
                <a:spcPct val="100000"/>
              </a:lnSpc>
              <a:spcBef>
                <a:spcPts val="0"/>
              </a:spcBef>
              <a:spcAft>
                <a:spcPts val="0"/>
              </a:spcAft>
              <a:buClr>
                <a:srgbClr val="000000"/>
              </a:buClr>
              <a:buSzPts val="3300"/>
              <a:buFont typeface="Arial"/>
              <a:buNone/>
            </a:pPr>
            <a:r>
              <a:rPr lang="en-US" sz="3300" b="0" i="0" u="none" strike="noStrike" cap="none">
                <a:solidFill>
                  <a:srgbClr val="3E4C4C"/>
                </a:solidFill>
                <a:latin typeface="Helvetica Neue Light"/>
                <a:ea typeface="Helvetica Neue Light"/>
                <a:cs typeface="Helvetica Neue Light"/>
                <a:sym typeface="Helvetica Neue Light"/>
              </a:rPr>
              <a:t> </a:t>
            </a:r>
            <a:endParaRPr sz="3300" b="0" i="0" u="none" strike="noStrike" cap="none">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rgbClr val="3E4C4C"/>
              </a:buClr>
              <a:buSzPts val="2500"/>
              <a:buFont typeface="Arial"/>
              <a:buNone/>
            </a:pPr>
            <a:endParaRPr sz="3333" b="0" i="0" u="none" strike="noStrike" cap="none">
              <a:solidFill>
                <a:srgbClr val="3E4C4C"/>
              </a:solidFill>
              <a:latin typeface="Helvetica Neue Light"/>
              <a:ea typeface="Helvetica Neue Light"/>
              <a:cs typeface="Helvetica Neue Light"/>
              <a:sym typeface="Helvetica Neue Light"/>
            </a:endParaRPr>
          </a:p>
          <a:p>
            <a:pPr marL="609585" marR="0" lvl="0" indent="-304791" algn="l" rtl="0">
              <a:lnSpc>
                <a:spcPct val="100000"/>
              </a:lnSpc>
              <a:spcBef>
                <a:spcPts val="0"/>
              </a:spcBef>
              <a:spcAft>
                <a:spcPts val="0"/>
              </a:spcAft>
              <a:buClr>
                <a:srgbClr val="000000"/>
              </a:buClr>
              <a:buSzPts val="2400"/>
              <a:buFont typeface="Arial"/>
              <a:buNone/>
            </a:pPr>
            <a:endParaRPr sz="2400" b="0" i="0" u="none" strike="noStrike" cap="none">
              <a:solidFill>
                <a:schemeClr val="dk2"/>
              </a:solidFill>
              <a:latin typeface="Arial"/>
              <a:ea typeface="Arial"/>
              <a:cs typeface="Arial"/>
              <a:sym typeface="Arial"/>
            </a:endParaRPr>
          </a:p>
        </p:txBody>
      </p:sp>
      <p:pic>
        <p:nvPicPr>
          <p:cNvPr id="397" name="Google Shape;397;p27"/>
          <p:cNvPicPr preferRelativeResize="0"/>
          <p:nvPr/>
        </p:nvPicPr>
        <p:blipFill rotWithShape="1">
          <a:blip r:embed="rId3">
            <a:alphaModFix/>
          </a:blip>
          <a:srcRect/>
          <a:stretch/>
        </p:blipFill>
        <p:spPr>
          <a:xfrm>
            <a:off x="204034" y="5950001"/>
            <a:ext cx="1170932" cy="678900"/>
          </a:xfrm>
          <a:prstGeom prst="rect">
            <a:avLst/>
          </a:prstGeom>
          <a:noFill/>
          <a:ln>
            <a:noFill/>
          </a:ln>
        </p:spPr>
      </p:pic>
      <p:pic>
        <p:nvPicPr>
          <p:cNvPr id="398" name="Google Shape;398;p27" descr="Daily calendar with solid fill"/>
          <p:cNvPicPr preferRelativeResize="0"/>
          <p:nvPr/>
        </p:nvPicPr>
        <p:blipFill rotWithShape="1">
          <a:blip r:embed="rId4">
            <a:alphaModFix/>
          </a:blip>
          <a:srcRect/>
          <a:stretch/>
        </p:blipFill>
        <p:spPr>
          <a:xfrm>
            <a:off x="5257799" y="1002324"/>
            <a:ext cx="1676400" cy="162364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35b6475aeb2_0_82"/>
          <p:cNvSpPr/>
          <p:nvPr/>
        </p:nvSpPr>
        <p:spPr>
          <a:xfrm>
            <a:off x="131964" y="0"/>
            <a:ext cx="3321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404" name="Google Shape;404;g35b6475aeb2_0_82"/>
          <p:cNvSpPr/>
          <p:nvPr/>
        </p:nvSpPr>
        <p:spPr>
          <a:xfrm>
            <a:off x="210800" y="0"/>
            <a:ext cx="4215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405" name="Google Shape;405;g35b6475aeb2_0_82"/>
          <p:cNvSpPr/>
          <p:nvPr/>
        </p:nvSpPr>
        <p:spPr>
          <a:xfrm>
            <a:off x="0" y="0"/>
            <a:ext cx="2109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406" name="Google Shape;406;g35b6475aeb2_0_82"/>
          <p:cNvPicPr preferRelativeResize="0"/>
          <p:nvPr/>
        </p:nvPicPr>
        <p:blipFill rotWithShape="1">
          <a:blip r:embed="rId3">
            <a:alphaModFix/>
          </a:blip>
          <a:srcRect/>
          <a:stretch/>
        </p:blipFill>
        <p:spPr>
          <a:xfrm>
            <a:off x="10835834" y="6039167"/>
            <a:ext cx="1170933" cy="678900"/>
          </a:xfrm>
          <a:prstGeom prst="rect">
            <a:avLst/>
          </a:prstGeom>
          <a:noFill/>
          <a:ln>
            <a:noFill/>
          </a:ln>
        </p:spPr>
      </p:pic>
      <p:sp>
        <p:nvSpPr>
          <p:cNvPr id="407" name="Google Shape;407;g35b6475aeb2_0_82"/>
          <p:cNvSpPr txBox="1"/>
          <p:nvPr/>
        </p:nvSpPr>
        <p:spPr>
          <a:xfrm>
            <a:off x="1051950" y="978000"/>
            <a:ext cx="10398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408" name="Google Shape;408;g35b6475aeb2_0_82"/>
          <p:cNvPicPr preferRelativeResize="0"/>
          <p:nvPr/>
        </p:nvPicPr>
        <p:blipFill rotWithShape="1">
          <a:blip r:embed="rId4">
            <a:alphaModFix/>
          </a:blip>
          <a:srcRect/>
          <a:stretch/>
        </p:blipFill>
        <p:spPr>
          <a:xfrm>
            <a:off x="1128500" y="268350"/>
            <a:ext cx="9896801" cy="63854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28"/>
          <p:cNvSpPr/>
          <p:nvPr/>
        </p:nvSpPr>
        <p:spPr>
          <a:xfrm>
            <a:off x="9560272" y="0"/>
            <a:ext cx="2642250" cy="6858000"/>
          </a:xfrm>
          <a:prstGeom prst="rect">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cxnSp>
        <p:nvCxnSpPr>
          <p:cNvPr id="414" name="Google Shape;414;p28"/>
          <p:cNvCxnSpPr/>
          <p:nvPr/>
        </p:nvCxnSpPr>
        <p:spPr>
          <a:xfrm rot="10800000" flipH="1">
            <a:off x="2477175" y="6151942"/>
            <a:ext cx="9712300" cy="25775"/>
          </a:xfrm>
          <a:prstGeom prst="straightConnector1">
            <a:avLst/>
          </a:prstGeom>
          <a:noFill/>
          <a:ln w="9525" cap="flat" cmpd="sng">
            <a:solidFill>
              <a:srgbClr val="9900FF"/>
            </a:solidFill>
            <a:prstDash val="solid"/>
            <a:round/>
            <a:headEnd type="none" w="sm" len="sm"/>
            <a:tailEnd type="none" w="sm" len="sm"/>
          </a:ln>
        </p:spPr>
      </p:cxnSp>
      <p:sp>
        <p:nvSpPr>
          <p:cNvPr id="415" name="Google Shape;415;p28"/>
          <p:cNvSpPr txBox="1"/>
          <p:nvPr/>
        </p:nvSpPr>
        <p:spPr>
          <a:xfrm>
            <a:off x="1556164" y="1870873"/>
            <a:ext cx="7224900" cy="2270866"/>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rgbClr val="3D3D3D"/>
                </a:solidFill>
                <a:latin typeface="Arial"/>
                <a:ea typeface="Arial"/>
                <a:cs typeface="Arial"/>
                <a:sym typeface="Arial"/>
              </a:rPr>
              <a:t>Boosting Outreach through Smarter Strategies </a:t>
            </a:r>
            <a:endParaRPr sz="6000" b="1" i="0" u="none" strike="noStrike" cap="none">
              <a:solidFill>
                <a:srgbClr val="3D3D3D"/>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br>
              <a:rPr lang="en-US" sz="4000" b="0" i="0" u="none" strike="noStrike" cap="none">
                <a:solidFill>
                  <a:srgbClr val="000000"/>
                </a:solidFill>
                <a:latin typeface="Helvetica Neue"/>
                <a:ea typeface="Helvetica Neue"/>
                <a:cs typeface="Helvetica Neue"/>
                <a:sym typeface="Helvetica Neue"/>
              </a:rPr>
            </a:br>
            <a:r>
              <a:rPr lang="en-US" sz="6000" b="1" i="0" u="none" strike="noStrike" cap="none">
                <a:solidFill>
                  <a:srgbClr val="B16CAD"/>
                </a:solidFill>
                <a:latin typeface="Helvetica Neue"/>
                <a:ea typeface="Helvetica Neue"/>
                <a:cs typeface="Helvetica Neue"/>
                <a:sym typeface="Helvetica Neue"/>
              </a:rPr>
              <a:t>     </a:t>
            </a:r>
            <a:endParaRPr sz="6000" b="0" i="0" u="none" strike="noStrike" cap="none">
              <a:solidFill>
                <a:srgbClr val="B16CAD"/>
              </a:solidFill>
              <a:latin typeface="Arial"/>
              <a:ea typeface="Arial"/>
              <a:cs typeface="Arial"/>
              <a:sym typeface="Arial"/>
            </a:endParaRPr>
          </a:p>
        </p:txBody>
      </p:sp>
      <p:cxnSp>
        <p:nvCxnSpPr>
          <p:cNvPr id="416" name="Google Shape;416;p28"/>
          <p:cNvCxnSpPr/>
          <p:nvPr/>
        </p:nvCxnSpPr>
        <p:spPr>
          <a:xfrm rot="10800000" flipH="1">
            <a:off x="2479400" y="6153000"/>
            <a:ext cx="9715476" cy="23659"/>
          </a:xfrm>
          <a:prstGeom prst="straightConnector1">
            <a:avLst/>
          </a:prstGeom>
          <a:noFill/>
          <a:ln w="19050" cap="flat" cmpd="sng">
            <a:solidFill>
              <a:srgbClr val="B16CAC"/>
            </a:solidFill>
            <a:prstDash val="solid"/>
            <a:round/>
            <a:headEnd type="none" w="sm" len="sm"/>
            <a:tailEnd type="none" w="sm" len="sm"/>
          </a:ln>
        </p:spPr>
      </p:cxnSp>
      <p:pic>
        <p:nvPicPr>
          <p:cNvPr id="417" name="Google Shape;417;p28"/>
          <p:cNvPicPr preferRelativeResize="0"/>
          <p:nvPr/>
        </p:nvPicPr>
        <p:blipFill rotWithShape="1">
          <a:blip r:embed="rId3">
            <a:alphaModFix/>
          </a:blip>
          <a:srcRect/>
          <a:stretch/>
        </p:blipFill>
        <p:spPr>
          <a:xfrm>
            <a:off x="291967" y="5610900"/>
            <a:ext cx="1949700" cy="109833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g35b6475aeb2_0_104"/>
          <p:cNvSpPr/>
          <p:nvPr/>
        </p:nvSpPr>
        <p:spPr>
          <a:xfrm>
            <a:off x="131964" y="0"/>
            <a:ext cx="3321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423" name="Google Shape;423;g35b6475aeb2_0_104"/>
          <p:cNvSpPr/>
          <p:nvPr/>
        </p:nvSpPr>
        <p:spPr>
          <a:xfrm>
            <a:off x="210800" y="0"/>
            <a:ext cx="4215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424" name="Google Shape;424;g35b6475aeb2_0_104"/>
          <p:cNvSpPr/>
          <p:nvPr/>
        </p:nvSpPr>
        <p:spPr>
          <a:xfrm>
            <a:off x="0" y="0"/>
            <a:ext cx="2109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425" name="Google Shape;425;g35b6475aeb2_0_104"/>
          <p:cNvPicPr preferRelativeResize="0"/>
          <p:nvPr/>
        </p:nvPicPr>
        <p:blipFill rotWithShape="1">
          <a:blip r:embed="rId3">
            <a:alphaModFix/>
          </a:blip>
          <a:srcRect/>
          <a:stretch/>
        </p:blipFill>
        <p:spPr>
          <a:xfrm>
            <a:off x="10835834" y="6039167"/>
            <a:ext cx="1170933" cy="678900"/>
          </a:xfrm>
          <a:prstGeom prst="rect">
            <a:avLst/>
          </a:prstGeom>
          <a:noFill/>
          <a:ln>
            <a:noFill/>
          </a:ln>
        </p:spPr>
      </p:pic>
      <p:sp>
        <p:nvSpPr>
          <p:cNvPr id="426" name="Google Shape;426;g35b6475aeb2_0_104"/>
          <p:cNvSpPr txBox="1"/>
          <p:nvPr/>
        </p:nvSpPr>
        <p:spPr>
          <a:xfrm>
            <a:off x="1104250" y="220375"/>
            <a:ext cx="10693800" cy="12372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A5D371"/>
                </a:solidFill>
                <a:latin typeface="Arial"/>
                <a:ea typeface="Arial"/>
                <a:cs typeface="Arial"/>
                <a:sym typeface="Arial"/>
              </a:rPr>
              <a:t>Principles for Improving Outreach</a:t>
            </a:r>
            <a:endParaRPr sz="3200" b="0" i="0" u="none" strike="noStrike" cap="none">
              <a:solidFill>
                <a:srgbClr val="000000"/>
              </a:solidFill>
              <a:latin typeface="Arial"/>
              <a:ea typeface="Arial"/>
              <a:cs typeface="Arial"/>
              <a:sym typeface="Arial"/>
            </a:endParaRPr>
          </a:p>
        </p:txBody>
      </p:sp>
      <p:grpSp>
        <p:nvGrpSpPr>
          <p:cNvPr id="427" name="Google Shape;427;g35b6475aeb2_0_104"/>
          <p:cNvGrpSpPr/>
          <p:nvPr/>
        </p:nvGrpSpPr>
        <p:grpSpPr>
          <a:xfrm>
            <a:off x="2020396" y="2467871"/>
            <a:ext cx="8861507" cy="1280500"/>
            <a:chOff x="1568028" y="4219935"/>
            <a:chExt cx="8861507" cy="1280500"/>
          </a:xfrm>
        </p:grpSpPr>
        <p:sp>
          <p:nvSpPr>
            <p:cNvPr id="428" name="Google Shape;428;g35b6475aeb2_0_104"/>
            <p:cNvSpPr/>
            <p:nvPr/>
          </p:nvSpPr>
          <p:spPr>
            <a:xfrm>
              <a:off x="1568028" y="4269451"/>
              <a:ext cx="1219200" cy="1219200"/>
            </a:xfrm>
            <a:prstGeom prst="ellipse">
              <a:avLst/>
            </a:prstGeom>
            <a:solidFill>
              <a:srgbClr val="7CB0B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9" name="Google Shape;429;g35b6475aeb2_0_104"/>
            <p:cNvSpPr/>
            <p:nvPr/>
          </p:nvSpPr>
          <p:spPr>
            <a:xfrm>
              <a:off x="2902080" y="4639296"/>
              <a:ext cx="302700" cy="354900"/>
            </a:xfrm>
            <a:prstGeom prst="mathPlus">
              <a:avLst>
                <a:gd name="adj1" fmla="val 23520"/>
              </a:avLst>
            </a:prstGeom>
            <a:solidFill>
              <a:srgbClr val="E36C09"/>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0" name="Google Shape;430;g35b6475aeb2_0_104"/>
            <p:cNvSpPr txBox="1"/>
            <p:nvPr/>
          </p:nvSpPr>
          <p:spPr>
            <a:xfrm>
              <a:off x="3446463" y="4386808"/>
              <a:ext cx="1274400" cy="8619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3C3822"/>
                  </a:solidFill>
                  <a:latin typeface="Arial"/>
                  <a:ea typeface="Arial"/>
                  <a:cs typeface="Arial"/>
                  <a:sym typeface="Arial"/>
                </a:rPr>
                <a:t>Use multiple strategies</a:t>
              </a:r>
              <a:endParaRPr sz="1900" b="0" i="0" u="none" strike="noStrike" cap="none">
                <a:solidFill>
                  <a:srgbClr val="000000"/>
                </a:solidFill>
                <a:latin typeface="Arial"/>
                <a:ea typeface="Arial"/>
                <a:cs typeface="Arial"/>
                <a:sym typeface="Arial"/>
              </a:endParaRPr>
            </a:p>
          </p:txBody>
        </p:sp>
        <p:sp>
          <p:nvSpPr>
            <p:cNvPr id="431" name="Google Shape;431;g35b6475aeb2_0_104"/>
            <p:cNvSpPr txBox="1"/>
            <p:nvPr/>
          </p:nvSpPr>
          <p:spPr>
            <a:xfrm>
              <a:off x="5342153" y="4644885"/>
              <a:ext cx="1274400" cy="3693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3C3822"/>
                  </a:solidFill>
                  <a:latin typeface="Arial"/>
                  <a:ea typeface="Arial"/>
                  <a:cs typeface="Arial"/>
                  <a:sym typeface="Arial"/>
                </a:rPr>
                <a:t>Evaluate</a:t>
              </a:r>
              <a:endParaRPr sz="1900" b="0" i="0" u="none" strike="noStrike" cap="none">
                <a:solidFill>
                  <a:srgbClr val="000000"/>
                </a:solidFill>
                <a:latin typeface="Arial"/>
                <a:ea typeface="Arial"/>
                <a:cs typeface="Arial"/>
                <a:sym typeface="Arial"/>
              </a:endParaRPr>
            </a:p>
          </p:txBody>
        </p:sp>
        <p:sp>
          <p:nvSpPr>
            <p:cNvPr id="432" name="Google Shape;432;g35b6475aeb2_0_104"/>
            <p:cNvSpPr txBox="1"/>
            <p:nvPr/>
          </p:nvSpPr>
          <p:spPr>
            <a:xfrm>
              <a:off x="7337781" y="4507955"/>
              <a:ext cx="1104300" cy="6156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3C3822"/>
                  </a:solidFill>
                  <a:latin typeface="Arial"/>
                  <a:ea typeface="Arial"/>
                  <a:cs typeface="Arial"/>
                  <a:sym typeface="Arial"/>
                </a:rPr>
                <a:t>Be flexible</a:t>
              </a:r>
              <a:endParaRPr sz="1900" b="0" i="0" u="none" strike="noStrike" cap="none">
                <a:solidFill>
                  <a:srgbClr val="000000"/>
                </a:solidFill>
                <a:latin typeface="Arial"/>
                <a:ea typeface="Arial"/>
                <a:cs typeface="Arial"/>
                <a:sym typeface="Arial"/>
              </a:endParaRPr>
            </a:p>
          </p:txBody>
        </p:sp>
        <p:sp>
          <p:nvSpPr>
            <p:cNvPr id="433" name="Google Shape;433;g35b6475aeb2_0_104"/>
            <p:cNvSpPr txBox="1"/>
            <p:nvPr/>
          </p:nvSpPr>
          <p:spPr>
            <a:xfrm>
              <a:off x="1620675" y="4469463"/>
              <a:ext cx="1104300" cy="6156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3C3822"/>
                  </a:solidFill>
                  <a:latin typeface="Arial"/>
                  <a:ea typeface="Arial"/>
                  <a:cs typeface="Arial"/>
                  <a:sym typeface="Arial"/>
                </a:rPr>
                <a:t>Be creative</a:t>
              </a:r>
              <a:endParaRPr sz="1900" b="0" i="0" u="none" strike="noStrike" cap="none">
                <a:solidFill>
                  <a:srgbClr val="000000"/>
                </a:solidFill>
                <a:latin typeface="Arial"/>
                <a:ea typeface="Arial"/>
                <a:cs typeface="Arial"/>
                <a:sym typeface="Arial"/>
              </a:endParaRPr>
            </a:p>
          </p:txBody>
        </p:sp>
        <p:sp>
          <p:nvSpPr>
            <p:cNvPr id="434" name="Google Shape;434;g35b6475aeb2_0_104"/>
            <p:cNvSpPr/>
            <p:nvPr/>
          </p:nvSpPr>
          <p:spPr>
            <a:xfrm>
              <a:off x="3471621" y="4281235"/>
              <a:ext cx="1219200" cy="1219200"/>
            </a:xfrm>
            <a:prstGeom prst="ellipse">
              <a:avLst/>
            </a:prstGeom>
            <a:solidFill>
              <a:srgbClr val="7CB0B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5" name="Google Shape;435;g35b6475aeb2_0_104"/>
            <p:cNvSpPr/>
            <p:nvPr/>
          </p:nvSpPr>
          <p:spPr>
            <a:xfrm>
              <a:off x="5404696" y="4219935"/>
              <a:ext cx="1219200" cy="1219200"/>
            </a:xfrm>
            <a:prstGeom prst="ellipse">
              <a:avLst/>
            </a:prstGeom>
            <a:solidFill>
              <a:srgbClr val="7CB0B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6" name="Google Shape;436;g35b6475aeb2_0_104"/>
            <p:cNvSpPr txBox="1"/>
            <p:nvPr/>
          </p:nvSpPr>
          <p:spPr>
            <a:xfrm>
              <a:off x="3446463" y="4386808"/>
              <a:ext cx="1274400" cy="8619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3C3822"/>
                  </a:solidFill>
                  <a:latin typeface="Arial"/>
                  <a:ea typeface="Arial"/>
                  <a:cs typeface="Arial"/>
                  <a:sym typeface="Arial"/>
                </a:rPr>
                <a:t>Use multiple strategies</a:t>
              </a:r>
              <a:endParaRPr sz="1900" b="0" i="0" u="none" strike="noStrike" cap="none">
                <a:solidFill>
                  <a:srgbClr val="000000"/>
                </a:solidFill>
                <a:latin typeface="Arial"/>
                <a:ea typeface="Arial"/>
                <a:cs typeface="Arial"/>
                <a:sym typeface="Arial"/>
              </a:endParaRPr>
            </a:p>
          </p:txBody>
        </p:sp>
        <p:sp>
          <p:nvSpPr>
            <p:cNvPr id="437" name="Google Shape;437;g35b6475aeb2_0_104"/>
            <p:cNvSpPr/>
            <p:nvPr/>
          </p:nvSpPr>
          <p:spPr>
            <a:xfrm>
              <a:off x="4856832" y="4634568"/>
              <a:ext cx="302700" cy="354900"/>
            </a:xfrm>
            <a:prstGeom prst="mathPlus">
              <a:avLst>
                <a:gd name="adj1" fmla="val 23520"/>
              </a:avLst>
            </a:prstGeom>
            <a:solidFill>
              <a:srgbClr val="E36C09"/>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8" name="Google Shape;438;g35b6475aeb2_0_104"/>
            <p:cNvSpPr txBox="1"/>
            <p:nvPr/>
          </p:nvSpPr>
          <p:spPr>
            <a:xfrm>
              <a:off x="5342153" y="4644885"/>
              <a:ext cx="1274400" cy="3693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3C3822"/>
                  </a:solidFill>
                  <a:latin typeface="Arial"/>
                  <a:ea typeface="Arial"/>
                  <a:cs typeface="Arial"/>
                  <a:sym typeface="Arial"/>
                </a:rPr>
                <a:t>Evaluate</a:t>
              </a:r>
              <a:endParaRPr sz="1900" b="0" i="0" u="none" strike="noStrike" cap="none">
                <a:solidFill>
                  <a:srgbClr val="000000"/>
                </a:solidFill>
                <a:latin typeface="Arial"/>
                <a:ea typeface="Arial"/>
                <a:cs typeface="Arial"/>
                <a:sym typeface="Arial"/>
              </a:endParaRPr>
            </a:p>
          </p:txBody>
        </p:sp>
        <p:sp>
          <p:nvSpPr>
            <p:cNvPr id="439" name="Google Shape;439;g35b6475aeb2_0_104"/>
            <p:cNvSpPr/>
            <p:nvPr/>
          </p:nvSpPr>
          <p:spPr>
            <a:xfrm>
              <a:off x="6876005" y="4638290"/>
              <a:ext cx="302700" cy="354900"/>
            </a:xfrm>
            <a:prstGeom prst="mathPlus">
              <a:avLst>
                <a:gd name="adj1" fmla="val 23520"/>
              </a:avLst>
            </a:prstGeom>
            <a:solidFill>
              <a:srgbClr val="E36C09"/>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0" name="Google Shape;440;g35b6475aeb2_0_104"/>
            <p:cNvSpPr txBox="1"/>
            <p:nvPr/>
          </p:nvSpPr>
          <p:spPr>
            <a:xfrm>
              <a:off x="7337781" y="4507955"/>
              <a:ext cx="1104300" cy="6156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3C3822"/>
                  </a:solidFill>
                  <a:latin typeface="Arial"/>
                  <a:ea typeface="Arial"/>
                  <a:cs typeface="Arial"/>
                  <a:sym typeface="Arial"/>
                </a:rPr>
                <a:t>Be flexible</a:t>
              </a:r>
              <a:endParaRPr sz="1900" b="0" i="0" u="none" strike="noStrike" cap="none">
                <a:solidFill>
                  <a:srgbClr val="000000"/>
                </a:solidFill>
                <a:latin typeface="Arial"/>
                <a:ea typeface="Arial"/>
                <a:cs typeface="Arial"/>
                <a:sym typeface="Arial"/>
              </a:endParaRPr>
            </a:p>
          </p:txBody>
        </p:sp>
        <p:sp>
          <p:nvSpPr>
            <p:cNvPr id="441" name="Google Shape;441;g35b6475aeb2_0_104"/>
            <p:cNvSpPr/>
            <p:nvPr/>
          </p:nvSpPr>
          <p:spPr>
            <a:xfrm>
              <a:off x="7430796" y="4281235"/>
              <a:ext cx="1219200" cy="1219200"/>
            </a:xfrm>
            <a:prstGeom prst="ellipse">
              <a:avLst/>
            </a:prstGeom>
            <a:solidFill>
              <a:srgbClr val="7CB0B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2" name="Google Shape;442;g35b6475aeb2_0_104"/>
            <p:cNvSpPr txBox="1"/>
            <p:nvPr/>
          </p:nvSpPr>
          <p:spPr>
            <a:xfrm>
              <a:off x="7430806" y="4507955"/>
              <a:ext cx="1104300" cy="6156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3C3822"/>
                  </a:solidFill>
                  <a:latin typeface="Arial"/>
                  <a:ea typeface="Arial"/>
                  <a:cs typeface="Arial"/>
                  <a:sym typeface="Arial"/>
                </a:rPr>
                <a:t>Be flexible</a:t>
              </a:r>
              <a:endParaRPr sz="1900" b="0" i="0" u="none" strike="noStrike" cap="none">
                <a:solidFill>
                  <a:srgbClr val="000000"/>
                </a:solidFill>
                <a:latin typeface="Arial"/>
                <a:ea typeface="Arial"/>
                <a:cs typeface="Arial"/>
                <a:sym typeface="Arial"/>
              </a:endParaRPr>
            </a:p>
          </p:txBody>
        </p:sp>
        <p:sp>
          <p:nvSpPr>
            <p:cNvPr id="443" name="Google Shape;443;g35b6475aeb2_0_104"/>
            <p:cNvSpPr/>
            <p:nvPr/>
          </p:nvSpPr>
          <p:spPr>
            <a:xfrm>
              <a:off x="8698283" y="4634153"/>
              <a:ext cx="381300" cy="354900"/>
            </a:xfrm>
            <a:prstGeom prst="mathEqual">
              <a:avLst>
                <a:gd name="adj1" fmla="val 23520"/>
                <a:gd name="adj2" fmla="val 11760"/>
              </a:avLst>
            </a:prstGeom>
            <a:solidFill>
              <a:srgbClr val="E36C09"/>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4" name="Google Shape;444;g35b6475aeb2_0_104"/>
            <p:cNvSpPr/>
            <p:nvPr/>
          </p:nvSpPr>
          <p:spPr>
            <a:xfrm>
              <a:off x="9182401" y="4281235"/>
              <a:ext cx="1219200" cy="1219200"/>
            </a:xfrm>
            <a:prstGeom prst="ellipse">
              <a:avLst/>
            </a:prstGeom>
            <a:solidFill>
              <a:srgbClr val="7CB0B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5" name="Google Shape;445;g35b6475aeb2_0_104"/>
            <p:cNvSpPr txBox="1"/>
            <p:nvPr/>
          </p:nvSpPr>
          <p:spPr>
            <a:xfrm>
              <a:off x="9155135" y="4521269"/>
              <a:ext cx="1274400" cy="6156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3C3822"/>
                  </a:solidFill>
                  <a:latin typeface="Arial"/>
                  <a:ea typeface="Arial"/>
                  <a:cs typeface="Arial"/>
                  <a:sym typeface="Arial"/>
                </a:rPr>
                <a:t>Effective Outreach</a:t>
              </a:r>
              <a:endParaRPr sz="1900" b="0" i="0" u="none" strike="noStrike" cap="none">
                <a:solidFill>
                  <a:srgbClr val="000000"/>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4"/>
          <p:cNvSpPr/>
          <p:nvPr/>
        </p:nvSpPr>
        <p:spPr>
          <a:xfrm>
            <a:off x="131964" y="0"/>
            <a:ext cx="3321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451" name="Google Shape;451;p4"/>
          <p:cNvSpPr/>
          <p:nvPr/>
        </p:nvSpPr>
        <p:spPr>
          <a:xfrm>
            <a:off x="210800" y="0"/>
            <a:ext cx="4215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452" name="Google Shape;452;p4"/>
          <p:cNvSpPr/>
          <p:nvPr/>
        </p:nvSpPr>
        <p:spPr>
          <a:xfrm>
            <a:off x="0" y="0"/>
            <a:ext cx="2109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453" name="Google Shape;453;p4"/>
          <p:cNvPicPr preferRelativeResize="0"/>
          <p:nvPr/>
        </p:nvPicPr>
        <p:blipFill rotWithShape="1">
          <a:blip r:embed="rId3">
            <a:alphaModFix/>
          </a:blip>
          <a:srcRect/>
          <a:stretch/>
        </p:blipFill>
        <p:spPr>
          <a:xfrm>
            <a:off x="10835834" y="6039167"/>
            <a:ext cx="1170933" cy="678900"/>
          </a:xfrm>
          <a:prstGeom prst="rect">
            <a:avLst/>
          </a:prstGeom>
          <a:noFill/>
          <a:ln>
            <a:noFill/>
          </a:ln>
        </p:spPr>
      </p:pic>
      <p:sp>
        <p:nvSpPr>
          <p:cNvPr id="454" name="Google Shape;454;p4"/>
          <p:cNvSpPr txBox="1"/>
          <p:nvPr/>
        </p:nvSpPr>
        <p:spPr>
          <a:xfrm>
            <a:off x="2060100" y="757426"/>
            <a:ext cx="8071800" cy="6785663"/>
          </a:xfrm>
          <a:prstGeom prst="rect">
            <a:avLst/>
          </a:prstGeom>
          <a:noFill/>
          <a:ln>
            <a:noFill/>
          </a:ln>
        </p:spPr>
        <p:txBody>
          <a:bodyPr spcFirstLastPara="1" wrap="square" lIns="91425" tIns="45700" rIns="91425" bIns="45700" anchor="t" anchorCtr="0">
            <a:spAutoFit/>
          </a:bodyPr>
          <a:lstStyle/>
          <a:p>
            <a:pPr marL="457200" marR="0" lvl="0" indent="-317500" algn="l" rtl="0">
              <a:lnSpc>
                <a:spcPct val="115000"/>
              </a:lnSpc>
              <a:spcBef>
                <a:spcPts val="1200"/>
              </a:spcBef>
              <a:spcAft>
                <a:spcPts val="0"/>
              </a:spcAft>
              <a:buClr>
                <a:srgbClr val="000000"/>
              </a:buClr>
              <a:buSzPts val="1400"/>
              <a:buFont typeface="Arial"/>
              <a:buChar char="•"/>
            </a:pPr>
            <a:r>
              <a:rPr lang="en-US" sz="2400" b="0" i="0" u="none" strike="noStrike" cap="none">
                <a:solidFill>
                  <a:schemeClr val="dk1"/>
                </a:solidFill>
                <a:latin typeface="Arial"/>
                <a:ea typeface="Arial"/>
                <a:cs typeface="Arial"/>
                <a:sym typeface="Arial"/>
              </a:rPr>
              <a:t>Partner with Community-Based Organizations (CBOs)</a:t>
            </a:r>
            <a:br>
              <a:rPr lang="en-US" sz="2400" b="0" i="0" u="none" strike="noStrike" cap="none">
                <a:solidFill>
                  <a:srgbClr val="000000"/>
                </a:solidFill>
                <a:latin typeface="Arial"/>
                <a:ea typeface="Arial"/>
                <a:cs typeface="Arial"/>
                <a:sym typeface="Arial"/>
              </a:rPr>
            </a:br>
            <a:r>
              <a:rPr lang="en-US" sz="2400" b="0" i="0" u="none" strike="noStrike" cap="none">
                <a:solidFill>
                  <a:schemeClr val="dk1"/>
                </a:solidFill>
                <a:latin typeface="Arial"/>
                <a:ea typeface="Arial"/>
                <a:cs typeface="Arial"/>
                <a:sym typeface="Arial"/>
              </a:rPr>
              <a:t> </a:t>
            </a:r>
            <a:endParaRPr sz="2400" b="0" i="0" u="none" strike="noStrike" cap="none">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rgbClr val="000000"/>
              </a:buClr>
              <a:buSzPts val="1400"/>
              <a:buFont typeface="Arial"/>
              <a:buChar char="•"/>
            </a:pPr>
            <a:r>
              <a:rPr lang="en-US" sz="2400" b="0" i="0" u="none" strike="noStrike" cap="none">
                <a:solidFill>
                  <a:schemeClr val="dk1"/>
                </a:solidFill>
                <a:latin typeface="Arial"/>
                <a:ea typeface="Arial"/>
                <a:cs typeface="Arial"/>
                <a:sym typeface="Arial"/>
              </a:rPr>
              <a:t>Leverage local knowledge </a:t>
            </a:r>
            <a:br>
              <a:rPr lang="en-US" sz="2400" b="0" i="0" u="none" strike="noStrike" cap="none">
                <a:solidFill>
                  <a:srgbClr val="000000"/>
                </a:solidFill>
                <a:latin typeface="Arial"/>
                <a:ea typeface="Arial"/>
                <a:cs typeface="Arial"/>
                <a:sym typeface="Arial"/>
              </a:rPr>
            </a:br>
            <a:endParaRPr sz="2400" b="0" i="0" u="none" strike="noStrike" cap="none">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rgbClr val="000000"/>
              </a:buClr>
              <a:buSzPts val="1400"/>
              <a:buFont typeface="Arial"/>
              <a:buChar char="•"/>
            </a:pPr>
            <a:r>
              <a:rPr lang="en-US" sz="2400" b="0" i="0" u="none" strike="noStrike" cap="none">
                <a:solidFill>
                  <a:schemeClr val="dk1"/>
                </a:solidFill>
                <a:latin typeface="Arial"/>
                <a:ea typeface="Arial"/>
                <a:cs typeface="Arial"/>
                <a:sym typeface="Arial"/>
              </a:rPr>
              <a:t>Use Mobile Enrollment Units</a:t>
            </a:r>
            <a:br>
              <a:rPr lang="en-US" sz="2400" b="0" i="0" u="none" strike="noStrike" cap="none">
                <a:solidFill>
                  <a:srgbClr val="000000"/>
                </a:solidFill>
                <a:latin typeface="Arial"/>
                <a:ea typeface="Arial"/>
                <a:cs typeface="Arial"/>
                <a:sym typeface="Arial"/>
              </a:rPr>
            </a:br>
            <a:r>
              <a:rPr lang="en-US" sz="2400" b="0" i="0" u="none" strike="noStrike" cap="none">
                <a:solidFill>
                  <a:schemeClr val="dk1"/>
                </a:solidFill>
                <a:latin typeface="Arial"/>
                <a:ea typeface="Arial"/>
                <a:cs typeface="Arial"/>
                <a:sym typeface="Arial"/>
              </a:rPr>
              <a:t> </a:t>
            </a:r>
            <a:endParaRPr sz="2400" b="0" i="0" u="none" strike="noStrike" cap="none">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rgbClr val="000000"/>
              </a:buClr>
              <a:buSzPts val="1400"/>
              <a:buFont typeface="Arial"/>
              <a:buChar char="•"/>
            </a:pPr>
            <a:r>
              <a:rPr lang="en-US" sz="2400" b="0" i="0" u="none" strike="noStrike" cap="none">
                <a:solidFill>
                  <a:schemeClr val="dk1"/>
                </a:solidFill>
                <a:latin typeface="Arial"/>
                <a:ea typeface="Arial"/>
                <a:cs typeface="Arial"/>
                <a:sym typeface="Arial"/>
              </a:rPr>
              <a:t>Offer Remote Enrollment Options</a:t>
            </a:r>
            <a:br>
              <a:rPr lang="en-US" sz="2400" b="0" i="0" u="none" strike="noStrike" cap="none">
                <a:solidFill>
                  <a:srgbClr val="000000"/>
                </a:solidFill>
                <a:latin typeface="Arial"/>
                <a:ea typeface="Arial"/>
                <a:cs typeface="Arial"/>
                <a:sym typeface="Arial"/>
              </a:rPr>
            </a:br>
            <a:endParaRPr sz="2400" b="0" i="0" u="none" strike="noStrike" cap="none">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rgbClr val="000000"/>
              </a:buClr>
              <a:buSzPts val="1400"/>
              <a:buFont typeface="Arial"/>
              <a:buChar char="•"/>
            </a:pPr>
            <a:r>
              <a:rPr lang="en-US" sz="2400" b="0" i="0" u="none" strike="noStrike" cap="none">
                <a:solidFill>
                  <a:schemeClr val="dk1"/>
                </a:solidFill>
                <a:latin typeface="Arial"/>
                <a:ea typeface="Arial"/>
                <a:cs typeface="Arial"/>
                <a:sym typeface="Arial"/>
              </a:rPr>
              <a:t>Launch Targeted Marketing Campaigns</a:t>
            </a:r>
            <a:br>
              <a:rPr lang="en-US" sz="2400" b="0" i="0" u="none" strike="noStrike" cap="none">
                <a:solidFill>
                  <a:srgbClr val="000000"/>
                </a:solidFill>
                <a:latin typeface="Arial"/>
                <a:ea typeface="Arial"/>
                <a:cs typeface="Arial"/>
                <a:sym typeface="Arial"/>
              </a:rPr>
            </a:br>
            <a:endParaRPr sz="2400" b="0" i="0" u="none" strike="noStrike" cap="none">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rgbClr val="000000"/>
              </a:buClr>
              <a:buSzPts val="1400"/>
              <a:buFont typeface="Arial"/>
              <a:buChar char="•"/>
            </a:pPr>
            <a:r>
              <a:rPr lang="en-US" sz="2400" b="0" i="0" u="none" strike="noStrike" cap="none">
                <a:solidFill>
                  <a:schemeClr val="dk1"/>
                </a:solidFill>
                <a:latin typeface="Arial"/>
                <a:ea typeface="Arial"/>
                <a:cs typeface="Arial"/>
                <a:sym typeface="Arial"/>
              </a:rPr>
              <a:t>Provide Incentives</a:t>
            </a:r>
            <a:br>
              <a:rPr lang="en-US" sz="2400" b="0" i="0" u="none" strike="noStrike" cap="none">
                <a:solidFill>
                  <a:srgbClr val="000000"/>
                </a:solidFill>
                <a:latin typeface="Arial"/>
                <a:ea typeface="Arial"/>
                <a:cs typeface="Arial"/>
                <a:sym typeface="Arial"/>
              </a:rPr>
            </a:br>
            <a:endParaRPr sz="2400" b="0" i="0" u="none" strike="noStrike" cap="none">
              <a:solidFill>
                <a:schemeClr val="dk1"/>
              </a:solidFill>
              <a:latin typeface="Arial"/>
              <a:ea typeface="Arial"/>
              <a:cs typeface="Arial"/>
              <a:sym typeface="Arial"/>
            </a:endParaRPr>
          </a:p>
          <a:p>
            <a:pPr marL="457200" marR="0" lvl="0" indent="-317500" algn="l" rtl="0">
              <a:lnSpc>
                <a:spcPct val="115000"/>
              </a:lnSpc>
              <a:spcBef>
                <a:spcPts val="0"/>
              </a:spcBef>
              <a:spcAft>
                <a:spcPts val="0"/>
              </a:spcAft>
              <a:buClr>
                <a:srgbClr val="000000"/>
              </a:buClr>
              <a:buSzPts val="1400"/>
              <a:buFont typeface="Arial"/>
              <a:buChar char="•"/>
            </a:pPr>
            <a:r>
              <a:rPr lang="en-US" sz="2400" b="0" i="0" u="none" strike="noStrike" cap="none">
                <a:solidFill>
                  <a:schemeClr val="dk1"/>
                </a:solidFill>
                <a:latin typeface="Arial"/>
                <a:ea typeface="Arial"/>
                <a:cs typeface="Arial"/>
                <a:sym typeface="Arial"/>
              </a:rPr>
              <a:t>Collaborate with Local Institutions</a:t>
            </a:r>
            <a:br>
              <a:rPr lang="en-US" sz="2100" b="0" i="0" u="none" strike="noStrike" cap="none">
                <a:solidFill>
                  <a:schemeClr val="dk1"/>
                </a:solidFill>
                <a:latin typeface="Arial"/>
                <a:ea typeface="Arial"/>
                <a:cs typeface="Arial"/>
                <a:sym typeface="Arial"/>
              </a:rPr>
            </a:br>
            <a:r>
              <a:rPr lang="en-US" sz="2100" b="0" i="0" u="none" strike="noStrike" cap="none">
                <a:solidFill>
                  <a:schemeClr val="dk1"/>
                </a:solidFill>
                <a:latin typeface="Arial"/>
                <a:ea typeface="Arial"/>
                <a:cs typeface="Arial"/>
                <a:sym typeface="Arial"/>
              </a:rPr>
              <a:t> </a:t>
            </a:r>
            <a:endParaRPr sz="2100" b="0" i="0" u="none" strike="noStrike" cap="none">
              <a:solidFill>
                <a:schemeClr val="dk1"/>
              </a:solidFill>
              <a:latin typeface="Arial"/>
              <a:ea typeface="Arial"/>
              <a:cs typeface="Arial"/>
              <a:sym typeface="Arial"/>
            </a:endParaRPr>
          </a:p>
          <a:p>
            <a:pPr marL="342900" marR="0" lvl="0" indent="-215900" algn="l" rtl="0">
              <a:lnSpc>
                <a:spcPct val="100000"/>
              </a:lnSpc>
              <a:spcBef>
                <a:spcPts val="0"/>
              </a:spcBef>
              <a:spcAft>
                <a:spcPts val="0"/>
              </a:spcAft>
              <a:buClr>
                <a:srgbClr val="222222"/>
              </a:buClr>
              <a:buSzPts val="1400"/>
              <a:buFont typeface="Helvetica Neue"/>
              <a:buNone/>
            </a:pPr>
            <a:endParaRPr sz="1400" b="0" i="0" u="none" strike="noStrike" cap="none">
              <a:solidFill>
                <a:srgbClr val="222222"/>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br>
              <a:rPr lang="en-US" sz="1400" b="0" i="0" u="none" strike="noStrike" cap="none">
                <a:solidFill>
                  <a:srgbClr val="000000"/>
                </a:solidFill>
                <a:latin typeface="Calibri"/>
                <a:ea typeface="Calibri"/>
                <a:cs typeface="Calibri"/>
                <a:sym typeface="Calibri"/>
              </a:rPr>
            </a:br>
            <a:endParaRPr sz="1400" b="0" i="0" u="none" strike="noStrike" cap="none">
              <a:solidFill>
                <a:srgbClr val="000000"/>
              </a:solidFill>
              <a:latin typeface="Calibri"/>
              <a:ea typeface="Calibri"/>
              <a:cs typeface="Calibri"/>
              <a:sym typeface="Calibri"/>
            </a:endParaRPr>
          </a:p>
        </p:txBody>
      </p:sp>
      <p:pic>
        <p:nvPicPr>
          <p:cNvPr id="455" name="Google Shape;455;p4" descr="write a resume icon vector. Isolated contour symbol illustration (Provided by Getty Images)"/>
          <p:cNvPicPr preferRelativeResize="0"/>
          <p:nvPr/>
        </p:nvPicPr>
        <p:blipFill rotWithShape="1">
          <a:blip r:embed="rId4">
            <a:alphaModFix/>
          </a:blip>
          <a:srcRect/>
          <a:stretch/>
        </p:blipFill>
        <p:spPr>
          <a:xfrm>
            <a:off x="9286050" y="1967192"/>
            <a:ext cx="2700099" cy="2391127"/>
          </a:xfrm>
          <a:prstGeom prst="rect">
            <a:avLst/>
          </a:prstGeom>
          <a:noFill/>
          <a:ln>
            <a:noFill/>
          </a:ln>
        </p:spPr>
      </p:pic>
      <p:sp>
        <p:nvSpPr>
          <p:cNvPr id="456" name="Google Shape;456;p4"/>
          <p:cNvSpPr txBox="1"/>
          <p:nvPr/>
        </p:nvSpPr>
        <p:spPr>
          <a:xfrm>
            <a:off x="2586566" y="4233"/>
            <a:ext cx="732578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A5D371"/>
                </a:solidFill>
                <a:latin typeface="Arial"/>
                <a:ea typeface="Arial"/>
                <a:cs typeface="Arial"/>
                <a:sym typeface="Arial"/>
              </a:rPr>
              <a:t>Field Tested Approaches</a:t>
            </a:r>
            <a:endParaRPr sz="32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3579cceab2f_0_21"/>
          <p:cNvSpPr/>
          <p:nvPr/>
        </p:nvSpPr>
        <p:spPr>
          <a:xfrm>
            <a:off x="131964" y="0"/>
            <a:ext cx="3321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462" name="Google Shape;462;g3579cceab2f_0_21"/>
          <p:cNvSpPr/>
          <p:nvPr/>
        </p:nvSpPr>
        <p:spPr>
          <a:xfrm>
            <a:off x="210800" y="0"/>
            <a:ext cx="4215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463" name="Google Shape;463;g3579cceab2f_0_21"/>
          <p:cNvSpPr/>
          <p:nvPr/>
        </p:nvSpPr>
        <p:spPr>
          <a:xfrm>
            <a:off x="0" y="0"/>
            <a:ext cx="2109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464" name="Google Shape;464;g3579cceab2f_0_21"/>
          <p:cNvPicPr preferRelativeResize="0"/>
          <p:nvPr/>
        </p:nvPicPr>
        <p:blipFill rotWithShape="1">
          <a:blip r:embed="rId3">
            <a:alphaModFix/>
          </a:blip>
          <a:srcRect/>
          <a:stretch/>
        </p:blipFill>
        <p:spPr>
          <a:xfrm>
            <a:off x="10835834" y="6039167"/>
            <a:ext cx="1170933" cy="678900"/>
          </a:xfrm>
          <a:prstGeom prst="rect">
            <a:avLst/>
          </a:prstGeom>
          <a:noFill/>
          <a:ln>
            <a:noFill/>
          </a:ln>
        </p:spPr>
      </p:pic>
      <p:sp>
        <p:nvSpPr>
          <p:cNvPr id="465" name="Google Shape;465;g3579cceab2f_0_21"/>
          <p:cNvSpPr txBox="1"/>
          <p:nvPr/>
        </p:nvSpPr>
        <p:spPr>
          <a:xfrm>
            <a:off x="1104250" y="220375"/>
            <a:ext cx="10693800" cy="12372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A5D371"/>
                </a:solidFill>
                <a:latin typeface="Arial"/>
                <a:ea typeface="Arial"/>
                <a:cs typeface="Arial"/>
                <a:sym typeface="Arial"/>
              </a:rPr>
              <a:t>Challenges in outreach.......</a:t>
            </a:r>
            <a:endParaRPr sz="3200" b="0" i="0" u="none" strike="noStrike" cap="none">
              <a:solidFill>
                <a:srgbClr val="000000"/>
              </a:solidFill>
              <a:latin typeface="Arial"/>
              <a:ea typeface="Arial"/>
              <a:cs typeface="Arial"/>
              <a:sym typeface="Arial"/>
            </a:endParaRPr>
          </a:p>
        </p:txBody>
      </p:sp>
      <p:sp>
        <p:nvSpPr>
          <p:cNvPr id="466" name="Google Shape;466;g3579cceab2f_0_21"/>
          <p:cNvSpPr txBox="1"/>
          <p:nvPr/>
        </p:nvSpPr>
        <p:spPr>
          <a:xfrm>
            <a:off x="1276767" y="1657766"/>
            <a:ext cx="7410033" cy="4835129"/>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Geographic Isolation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Limited Broadband and Technology Access</a:t>
            </a:r>
            <a:endParaRPr sz="1400" b="0" i="0" u="none" strike="noStrike" cap="none">
              <a:solidFill>
                <a:srgbClr val="000000"/>
              </a:solidFill>
              <a:latin typeface="Arial"/>
              <a:ea typeface="Arial"/>
              <a:cs typeface="Arial"/>
              <a:sym typeface="Arial"/>
            </a:endParaRPr>
          </a:p>
          <a:p>
            <a:pPr marL="457200" marR="0" lvl="0" indent="-279400" algn="l" rtl="0">
              <a:lnSpc>
                <a:spcPct val="100000"/>
              </a:lnSpc>
              <a:spcBef>
                <a:spcPts val="0"/>
              </a:spcBef>
              <a:spcAft>
                <a:spcPts val="0"/>
              </a:spcAft>
              <a:buClr>
                <a:srgbClr val="000000"/>
              </a:buClr>
              <a:buSzPts val="2800"/>
              <a:buFont typeface="Arial"/>
              <a:buNone/>
            </a:pP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Workforce Shortages</a:t>
            </a:r>
            <a:endParaRPr sz="1400" b="0" i="0" u="none" strike="noStrike" cap="none">
              <a:solidFill>
                <a:srgbClr val="000000"/>
              </a:solidFill>
              <a:latin typeface="Arial"/>
              <a:ea typeface="Arial"/>
              <a:cs typeface="Arial"/>
              <a:sym typeface="Arial"/>
            </a:endParaRPr>
          </a:p>
          <a:p>
            <a:pPr marL="457200" marR="0" lvl="0" indent="-279400" algn="l" rtl="0">
              <a:lnSpc>
                <a:spcPct val="100000"/>
              </a:lnSpc>
              <a:spcBef>
                <a:spcPts val="0"/>
              </a:spcBef>
              <a:spcAft>
                <a:spcPts val="0"/>
              </a:spcAft>
              <a:buClr>
                <a:srgbClr val="000000"/>
              </a:buClr>
              <a:buSzPts val="2800"/>
              <a:buFont typeface="Arial"/>
              <a:buNone/>
            </a:pP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Complex or Changing Eligibility Rules</a:t>
            </a:r>
            <a:endParaRPr sz="1400" b="0" i="0" u="none" strike="noStrike" cap="none">
              <a:solidFill>
                <a:srgbClr val="000000"/>
              </a:solidFill>
              <a:latin typeface="Arial"/>
              <a:ea typeface="Arial"/>
              <a:cs typeface="Arial"/>
              <a:sym typeface="Arial"/>
            </a:endParaRPr>
          </a:p>
          <a:p>
            <a:pPr marL="457200" marR="0" lvl="0" indent="-279400" algn="l" rtl="0">
              <a:lnSpc>
                <a:spcPct val="100000"/>
              </a:lnSpc>
              <a:spcBef>
                <a:spcPts val="0"/>
              </a:spcBef>
              <a:spcAft>
                <a:spcPts val="0"/>
              </a:spcAft>
              <a:buClr>
                <a:srgbClr val="000000"/>
              </a:buClr>
              <a:buSzPts val="2800"/>
              <a:buFont typeface="Arial"/>
              <a:buNone/>
            </a:pP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Resource Limits</a:t>
            </a:r>
            <a:endParaRPr sz="1400" b="0" i="0" u="none" strike="noStrike" cap="none">
              <a:solidFill>
                <a:srgbClr val="000000"/>
              </a:solidFill>
              <a:latin typeface="Arial"/>
              <a:ea typeface="Arial"/>
              <a:cs typeface="Arial"/>
              <a:sym typeface="Arial"/>
            </a:endParaRPr>
          </a:p>
          <a:p>
            <a:pPr marL="139700" marR="0" lvl="0" indent="0" algn="l" rtl="0">
              <a:lnSpc>
                <a:spcPct val="115000"/>
              </a:lnSpc>
              <a:spcBef>
                <a:spcPts val="1200"/>
              </a:spcBef>
              <a:spcAft>
                <a:spcPts val="0"/>
              </a:spcAft>
              <a:buClr>
                <a:srgbClr val="000000"/>
              </a:buClr>
              <a:buSzPts val="1400"/>
              <a:buFont typeface="Arial"/>
              <a:buNone/>
            </a:pPr>
            <a:br>
              <a:rPr lang="en-US" sz="1400" b="1" i="0" u="none" strike="noStrike" cap="none">
                <a:solidFill>
                  <a:srgbClr val="000000"/>
                </a:solidFill>
                <a:latin typeface="Arial"/>
                <a:ea typeface="Arial"/>
                <a:cs typeface="Arial"/>
                <a:sym typeface="Arial"/>
              </a:rPr>
            </a:br>
            <a:r>
              <a:rPr lang="en-US" sz="1400" b="0" i="0" u="none" strike="noStrike" cap="none">
                <a:solidFill>
                  <a:schemeClr val="dk1"/>
                </a:solidFill>
                <a:latin typeface="Arial"/>
                <a:ea typeface="Arial"/>
                <a:cs typeface="Arial"/>
                <a:sym typeface="Arial"/>
              </a:rPr>
              <a:t> </a:t>
            </a:r>
            <a:endParaRPr sz="1400" b="0" i="0" u="none" strike="noStrike" cap="none">
              <a:solidFill>
                <a:schemeClr val="dk1"/>
              </a:solidFill>
              <a:latin typeface="Arial"/>
              <a:ea typeface="Arial"/>
              <a:cs typeface="Arial"/>
              <a:sym typeface="Arial"/>
            </a:endParaRPr>
          </a:p>
          <a:p>
            <a:pPr marL="342900" marR="0" lvl="0" indent="-215900" algn="l" rtl="0">
              <a:lnSpc>
                <a:spcPct val="100000"/>
              </a:lnSpc>
              <a:spcBef>
                <a:spcPts val="0"/>
              </a:spcBef>
              <a:spcAft>
                <a:spcPts val="0"/>
              </a:spcAft>
              <a:buClr>
                <a:srgbClr val="222222"/>
              </a:buClr>
              <a:buSzPts val="1400"/>
              <a:buFont typeface="Helvetica Neue"/>
              <a:buNone/>
            </a:pPr>
            <a:endParaRPr sz="1400" b="0" i="0" u="none" strike="noStrike" cap="none">
              <a:solidFill>
                <a:srgbClr val="222222"/>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br>
              <a:rPr lang="en-US" sz="1400" b="0" i="0" u="none" strike="noStrike" cap="none">
                <a:solidFill>
                  <a:srgbClr val="000000"/>
                </a:solidFill>
                <a:latin typeface="Calibri"/>
                <a:ea typeface="Calibri"/>
                <a:cs typeface="Calibri"/>
                <a:sym typeface="Calibri"/>
              </a:rPr>
            </a:b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29"/>
          <p:cNvSpPr/>
          <p:nvPr/>
        </p:nvSpPr>
        <p:spPr>
          <a:xfrm>
            <a:off x="131964" y="0"/>
            <a:ext cx="3321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472" name="Google Shape;472;p29"/>
          <p:cNvSpPr/>
          <p:nvPr/>
        </p:nvSpPr>
        <p:spPr>
          <a:xfrm>
            <a:off x="210800" y="0"/>
            <a:ext cx="4215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473" name="Google Shape;473;p29"/>
          <p:cNvSpPr/>
          <p:nvPr/>
        </p:nvSpPr>
        <p:spPr>
          <a:xfrm>
            <a:off x="0" y="0"/>
            <a:ext cx="2109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474" name="Google Shape;474;p29"/>
          <p:cNvPicPr preferRelativeResize="0"/>
          <p:nvPr/>
        </p:nvPicPr>
        <p:blipFill rotWithShape="1">
          <a:blip r:embed="rId3">
            <a:alphaModFix/>
          </a:blip>
          <a:srcRect/>
          <a:stretch/>
        </p:blipFill>
        <p:spPr>
          <a:xfrm>
            <a:off x="10835834" y="6039167"/>
            <a:ext cx="1170933" cy="678900"/>
          </a:xfrm>
          <a:prstGeom prst="rect">
            <a:avLst/>
          </a:prstGeom>
          <a:noFill/>
          <a:ln>
            <a:noFill/>
          </a:ln>
        </p:spPr>
      </p:pic>
      <p:sp>
        <p:nvSpPr>
          <p:cNvPr id="475" name="Google Shape;475;p29"/>
          <p:cNvSpPr txBox="1"/>
          <p:nvPr/>
        </p:nvSpPr>
        <p:spPr>
          <a:xfrm>
            <a:off x="1104250" y="220375"/>
            <a:ext cx="10693800" cy="12372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A5D371"/>
                </a:solidFill>
                <a:latin typeface="Arial"/>
                <a:ea typeface="Arial"/>
                <a:cs typeface="Arial"/>
                <a:sym typeface="Arial"/>
              </a:rPr>
              <a:t>….and some Practical Solutions</a:t>
            </a:r>
            <a:endParaRPr sz="3200" b="0" i="0" u="none" strike="noStrike" cap="none">
              <a:solidFill>
                <a:srgbClr val="000000"/>
              </a:solidFill>
              <a:latin typeface="Arial"/>
              <a:ea typeface="Arial"/>
              <a:cs typeface="Arial"/>
              <a:sym typeface="Arial"/>
            </a:endParaRPr>
          </a:p>
        </p:txBody>
      </p:sp>
      <p:sp>
        <p:nvSpPr>
          <p:cNvPr id="476" name="Google Shape;476;p29"/>
          <p:cNvSpPr txBox="1"/>
          <p:nvPr/>
        </p:nvSpPr>
        <p:spPr>
          <a:xfrm>
            <a:off x="1067901" y="1014952"/>
            <a:ext cx="10934400" cy="6546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100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Long distances → Use mobile units, cluster outreach events</a:t>
            </a:r>
            <a:endParaRPr sz="28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Poor broadband → Offer paper-based or in-person enrollment</a:t>
            </a:r>
            <a:endParaRPr sz="28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Small staff → Partner with local orgs, share outreach roles</a:t>
            </a:r>
            <a:endParaRPr sz="28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Community trust → Be consistent, show up regularly</a:t>
            </a:r>
            <a:endParaRPr sz="28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Arial"/>
                <a:ea typeface="Arial"/>
                <a:cs typeface="Arial"/>
                <a:sym typeface="Arial"/>
              </a:rPr>
              <a:t>Few resources → Build referral lists, connect regionally</a:t>
            </a:r>
            <a:endParaRPr sz="28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Arial"/>
              <a:ea typeface="Arial"/>
              <a:cs typeface="Arial"/>
              <a:sym typeface="Arial"/>
            </a:endParaRPr>
          </a:p>
          <a:p>
            <a:pPr marL="0" marR="0" lvl="2"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Outreach fatigue → Rotate tactics, use community input</a:t>
            </a:r>
            <a:endParaRPr sz="2800" b="0" i="0" u="none" strike="noStrike" cap="none">
              <a:solidFill>
                <a:schemeClr val="dk1"/>
              </a:solidFill>
              <a:latin typeface="Arial"/>
              <a:ea typeface="Arial"/>
              <a:cs typeface="Arial"/>
              <a:sym typeface="Arial"/>
            </a:endParaRPr>
          </a:p>
          <a:p>
            <a:pPr marL="457200" marR="0" lvl="2" indent="-228600" algn="l" rtl="0">
              <a:lnSpc>
                <a:spcPct val="90000"/>
              </a:lnSpc>
              <a:spcBef>
                <a:spcPts val="1000"/>
              </a:spcBef>
              <a:spcAft>
                <a:spcPts val="0"/>
              </a:spcAft>
              <a:buClr>
                <a:srgbClr val="000000"/>
              </a:buClr>
              <a:buSzPts val="1800"/>
              <a:buFont typeface="Arial"/>
              <a:buNone/>
            </a:pPr>
            <a:endParaRPr sz="2400" b="0" i="0" u="none" strike="noStrike" cap="none">
              <a:solidFill>
                <a:srgbClr val="000000"/>
              </a:solidFill>
              <a:latin typeface="Arial"/>
              <a:ea typeface="Arial"/>
              <a:cs typeface="Arial"/>
              <a:sym typeface="Arial"/>
            </a:endParaRPr>
          </a:p>
          <a:p>
            <a:pPr marL="139700" marR="0" lvl="0" indent="0" algn="l" rtl="0">
              <a:lnSpc>
                <a:spcPct val="115000"/>
              </a:lnSpc>
              <a:spcBef>
                <a:spcPts val="1200"/>
              </a:spcBef>
              <a:spcAft>
                <a:spcPts val="0"/>
              </a:spcAft>
              <a:buClr>
                <a:srgbClr val="000000"/>
              </a:buClr>
              <a:buSzPts val="1400"/>
              <a:buFont typeface="Arial"/>
              <a:buNone/>
            </a:pPr>
            <a:br>
              <a:rPr lang="en-US" sz="1400" b="1" i="0" u="none" strike="noStrike" cap="none">
                <a:solidFill>
                  <a:schemeClr val="dk1"/>
                </a:solidFill>
                <a:latin typeface="Arial"/>
                <a:ea typeface="Arial"/>
                <a:cs typeface="Arial"/>
                <a:sym typeface="Arial"/>
              </a:rPr>
            </a:br>
            <a:r>
              <a:rPr lang="en-US" sz="1400" b="0" i="0" u="none" strike="noStrike" cap="none">
                <a:solidFill>
                  <a:schemeClr val="dk1"/>
                </a:solidFill>
                <a:latin typeface="Arial"/>
                <a:ea typeface="Arial"/>
                <a:cs typeface="Arial"/>
                <a:sym typeface="Arial"/>
              </a:rPr>
              <a:t> </a:t>
            </a:r>
            <a:endParaRPr sz="1400" b="0" i="0" u="none" strike="noStrike" cap="none">
              <a:solidFill>
                <a:schemeClr val="dk1"/>
              </a:solidFill>
              <a:latin typeface="Arial"/>
              <a:ea typeface="Arial"/>
              <a:cs typeface="Arial"/>
              <a:sym typeface="Arial"/>
            </a:endParaRPr>
          </a:p>
          <a:p>
            <a:pPr marL="342900" marR="0" lvl="0" indent="-215900" algn="l" rtl="0">
              <a:lnSpc>
                <a:spcPct val="100000"/>
              </a:lnSpc>
              <a:spcBef>
                <a:spcPts val="0"/>
              </a:spcBef>
              <a:spcAft>
                <a:spcPts val="0"/>
              </a:spcAft>
              <a:buClr>
                <a:srgbClr val="222222"/>
              </a:buClr>
              <a:buSzPts val="1400"/>
              <a:buFont typeface="Helvetica Neue"/>
              <a:buNone/>
            </a:pPr>
            <a:endParaRPr sz="1400" b="0" i="0" u="none" strike="noStrike" cap="none">
              <a:solidFill>
                <a:srgbClr val="222222"/>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br>
              <a:rPr lang="en-US" sz="1400" b="0" i="0" u="none" strike="noStrike" cap="none">
                <a:solidFill>
                  <a:srgbClr val="000000"/>
                </a:solidFill>
                <a:latin typeface="Calibri"/>
                <a:ea typeface="Calibri"/>
                <a:cs typeface="Calibri"/>
                <a:sym typeface="Calibri"/>
              </a:rPr>
            </a:b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11"/>
          <p:cNvSpPr/>
          <p:nvPr/>
        </p:nvSpPr>
        <p:spPr>
          <a:xfrm>
            <a:off x="131964" y="0"/>
            <a:ext cx="3321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482" name="Google Shape;482;p11"/>
          <p:cNvSpPr/>
          <p:nvPr/>
        </p:nvSpPr>
        <p:spPr>
          <a:xfrm>
            <a:off x="210800" y="0"/>
            <a:ext cx="4215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483" name="Google Shape;483;p11"/>
          <p:cNvSpPr/>
          <p:nvPr/>
        </p:nvSpPr>
        <p:spPr>
          <a:xfrm>
            <a:off x="0" y="0"/>
            <a:ext cx="2109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484" name="Google Shape;484;p11"/>
          <p:cNvPicPr preferRelativeResize="0"/>
          <p:nvPr/>
        </p:nvPicPr>
        <p:blipFill rotWithShape="1">
          <a:blip r:embed="rId3">
            <a:alphaModFix/>
          </a:blip>
          <a:srcRect/>
          <a:stretch/>
        </p:blipFill>
        <p:spPr>
          <a:xfrm>
            <a:off x="10835834" y="6039167"/>
            <a:ext cx="1170933" cy="678900"/>
          </a:xfrm>
          <a:prstGeom prst="rect">
            <a:avLst/>
          </a:prstGeom>
          <a:noFill/>
          <a:ln>
            <a:noFill/>
          </a:ln>
        </p:spPr>
      </p:pic>
      <p:sp>
        <p:nvSpPr>
          <p:cNvPr id="485" name="Google Shape;485;p11"/>
          <p:cNvSpPr txBox="1"/>
          <p:nvPr/>
        </p:nvSpPr>
        <p:spPr>
          <a:xfrm>
            <a:off x="1104250" y="220375"/>
            <a:ext cx="10693800" cy="12372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A5D371"/>
                </a:solidFill>
                <a:latin typeface="Arial"/>
                <a:ea typeface="Arial"/>
                <a:cs typeface="Arial"/>
                <a:sym typeface="Arial"/>
              </a:rPr>
              <a:t>Summary </a:t>
            </a:r>
            <a:endParaRPr sz="3200" b="0" i="0" u="none" strike="noStrike" cap="none">
              <a:solidFill>
                <a:srgbClr val="000000"/>
              </a:solidFill>
              <a:latin typeface="Arial"/>
              <a:ea typeface="Arial"/>
              <a:cs typeface="Arial"/>
              <a:sym typeface="Arial"/>
            </a:endParaRPr>
          </a:p>
        </p:txBody>
      </p:sp>
      <p:sp>
        <p:nvSpPr>
          <p:cNvPr id="486" name="Google Shape;486;p11"/>
          <p:cNvSpPr txBox="1"/>
          <p:nvPr/>
        </p:nvSpPr>
        <p:spPr>
          <a:xfrm>
            <a:off x="1607650" y="840374"/>
            <a:ext cx="9844386" cy="7061380"/>
          </a:xfrm>
          <a:prstGeom prst="rect">
            <a:avLst/>
          </a:prstGeom>
          <a:noFill/>
          <a:ln>
            <a:noFill/>
          </a:ln>
        </p:spPr>
        <p:txBody>
          <a:bodyPr spcFirstLastPara="1" wrap="square" lIns="91425" tIns="45700" rIns="91425" bIns="45700" anchor="t" anchorCtr="0">
            <a:spAutoFit/>
          </a:bodyPr>
          <a:lstStyle/>
          <a:p>
            <a:pPr marL="114300" marR="0" lvl="0" indent="0" algn="l" rtl="0">
              <a:lnSpc>
                <a:spcPct val="90000"/>
              </a:lnSpc>
              <a:spcBef>
                <a:spcPts val="1000"/>
              </a:spcBef>
              <a:spcAft>
                <a:spcPts val="0"/>
              </a:spcAft>
              <a:buClr>
                <a:srgbClr val="000000"/>
              </a:buClr>
              <a:buSzPts val="2000"/>
              <a:buFont typeface="Arial"/>
              <a:buNone/>
            </a:pPr>
            <a:r>
              <a:rPr lang="en-US" sz="2000" b="0" i="0" u="none" strike="noStrike" cap="none" dirty="0">
                <a:solidFill>
                  <a:srgbClr val="000000"/>
                </a:solidFill>
                <a:latin typeface="Arial"/>
                <a:ea typeface="Arial"/>
                <a:cs typeface="Arial"/>
                <a:sym typeface="Arial"/>
              </a:rPr>
              <a:t>Successful Outreach in rural areas involves:</a:t>
            </a:r>
            <a:endParaRPr sz="1400" b="0" i="0" u="none" strike="noStrike" cap="none" dirty="0">
              <a:solidFill>
                <a:srgbClr val="000000"/>
              </a:solidFill>
              <a:latin typeface="Arial"/>
              <a:ea typeface="Arial"/>
              <a:cs typeface="Arial"/>
              <a:sym typeface="Arial"/>
            </a:endParaRPr>
          </a:p>
          <a:p>
            <a:pPr marL="457200" marR="0" lvl="2" indent="-342900" algn="l" rtl="0">
              <a:lnSpc>
                <a:spcPct val="90000"/>
              </a:lnSpc>
              <a:spcBef>
                <a:spcPts val="1000"/>
              </a:spcBef>
              <a:spcAft>
                <a:spcPts val="0"/>
              </a:spcAft>
              <a:buClr>
                <a:srgbClr val="000000"/>
              </a:buClr>
              <a:buSzPts val="1800"/>
              <a:buFont typeface="Arial"/>
              <a:buChar char="•"/>
            </a:pPr>
            <a:r>
              <a:rPr lang="en-US" sz="2000" b="0" i="0" u="none" strike="noStrike" cap="none" dirty="0">
                <a:solidFill>
                  <a:srgbClr val="000000"/>
                </a:solidFill>
                <a:latin typeface="Arial"/>
                <a:ea typeface="Arial"/>
                <a:cs typeface="Arial"/>
                <a:sym typeface="Arial"/>
              </a:rPr>
              <a:t>Building trust through a local presence</a:t>
            </a:r>
            <a:endParaRPr sz="2000" b="0" i="0" u="none" strike="noStrike" cap="none" dirty="0">
              <a:solidFill>
                <a:srgbClr val="000000"/>
              </a:solidFill>
              <a:latin typeface="Arial"/>
              <a:ea typeface="Arial"/>
              <a:cs typeface="Arial"/>
              <a:sym typeface="Arial"/>
            </a:endParaRPr>
          </a:p>
          <a:p>
            <a:pPr marL="457200" marR="0" lvl="2" indent="-228600" algn="l" rtl="0">
              <a:lnSpc>
                <a:spcPct val="90000"/>
              </a:lnSpc>
              <a:spcBef>
                <a:spcPts val="1000"/>
              </a:spcBef>
              <a:spcAft>
                <a:spcPts val="0"/>
              </a:spcAft>
              <a:buClr>
                <a:srgbClr val="000000"/>
              </a:buClr>
              <a:buSzPts val="1800"/>
              <a:buFont typeface="Arial"/>
              <a:buNone/>
            </a:pPr>
            <a:endParaRPr sz="2000" b="0" i="0" u="none" strike="noStrike" cap="none" dirty="0">
              <a:solidFill>
                <a:srgbClr val="000000"/>
              </a:solidFill>
              <a:latin typeface="Arial"/>
              <a:ea typeface="Arial"/>
              <a:cs typeface="Arial"/>
              <a:sym typeface="Arial"/>
            </a:endParaRPr>
          </a:p>
          <a:p>
            <a:pPr marL="457200" marR="0" lvl="2" indent="-342900" algn="l" rtl="0">
              <a:lnSpc>
                <a:spcPct val="90000"/>
              </a:lnSpc>
              <a:spcBef>
                <a:spcPts val="1000"/>
              </a:spcBef>
              <a:spcAft>
                <a:spcPts val="0"/>
              </a:spcAft>
              <a:buClr>
                <a:srgbClr val="000000"/>
              </a:buClr>
              <a:buSzPts val="1800"/>
              <a:buFont typeface="Arial"/>
              <a:buChar char="•"/>
            </a:pPr>
            <a:r>
              <a:rPr lang="en-US" sz="2000" b="0" i="0" u="none" strike="noStrike" cap="none" dirty="0">
                <a:solidFill>
                  <a:srgbClr val="000000"/>
                </a:solidFill>
                <a:latin typeface="Arial"/>
                <a:ea typeface="Arial"/>
                <a:cs typeface="Arial"/>
                <a:sym typeface="Arial"/>
              </a:rPr>
              <a:t>Tailoring outreach to rural realities </a:t>
            </a:r>
            <a:endParaRPr sz="2000" b="0" i="0" u="none" strike="noStrike" cap="none" dirty="0">
              <a:solidFill>
                <a:srgbClr val="000000"/>
              </a:solidFill>
              <a:latin typeface="Arial"/>
              <a:ea typeface="Arial"/>
              <a:cs typeface="Arial"/>
              <a:sym typeface="Arial"/>
            </a:endParaRPr>
          </a:p>
          <a:p>
            <a:pPr marL="457200" marR="0" lvl="0" indent="-228600" algn="l" rtl="0">
              <a:lnSpc>
                <a:spcPct val="90000"/>
              </a:lnSpc>
              <a:spcBef>
                <a:spcPts val="1000"/>
              </a:spcBef>
              <a:spcAft>
                <a:spcPts val="0"/>
              </a:spcAft>
              <a:buClr>
                <a:schemeClr val="dk1"/>
              </a:buClr>
              <a:buSzPts val="1800"/>
              <a:buFont typeface="Arial"/>
              <a:buNone/>
            </a:pPr>
            <a:endParaRPr sz="2000" b="0" i="0" u="none" strike="noStrike" cap="none" dirty="0">
              <a:solidFill>
                <a:srgbClr val="000000"/>
              </a:solidFill>
              <a:latin typeface="Arial"/>
              <a:ea typeface="Arial"/>
              <a:cs typeface="Arial"/>
              <a:sym typeface="Arial"/>
            </a:endParaRPr>
          </a:p>
          <a:p>
            <a:pPr marL="457200" marR="0" lvl="0" indent="-342900" algn="l" rtl="0">
              <a:lnSpc>
                <a:spcPct val="90000"/>
              </a:lnSpc>
              <a:spcBef>
                <a:spcPts val="1000"/>
              </a:spcBef>
              <a:spcAft>
                <a:spcPts val="0"/>
              </a:spcAft>
              <a:buClr>
                <a:schemeClr val="dk1"/>
              </a:buClr>
              <a:buSzPts val="1800"/>
              <a:buFont typeface="Arial"/>
              <a:buChar char="•"/>
            </a:pPr>
            <a:r>
              <a:rPr lang="en-US" sz="2000" b="0" i="0" u="none" strike="noStrike" cap="none" dirty="0">
                <a:solidFill>
                  <a:srgbClr val="000000"/>
                </a:solidFill>
                <a:latin typeface="Arial"/>
                <a:ea typeface="Arial"/>
                <a:cs typeface="Arial"/>
                <a:sym typeface="Arial"/>
              </a:rPr>
              <a:t>Knowing resources and gaps</a:t>
            </a:r>
            <a:endParaRPr sz="2000" b="0" i="0" u="none" strike="noStrike" cap="none" dirty="0">
              <a:solidFill>
                <a:srgbClr val="000000"/>
              </a:solidFill>
              <a:latin typeface="Arial"/>
              <a:ea typeface="Arial"/>
              <a:cs typeface="Arial"/>
              <a:sym typeface="Arial"/>
            </a:endParaRPr>
          </a:p>
          <a:p>
            <a:pPr marL="457200" marR="0" lvl="0" indent="-228600" algn="l" rtl="0">
              <a:lnSpc>
                <a:spcPct val="90000"/>
              </a:lnSpc>
              <a:spcBef>
                <a:spcPts val="1000"/>
              </a:spcBef>
              <a:spcAft>
                <a:spcPts val="0"/>
              </a:spcAft>
              <a:buClr>
                <a:schemeClr val="dk1"/>
              </a:buClr>
              <a:buSzPts val="1800"/>
              <a:buFont typeface="Arial"/>
              <a:buNone/>
            </a:pPr>
            <a:endParaRPr sz="2000" b="0" i="0" u="none" strike="noStrike" cap="none" dirty="0">
              <a:solidFill>
                <a:srgbClr val="000000"/>
              </a:solidFill>
              <a:latin typeface="Arial"/>
              <a:ea typeface="Arial"/>
              <a:cs typeface="Arial"/>
              <a:sym typeface="Arial"/>
            </a:endParaRPr>
          </a:p>
          <a:p>
            <a:pPr marL="457200" marR="0" lvl="0" indent="-342900" algn="l" rtl="0">
              <a:lnSpc>
                <a:spcPct val="90000"/>
              </a:lnSpc>
              <a:spcBef>
                <a:spcPts val="1000"/>
              </a:spcBef>
              <a:spcAft>
                <a:spcPts val="0"/>
              </a:spcAft>
              <a:buClr>
                <a:schemeClr val="dk1"/>
              </a:buClr>
              <a:buSzPts val="1800"/>
              <a:buFont typeface="Arial"/>
              <a:buChar char="•"/>
            </a:pPr>
            <a:r>
              <a:rPr lang="en-US" sz="2000" b="0" i="0" u="none" strike="noStrike" cap="none" dirty="0">
                <a:solidFill>
                  <a:srgbClr val="000000"/>
                </a:solidFill>
                <a:latin typeface="Arial"/>
                <a:ea typeface="Arial"/>
                <a:cs typeface="Arial"/>
                <a:sym typeface="Arial"/>
              </a:rPr>
              <a:t>Fostering Cross-sector partnerships</a:t>
            </a:r>
            <a:endParaRPr sz="2000" b="0" i="0" u="none" strike="noStrike" cap="none" dirty="0">
              <a:solidFill>
                <a:srgbClr val="000000"/>
              </a:solidFill>
              <a:latin typeface="Arial"/>
              <a:ea typeface="Arial"/>
              <a:cs typeface="Arial"/>
              <a:sym typeface="Arial"/>
            </a:endParaRPr>
          </a:p>
          <a:p>
            <a:pPr marL="457200" marR="0" lvl="0" indent="-228600" algn="l" rtl="0">
              <a:lnSpc>
                <a:spcPct val="90000"/>
              </a:lnSpc>
              <a:spcBef>
                <a:spcPts val="1000"/>
              </a:spcBef>
              <a:spcAft>
                <a:spcPts val="0"/>
              </a:spcAft>
              <a:buClr>
                <a:schemeClr val="dk1"/>
              </a:buClr>
              <a:buSzPts val="1800"/>
              <a:buFont typeface="Arial"/>
              <a:buNone/>
            </a:pPr>
            <a:endParaRPr sz="2000" b="0" i="0" u="none" strike="noStrike" cap="none" dirty="0">
              <a:solidFill>
                <a:srgbClr val="000000"/>
              </a:solidFill>
              <a:latin typeface="Arial"/>
              <a:ea typeface="Arial"/>
              <a:cs typeface="Arial"/>
              <a:sym typeface="Arial"/>
            </a:endParaRPr>
          </a:p>
          <a:p>
            <a:pPr marL="457200" marR="0" lvl="0" indent="-342900" algn="l" rtl="0">
              <a:lnSpc>
                <a:spcPct val="90000"/>
              </a:lnSpc>
              <a:spcBef>
                <a:spcPts val="1000"/>
              </a:spcBef>
              <a:spcAft>
                <a:spcPts val="0"/>
              </a:spcAft>
              <a:buClr>
                <a:schemeClr val="dk1"/>
              </a:buClr>
              <a:buSzPts val="1800"/>
              <a:buFont typeface="Arial"/>
              <a:buChar char="•"/>
            </a:pPr>
            <a:r>
              <a:rPr lang="en-US" sz="2000" b="0" i="0" u="none" strike="noStrike" cap="none" dirty="0">
                <a:solidFill>
                  <a:srgbClr val="000000"/>
                </a:solidFill>
                <a:latin typeface="Arial"/>
                <a:ea typeface="Arial"/>
                <a:cs typeface="Arial"/>
                <a:sym typeface="Arial"/>
              </a:rPr>
              <a:t>Focusing on relationships </a:t>
            </a:r>
            <a:endParaRPr sz="2000" b="0" i="0" u="none" strike="noStrike" cap="none" dirty="0">
              <a:solidFill>
                <a:srgbClr val="000000"/>
              </a:solidFill>
              <a:latin typeface="Arial"/>
              <a:ea typeface="Arial"/>
              <a:cs typeface="Arial"/>
              <a:sym typeface="Arial"/>
            </a:endParaRPr>
          </a:p>
          <a:p>
            <a:pPr marL="457200" marR="0" lvl="0" indent="-228600" algn="l" rtl="0">
              <a:lnSpc>
                <a:spcPct val="90000"/>
              </a:lnSpc>
              <a:spcBef>
                <a:spcPts val="1000"/>
              </a:spcBef>
              <a:spcAft>
                <a:spcPts val="0"/>
              </a:spcAft>
              <a:buClr>
                <a:srgbClr val="000000"/>
              </a:buClr>
              <a:buSzPts val="1800"/>
              <a:buFont typeface="Arial"/>
              <a:buNone/>
            </a:pPr>
            <a:endParaRPr sz="2000" b="0" i="0" u="none" strike="noStrike" cap="none" dirty="0">
              <a:solidFill>
                <a:schemeClr val="dk1"/>
              </a:solidFill>
              <a:latin typeface="Arial"/>
              <a:ea typeface="Arial"/>
              <a:cs typeface="Arial"/>
              <a:sym typeface="Arial"/>
            </a:endParaRPr>
          </a:p>
          <a:p>
            <a:pPr marL="457200" marR="0" lvl="0" indent="-342900" algn="l" rtl="0">
              <a:lnSpc>
                <a:spcPct val="90000"/>
              </a:lnSpc>
              <a:spcBef>
                <a:spcPts val="1000"/>
              </a:spcBef>
              <a:spcAft>
                <a:spcPts val="0"/>
              </a:spcAft>
              <a:buClr>
                <a:srgbClr val="000000"/>
              </a:buClr>
              <a:buSzPts val="1800"/>
              <a:buFont typeface="Arial"/>
              <a:buChar char="•"/>
            </a:pPr>
            <a:r>
              <a:rPr lang="en-US" sz="2000" b="0" i="0" u="none" strike="noStrike" cap="none" dirty="0">
                <a:solidFill>
                  <a:schemeClr val="dk1"/>
                </a:solidFill>
                <a:latin typeface="Arial"/>
                <a:ea typeface="Arial"/>
                <a:cs typeface="Arial"/>
                <a:sym typeface="Arial"/>
              </a:rPr>
              <a:t>Using appropriate materials</a:t>
            </a:r>
            <a:endParaRPr sz="2000" b="0" i="0" u="none" strike="noStrike" cap="none" dirty="0">
              <a:solidFill>
                <a:schemeClr val="dk1"/>
              </a:solidFill>
              <a:latin typeface="Arial"/>
              <a:ea typeface="Arial"/>
              <a:cs typeface="Arial"/>
              <a:sym typeface="Arial"/>
            </a:endParaRPr>
          </a:p>
          <a:p>
            <a:pPr marL="457200" marR="0" lvl="0" indent="-228600" algn="l" rtl="0">
              <a:lnSpc>
                <a:spcPct val="90000"/>
              </a:lnSpc>
              <a:spcBef>
                <a:spcPts val="1000"/>
              </a:spcBef>
              <a:spcAft>
                <a:spcPts val="0"/>
              </a:spcAft>
              <a:buClr>
                <a:srgbClr val="000000"/>
              </a:buClr>
              <a:buSzPts val="1800"/>
              <a:buFont typeface="Arial"/>
              <a:buNone/>
            </a:pPr>
            <a:endParaRPr sz="2000" b="0" i="0" u="none" strike="noStrike" cap="none" dirty="0">
              <a:solidFill>
                <a:schemeClr val="dk1"/>
              </a:solidFill>
              <a:latin typeface="Arial"/>
              <a:ea typeface="Arial"/>
              <a:cs typeface="Arial"/>
              <a:sym typeface="Arial"/>
            </a:endParaRPr>
          </a:p>
          <a:p>
            <a:pPr marL="457200" marR="0" lvl="0" indent="-342900" algn="l" rtl="0">
              <a:lnSpc>
                <a:spcPct val="90000"/>
              </a:lnSpc>
              <a:spcBef>
                <a:spcPts val="1000"/>
              </a:spcBef>
              <a:spcAft>
                <a:spcPts val="0"/>
              </a:spcAft>
              <a:buClr>
                <a:srgbClr val="000000"/>
              </a:buClr>
              <a:buSzPts val="1800"/>
              <a:buFont typeface="Arial"/>
              <a:buChar char="•"/>
            </a:pPr>
            <a:r>
              <a:rPr lang="en-US" sz="2000" b="0" i="0" u="none" strike="noStrike" cap="none" dirty="0">
                <a:solidFill>
                  <a:schemeClr val="dk1"/>
                </a:solidFill>
                <a:latin typeface="Arial"/>
                <a:ea typeface="Arial"/>
                <a:cs typeface="Arial"/>
                <a:sym typeface="Arial"/>
              </a:rPr>
              <a:t>Tracking Impact and Adapting</a:t>
            </a:r>
            <a:endParaRPr sz="2000" b="0" i="0" u="none" strike="noStrike" cap="none" dirty="0">
              <a:solidFill>
                <a:schemeClr val="dk1"/>
              </a:solidFill>
              <a:latin typeface="Arial"/>
              <a:ea typeface="Arial"/>
              <a:cs typeface="Arial"/>
              <a:sym typeface="Arial"/>
            </a:endParaRPr>
          </a:p>
          <a:p>
            <a:pPr marL="139700" marR="0" lvl="0" indent="0" algn="l" rtl="0">
              <a:lnSpc>
                <a:spcPct val="115000"/>
              </a:lnSpc>
              <a:spcBef>
                <a:spcPts val="1200"/>
              </a:spcBef>
              <a:spcAft>
                <a:spcPts val="0"/>
              </a:spcAft>
              <a:buClr>
                <a:srgbClr val="000000"/>
              </a:buClr>
              <a:buSzPts val="1400"/>
              <a:buFont typeface="Arial"/>
              <a:buNone/>
            </a:pPr>
            <a:br>
              <a:rPr lang="en-US" sz="1400" b="1" i="0" u="none" strike="noStrike" cap="none" dirty="0">
                <a:solidFill>
                  <a:schemeClr val="dk1"/>
                </a:solidFill>
                <a:latin typeface="Arial"/>
                <a:ea typeface="Arial"/>
                <a:cs typeface="Arial"/>
                <a:sym typeface="Arial"/>
              </a:rPr>
            </a:br>
            <a:r>
              <a:rPr lang="en-US" sz="1400" b="0" i="0" u="none" strike="noStrike" cap="none" dirty="0">
                <a:solidFill>
                  <a:schemeClr val="dk1"/>
                </a:solidFill>
                <a:latin typeface="Arial"/>
                <a:ea typeface="Arial"/>
                <a:cs typeface="Arial"/>
                <a:sym typeface="Arial"/>
              </a:rPr>
              <a:t> </a:t>
            </a:r>
            <a:endParaRPr sz="1400" b="0" i="0" u="none" strike="noStrike" cap="none" dirty="0">
              <a:solidFill>
                <a:schemeClr val="dk1"/>
              </a:solidFill>
              <a:latin typeface="Arial"/>
              <a:ea typeface="Arial"/>
              <a:cs typeface="Arial"/>
              <a:sym typeface="Arial"/>
            </a:endParaRPr>
          </a:p>
          <a:p>
            <a:pPr marL="342900" marR="0" lvl="0" indent="-215900" algn="l" rtl="0">
              <a:lnSpc>
                <a:spcPct val="100000"/>
              </a:lnSpc>
              <a:spcBef>
                <a:spcPts val="0"/>
              </a:spcBef>
              <a:spcAft>
                <a:spcPts val="0"/>
              </a:spcAft>
              <a:buClr>
                <a:srgbClr val="222222"/>
              </a:buClr>
              <a:buSzPts val="1400"/>
              <a:buFont typeface="Helvetica Neue"/>
              <a:buNone/>
            </a:pPr>
            <a:endParaRPr sz="1400" b="0" i="0" u="none" strike="noStrike" cap="none" dirty="0">
              <a:solidFill>
                <a:srgbClr val="222222"/>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400"/>
              <a:buFont typeface="Arial"/>
              <a:buNone/>
            </a:pPr>
            <a:br>
              <a:rPr lang="en-US" sz="1400" b="0" i="0" u="none" strike="noStrike" cap="none" dirty="0">
                <a:solidFill>
                  <a:srgbClr val="000000"/>
                </a:solidFill>
                <a:latin typeface="Calibri"/>
                <a:ea typeface="Calibri"/>
                <a:cs typeface="Calibri"/>
                <a:sym typeface="Calibri"/>
              </a:rPr>
            </a:br>
            <a:endParaRPr sz="14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32"/>
          <p:cNvSpPr/>
          <p:nvPr/>
        </p:nvSpPr>
        <p:spPr>
          <a:xfrm>
            <a:off x="9560272" y="0"/>
            <a:ext cx="2642250" cy="6858000"/>
          </a:xfrm>
          <a:prstGeom prst="rect">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cxnSp>
        <p:nvCxnSpPr>
          <p:cNvPr id="492" name="Google Shape;492;p32"/>
          <p:cNvCxnSpPr/>
          <p:nvPr/>
        </p:nvCxnSpPr>
        <p:spPr>
          <a:xfrm rot="10800000" flipH="1">
            <a:off x="2477175" y="6151942"/>
            <a:ext cx="9712300" cy="25775"/>
          </a:xfrm>
          <a:prstGeom prst="straightConnector1">
            <a:avLst/>
          </a:prstGeom>
          <a:noFill/>
          <a:ln w="9525" cap="flat" cmpd="sng">
            <a:solidFill>
              <a:srgbClr val="9900FF"/>
            </a:solidFill>
            <a:prstDash val="solid"/>
            <a:round/>
            <a:headEnd type="none" w="sm" len="sm"/>
            <a:tailEnd type="none" w="sm" len="sm"/>
          </a:ln>
        </p:spPr>
      </p:cxnSp>
      <p:sp>
        <p:nvSpPr>
          <p:cNvPr id="493" name="Google Shape;493;p32"/>
          <p:cNvSpPr txBox="1"/>
          <p:nvPr/>
        </p:nvSpPr>
        <p:spPr>
          <a:xfrm>
            <a:off x="1045834" y="2035659"/>
            <a:ext cx="7916561" cy="2270866"/>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rgbClr val="3D3D3D"/>
                </a:solidFill>
                <a:latin typeface="Arial"/>
                <a:ea typeface="Arial"/>
                <a:cs typeface="Arial"/>
                <a:sym typeface="Arial"/>
              </a:rPr>
              <a:t>Community Outreach Plan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br>
              <a:rPr lang="en-US" sz="4000" b="0" i="0" u="none" strike="noStrike" cap="none">
                <a:solidFill>
                  <a:srgbClr val="000000"/>
                </a:solidFill>
                <a:latin typeface="Helvetica Neue"/>
                <a:ea typeface="Helvetica Neue"/>
                <a:cs typeface="Helvetica Neue"/>
                <a:sym typeface="Helvetica Neue"/>
              </a:rPr>
            </a:br>
            <a:r>
              <a:rPr lang="en-US" sz="6000" b="1" i="0" u="none" strike="noStrike" cap="none">
                <a:solidFill>
                  <a:srgbClr val="B16CAD"/>
                </a:solidFill>
                <a:latin typeface="Helvetica Neue"/>
                <a:ea typeface="Helvetica Neue"/>
                <a:cs typeface="Helvetica Neue"/>
                <a:sym typeface="Helvetica Neue"/>
              </a:rPr>
              <a:t>     </a:t>
            </a:r>
            <a:endParaRPr sz="6000" b="0" i="0" u="none" strike="noStrike" cap="none">
              <a:solidFill>
                <a:srgbClr val="B16CAD"/>
              </a:solidFill>
              <a:latin typeface="Arial"/>
              <a:ea typeface="Arial"/>
              <a:cs typeface="Arial"/>
              <a:sym typeface="Arial"/>
            </a:endParaRPr>
          </a:p>
        </p:txBody>
      </p:sp>
      <p:cxnSp>
        <p:nvCxnSpPr>
          <p:cNvPr id="494" name="Google Shape;494;p32"/>
          <p:cNvCxnSpPr/>
          <p:nvPr/>
        </p:nvCxnSpPr>
        <p:spPr>
          <a:xfrm rot="10800000" flipH="1">
            <a:off x="2479400" y="6153000"/>
            <a:ext cx="9715476" cy="23659"/>
          </a:xfrm>
          <a:prstGeom prst="straightConnector1">
            <a:avLst/>
          </a:prstGeom>
          <a:noFill/>
          <a:ln w="19050" cap="flat" cmpd="sng">
            <a:solidFill>
              <a:srgbClr val="B16CAC"/>
            </a:solidFill>
            <a:prstDash val="solid"/>
            <a:round/>
            <a:headEnd type="none" w="sm" len="sm"/>
            <a:tailEnd type="none" w="sm" len="sm"/>
          </a:ln>
        </p:spPr>
      </p:cxnSp>
      <p:pic>
        <p:nvPicPr>
          <p:cNvPr id="495" name="Google Shape;495;p32"/>
          <p:cNvPicPr preferRelativeResize="0"/>
          <p:nvPr/>
        </p:nvPicPr>
        <p:blipFill rotWithShape="1">
          <a:blip r:embed="rId3">
            <a:alphaModFix/>
          </a:blip>
          <a:srcRect/>
          <a:stretch/>
        </p:blipFill>
        <p:spPr>
          <a:xfrm>
            <a:off x="291967" y="5610900"/>
            <a:ext cx="1949700" cy="109833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102"/>
          <p:cNvSpPr/>
          <p:nvPr/>
        </p:nvSpPr>
        <p:spPr>
          <a:xfrm>
            <a:off x="131964" y="0"/>
            <a:ext cx="3320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501" name="Google Shape;501;p102"/>
          <p:cNvSpPr/>
          <p:nvPr/>
        </p:nvSpPr>
        <p:spPr>
          <a:xfrm>
            <a:off x="210800" y="0"/>
            <a:ext cx="4216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502" name="Google Shape;502;p102"/>
          <p:cNvSpPr/>
          <p:nvPr/>
        </p:nvSpPr>
        <p:spPr>
          <a:xfrm>
            <a:off x="0" y="0"/>
            <a:ext cx="2108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503" name="Google Shape;503;p102"/>
          <p:cNvPicPr preferRelativeResize="0"/>
          <p:nvPr/>
        </p:nvPicPr>
        <p:blipFill rotWithShape="1">
          <a:blip r:embed="rId3">
            <a:alphaModFix/>
          </a:blip>
          <a:srcRect/>
          <a:stretch/>
        </p:blipFill>
        <p:spPr>
          <a:xfrm>
            <a:off x="10835834" y="6039167"/>
            <a:ext cx="1170932" cy="678900"/>
          </a:xfrm>
          <a:prstGeom prst="rect">
            <a:avLst/>
          </a:prstGeom>
          <a:noFill/>
          <a:ln>
            <a:noFill/>
          </a:ln>
        </p:spPr>
      </p:pic>
      <p:sp>
        <p:nvSpPr>
          <p:cNvPr id="504" name="Google Shape;504;p102"/>
          <p:cNvSpPr txBox="1"/>
          <p:nvPr/>
        </p:nvSpPr>
        <p:spPr>
          <a:xfrm>
            <a:off x="1408418" y="247816"/>
            <a:ext cx="9382433" cy="1257794"/>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A5D371"/>
                </a:solidFill>
                <a:latin typeface="Helvetica Neue"/>
                <a:ea typeface="Helvetica Neue"/>
                <a:cs typeface="Helvetica Neue"/>
                <a:sym typeface="Helvetica Neue"/>
              </a:rPr>
              <a:t>Community Outreach Plan</a:t>
            </a:r>
            <a:endParaRPr sz="4400" b="0" i="0" u="none" strike="noStrike" cap="none">
              <a:solidFill>
                <a:srgbClr val="000000"/>
              </a:solidFill>
              <a:latin typeface="Helvetica Neue"/>
              <a:ea typeface="Helvetica Neue"/>
              <a:cs typeface="Helvetica Neue"/>
              <a:sym typeface="Helvetica Neue"/>
            </a:endParaRPr>
          </a:p>
        </p:txBody>
      </p:sp>
      <p:grpSp>
        <p:nvGrpSpPr>
          <p:cNvPr id="505" name="Google Shape;505;p102"/>
          <p:cNvGrpSpPr/>
          <p:nvPr/>
        </p:nvGrpSpPr>
        <p:grpSpPr>
          <a:xfrm>
            <a:off x="3140639" y="1170490"/>
            <a:ext cx="5912057" cy="5436193"/>
            <a:chOff x="1058585" y="450"/>
            <a:chExt cx="5912057" cy="5436193"/>
          </a:xfrm>
        </p:grpSpPr>
        <p:sp>
          <p:nvSpPr>
            <p:cNvPr id="506" name="Google Shape;506;p102"/>
            <p:cNvSpPr/>
            <p:nvPr/>
          </p:nvSpPr>
          <p:spPr>
            <a:xfrm>
              <a:off x="2834537" y="450"/>
              <a:ext cx="2360154" cy="2360154"/>
            </a:xfrm>
            <a:prstGeom prst="ellipse">
              <a:avLst/>
            </a:prstGeom>
            <a:solidFill>
              <a:srgbClr val="92D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102"/>
            <p:cNvSpPr txBox="1"/>
            <p:nvPr/>
          </p:nvSpPr>
          <p:spPr>
            <a:xfrm>
              <a:off x="3180174" y="346087"/>
              <a:ext cx="1668880" cy="1668880"/>
            </a:xfrm>
            <a:prstGeom prst="rect">
              <a:avLst/>
            </a:prstGeom>
            <a:noFill/>
            <a:ln>
              <a:noFill/>
            </a:ln>
          </p:spPr>
          <p:txBody>
            <a:bodyPr spcFirstLastPara="1" wrap="square" lIns="27925" tIns="27925" rIns="27925" bIns="27925" anchor="ctr" anchorCtr="0">
              <a:noAutofit/>
            </a:bodyPr>
            <a:lstStyle/>
            <a:p>
              <a:pPr marL="0" marR="0" lvl="0" indent="0" algn="ctr" rtl="0">
                <a:lnSpc>
                  <a:spcPct val="90000"/>
                </a:lnSpc>
                <a:spcBef>
                  <a:spcPts val="0"/>
                </a:spcBef>
                <a:spcAft>
                  <a:spcPts val="0"/>
                </a:spcAft>
                <a:buClr>
                  <a:srgbClr val="000000"/>
                </a:buClr>
                <a:buSzPts val="2200"/>
                <a:buFont typeface="Arial"/>
                <a:buNone/>
              </a:pPr>
              <a:r>
                <a:rPr lang="en-US" sz="2200" b="1" i="0" u="none" strike="noStrike" cap="none">
                  <a:solidFill>
                    <a:schemeClr val="lt1"/>
                  </a:solidFill>
                  <a:latin typeface="Helvetica Neue"/>
                  <a:ea typeface="Helvetica Neue"/>
                  <a:cs typeface="Helvetica Neue"/>
                  <a:sym typeface="Helvetica Neue"/>
                </a:rPr>
                <a:t>Step 1: </a:t>
              </a:r>
              <a:r>
                <a:rPr lang="en-US" sz="2200" b="0" i="0" u="none" strike="noStrike" cap="none">
                  <a:solidFill>
                    <a:schemeClr val="lt1"/>
                  </a:solidFill>
                  <a:latin typeface="Helvetica Neue"/>
                  <a:ea typeface="Helvetica Neue"/>
                  <a:cs typeface="Helvetica Neue"/>
                  <a:sym typeface="Helvetica Neue"/>
                </a:rPr>
                <a:t>Needs &amp; Assets Assessment</a:t>
              </a:r>
              <a:endParaRPr sz="1400" b="0" i="0" u="none" strike="noStrike" cap="none">
                <a:solidFill>
                  <a:srgbClr val="000000"/>
                </a:solidFill>
                <a:latin typeface="Arial"/>
                <a:ea typeface="Arial"/>
                <a:cs typeface="Arial"/>
                <a:sym typeface="Arial"/>
              </a:endParaRPr>
            </a:p>
          </p:txBody>
        </p:sp>
        <p:sp>
          <p:nvSpPr>
            <p:cNvPr id="508" name="Google Shape;508;p102"/>
            <p:cNvSpPr/>
            <p:nvPr/>
          </p:nvSpPr>
          <p:spPr>
            <a:xfrm rot="3600000">
              <a:off x="4577838" y="2304789"/>
              <a:ext cx="631626" cy="796552"/>
            </a:xfrm>
            <a:prstGeom prst="rightArrow">
              <a:avLst>
                <a:gd name="adj1" fmla="val 60000"/>
                <a:gd name="adj2" fmla="val 50000"/>
              </a:avLst>
            </a:prstGeom>
            <a:solidFill>
              <a:srgbClr val="CBDA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102"/>
            <p:cNvSpPr txBox="1"/>
            <p:nvPr/>
          </p:nvSpPr>
          <p:spPr>
            <a:xfrm rot="3600000">
              <a:off x="4625210" y="2382048"/>
              <a:ext cx="442138" cy="477932"/>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0" name="Google Shape;510;p102"/>
            <p:cNvSpPr/>
            <p:nvPr/>
          </p:nvSpPr>
          <p:spPr>
            <a:xfrm>
              <a:off x="4610488" y="3076489"/>
              <a:ext cx="2360154" cy="2360154"/>
            </a:xfrm>
            <a:prstGeom prst="ellipse">
              <a:avLst/>
            </a:prstGeom>
            <a:solidFill>
              <a:srgbClr val="92D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102"/>
            <p:cNvSpPr txBox="1"/>
            <p:nvPr/>
          </p:nvSpPr>
          <p:spPr>
            <a:xfrm>
              <a:off x="4956125" y="3422126"/>
              <a:ext cx="1668880" cy="1668880"/>
            </a:xfrm>
            <a:prstGeom prst="rect">
              <a:avLst/>
            </a:prstGeom>
            <a:noFill/>
            <a:ln>
              <a:noFill/>
            </a:ln>
          </p:spPr>
          <p:txBody>
            <a:bodyPr spcFirstLastPara="1" wrap="square" lIns="27925" tIns="27925" rIns="27925" bIns="27925" anchor="ctr" anchorCtr="0">
              <a:noAutofit/>
            </a:bodyPr>
            <a:lstStyle/>
            <a:p>
              <a:pPr marL="0" marR="0" lvl="0" indent="0" algn="ctr" rtl="0">
                <a:lnSpc>
                  <a:spcPct val="90000"/>
                </a:lnSpc>
                <a:spcBef>
                  <a:spcPts val="0"/>
                </a:spcBef>
                <a:spcAft>
                  <a:spcPts val="0"/>
                </a:spcAft>
                <a:buClr>
                  <a:srgbClr val="000000"/>
                </a:buClr>
                <a:buSzPts val="2200"/>
                <a:buFont typeface="Arial"/>
                <a:buNone/>
              </a:pPr>
              <a:r>
                <a:rPr lang="en-US" sz="2200" b="1" i="0" u="none" strike="noStrike" cap="none">
                  <a:solidFill>
                    <a:schemeClr val="lt1"/>
                  </a:solidFill>
                  <a:latin typeface="Helvetica Neue"/>
                  <a:ea typeface="Helvetica Neue"/>
                  <a:cs typeface="Helvetica Neue"/>
                  <a:sym typeface="Helvetica Neue"/>
                </a:rPr>
                <a:t>Step 2:</a:t>
              </a:r>
              <a:r>
                <a:rPr lang="en-US" sz="2200" b="0" i="0" u="none" strike="noStrike" cap="none">
                  <a:solidFill>
                    <a:schemeClr val="lt1"/>
                  </a:solidFill>
                  <a:latin typeface="Helvetica Neue"/>
                  <a:ea typeface="Helvetica Neue"/>
                  <a:cs typeface="Helvetica Neue"/>
                  <a:sym typeface="Helvetica Neue"/>
                </a:rPr>
                <a:t> Community Mapping</a:t>
              </a:r>
              <a:endParaRPr sz="1400" b="0" i="0" u="none" strike="noStrike" cap="none">
                <a:solidFill>
                  <a:srgbClr val="000000"/>
                </a:solidFill>
                <a:latin typeface="Arial"/>
                <a:ea typeface="Arial"/>
                <a:cs typeface="Arial"/>
                <a:sym typeface="Arial"/>
              </a:endParaRPr>
            </a:p>
          </p:txBody>
        </p:sp>
        <p:sp>
          <p:nvSpPr>
            <p:cNvPr id="512" name="Google Shape;512;p102"/>
            <p:cNvSpPr/>
            <p:nvPr/>
          </p:nvSpPr>
          <p:spPr>
            <a:xfrm rot="10800000">
              <a:off x="3716677" y="3858290"/>
              <a:ext cx="631626" cy="796552"/>
            </a:xfrm>
            <a:prstGeom prst="rightArrow">
              <a:avLst>
                <a:gd name="adj1" fmla="val 60000"/>
                <a:gd name="adj2" fmla="val 50000"/>
              </a:avLst>
            </a:prstGeom>
            <a:solidFill>
              <a:srgbClr val="CBDA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102"/>
            <p:cNvSpPr txBox="1"/>
            <p:nvPr/>
          </p:nvSpPr>
          <p:spPr>
            <a:xfrm>
              <a:off x="3906165" y="4017600"/>
              <a:ext cx="442138" cy="477932"/>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4" name="Google Shape;514;p102"/>
            <p:cNvSpPr/>
            <p:nvPr/>
          </p:nvSpPr>
          <p:spPr>
            <a:xfrm>
              <a:off x="1058585" y="3076489"/>
              <a:ext cx="2360154" cy="2360154"/>
            </a:xfrm>
            <a:prstGeom prst="ellipse">
              <a:avLst/>
            </a:prstGeom>
            <a:solidFill>
              <a:srgbClr val="92D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102"/>
            <p:cNvSpPr txBox="1"/>
            <p:nvPr/>
          </p:nvSpPr>
          <p:spPr>
            <a:xfrm>
              <a:off x="1404222" y="3422126"/>
              <a:ext cx="1668880" cy="1668880"/>
            </a:xfrm>
            <a:prstGeom prst="rect">
              <a:avLst/>
            </a:prstGeom>
            <a:noFill/>
            <a:ln>
              <a:noFill/>
            </a:ln>
          </p:spPr>
          <p:txBody>
            <a:bodyPr spcFirstLastPara="1" wrap="square" lIns="27925" tIns="27925" rIns="27925" bIns="27925" anchor="ctr" anchorCtr="0">
              <a:noAutofit/>
            </a:bodyPr>
            <a:lstStyle/>
            <a:p>
              <a:pPr marL="0" marR="0" lvl="0" indent="0" algn="ctr" rtl="0">
                <a:lnSpc>
                  <a:spcPct val="90000"/>
                </a:lnSpc>
                <a:spcBef>
                  <a:spcPts val="0"/>
                </a:spcBef>
                <a:spcAft>
                  <a:spcPts val="0"/>
                </a:spcAft>
                <a:buClr>
                  <a:srgbClr val="000000"/>
                </a:buClr>
                <a:buSzPts val="2200"/>
                <a:buFont typeface="Arial"/>
                <a:buNone/>
              </a:pPr>
              <a:r>
                <a:rPr lang="en-US" sz="2200" b="1" i="0" u="none" strike="noStrike" cap="none">
                  <a:solidFill>
                    <a:schemeClr val="lt1"/>
                  </a:solidFill>
                  <a:latin typeface="Helvetica Neue"/>
                  <a:ea typeface="Helvetica Neue"/>
                  <a:cs typeface="Helvetica Neue"/>
                  <a:sym typeface="Helvetica Neue"/>
                </a:rPr>
                <a:t>Step 3: </a:t>
              </a:r>
              <a:r>
                <a:rPr lang="en-US" sz="2200" b="0" i="0" u="none" strike="noStrike" cap="none">
                  <a:solidFill>
                    <a:schemeClr val="lt1"/>
                  </a:solidFill>
                  <a:latin typeface="Helvetica Neue"/>
                  <a:ea typeface="Helvetica Neue"/>
                  <a:cs typeface="Helvetica Neue"/>
                  <a:sym typeface="Helvetica Neue"/>
                </a:rPr>
                <a:t>Building Community Partnerships</a:t>
              </a:r>
              <a:endParaRPr sz="1400" b="0" i="0" u="none" strike="noStrike" cap="none">
                <a:solidFill>
                  <a:srgbClr val="000000"/>
                </a:solidFill>
                <a:latin typeface="Arial"/>
                <a:ea typeface="Arial"/>
                <a:cs typeface="Arial"/>
                <a:sym typeface="Arial"/>
              </a:endParaRPr>
            </a:p>
          </p:txBody>
        </p:sp>
        <p:sp>
          <p:nvSpPr>
            <p:cNvPr id="516" name="Google Shape;516;p102"/>
            <p:cNvSpPr/>
            <p:nvPr/>
          </p:nvSpPr>
          <p:spPr>
            <a:xfrm rot="-3600000">
              <a:off x="2801887" y="2335752"/>
              <a:ext cx="631626" cy="796552"/>
            </a:xfrm>
            <a:prstGeom prst="rightArrow">
              <a:avLst>
                <a:gd name="adj1" fmla="val 60000"/>
                <a:gd name="adj2" fmla="val 50000"/>
              </a:avLst>
            </a:prstGeom>
            <a:solidFill>
              <a:srgbClr val="CBDA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102"/>
            <p:cNvSpPr txBox="1"/>
            <p:nvPr/>
          </p:nvSpPr>
          <p:spPr>
            <a:xfrm rot="-3600000">
              <a:off x="2849259" y="2577113"/>
              <a:ext cx="442138" cy="477932"/>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35be6824c8a_1_231"/>
          <p:cNvSpPr/>
          <p:nvPr/>
        </p:nvSpPr>
        <p:spPr>
          <a:xfrm>
            <a:off x="131964" y="0"/>
            <a:ext cx="3321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202" name="Google Shape;202;g35be6824c8a_1_231"/>
          <p:cNvSpPr/>
          <p:nvPr/>
        </p:nvSpPr>
        <p:spPr>
          <a:xfrm>
            <a:off x="210800" y="0"/>
            <a:ext cx="4215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203" name="Google Shape;203;g35be6824c8a_1_231"/>
          <p:cNvSpPr/>
          <p:nvPr/>
        </p:nvSpPr>
        <p:spPr>
          <a:xfrm>
            <a:off x="0" y="0"/>
            <a:ext cx="2109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204" name="Google Shape;204;g35be6824c8a_1_231"/>
          <p:cNvPicPr preferRelativeResize="0"/>
          <p:nvPr/>
        </p:nvPicPr>
        <p:blipFill rotWithShape="1">
          <a:blip r:embed="rId3">
            <a:alphaModFix/>
          </a:blip>
          <a:srcRect/>
          <a:stretch/>
        </p:blipFill>
        <p:spPr>
          <a:xfrm>
            <a:off x="10755601" y="5999018"/>
            <a:ext cx="1170933" cy="678900"/>
          </a:xfrm>
          <a:prstGeom prst="rect">
            <a:avLst/>
          </a:prstGeom>
          <a:noFill/>
          <a:ln>
            <a:noFill/>
          </a:ln>
        </p:spPr>
      </p:pic>
      <p:sp>
        <p:nvSpPr>
          <p:cNvPr id="205" name="Google Shape;205;g35be6824c8a_1_231"/>
          <p:cNvSpPr txBox="1"/>
          <p:nvPr/>
        </p:nvSpPr>
        <p:spPr>
          <a:xfrm>
            <a:off x="1438200" y="256467"/>
            <a:ext cx="9315600" cy="11481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5733"/>
              <a:buFont typeface="Arial"/>
              <a:buNone/>
            </a:pPr>
            <a:r>
              <a:rPr lang="en-US" sz="5733" b="1" i="0" u="none" strike="noStrike" cap="none">
                <a:solidFill>
                  <a:srgbClr val="A5D371"/>
                </a:solidFill>
                <a:latin typeface="Arial"/>
                <a:ea typeface="Arial"/>
                <a:cs typeface="Arial"/>
                <a:sym typeface="Arial"/>
              </a:rPr>
              <a:t>Facilitators</a:t>
            </a:r>
            <a:endParaRPr sz="5733" b="1" i="0" u="none" strike="noStrike" cap="none">
              <a:solidFill>
                <a:srgbClr val="A5D371"/>
              </a:solidFill>
              <a:latin typeface="Arial"/>
              <a:ea typeface="Arial"/>
              <a:cs typeface="Arial"/>
              <a:sym typeface="Arial"/>
            </a:endParaRPr>
          </a:p>
        </p:txBody>
      </p:sp>
      <p:pic>
        <p:nvPicPr>
          <p:cNvPr id="206" name="Google Shape;206;g35be6824c8a_1_231"/>
          <p:cNvPicPr preferRelativeResize="0"/>
          <p:nvPr/>
        </p:nvPicPr>
        <p:blipFill rotWithShape="1">
          <a:blip r:embed="rId4">
            <a:alphaModFix/>
          </a:blip>
          <a:srcRect/>
          <a:stretch/>
        </p:blipFill>
        <p:spPr>
          <a:xfrm>
            <a:off x="2641977" y="1556977"/>
            <a:ext cx="2540746" cy="2540746"/>
          </a:xfrm>
          <a:prstGeom prst="rect">
            <a:avLst/>
          </a:prstGeom>
          <a:noFill/>
          <a:ln>
            <a:noFill/>
          </a:ln>
        </p:spPr>
      </p:pic>
      <p:sp>
        <p:nvSpPr>
          <p:cNvPr id="207" name="Google Shape;207;g35be6824c8a_1_231"/>
          <p:cNvSpPr txBox="1"/>
          <p:nvPr/>
        </p:nvSpPr>
        <p:spPr>
          <a:xfrm>
            <a:off x="2061238" y="4230699"/>
            <a:ext cx="3835200" cy="11481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Smruti Shah</a:t>
            </a: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Deputy Director</a:t>
            </a:r>
            <a:endParaRPr sz="2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pic>
        <p:nvPicPr>
          <p:cNvPr id="208" name="Google Shape;208;g35be6824c8a_1_231" descr="A person smiling at camera&#10;&#10;Description automatically generated"/>
          <p:cNvPicPr preferRelativeResize="0"/>
          <p:nvPr/>
        </p:nvPicPr>
        <p:blipFill rotWithShape="1">
          <a:blip r:embed="rId5">
            <a:alphaModFix/>
          </a:blip>
          <a:srcRect/>
          <a:stretch/>
        </p:blipFill>
        <p:spPr>
          <a:xfrm>
            <a:off x="7009279" y="1470773"/>
            <a:ext cx="2673722" cy="2673723"/>
          </a:xfrm>
          <a:prstGeom prst="rect">
            <a:avLst/>
          </a:prstGeom>
          <a:noFill/>
          <a:ln>
            <a:noFill/>
          </a:ln>
        </p:spPr>
      </p:pic>
      <p:sp>
        <p:nvSpPr>
          <p:cNvPr id="209" name="Google Shape;209;g35be6824c8a_1_231"/>
          <p:cNvSpPr txBox="1"/>
          <p:nvPr/>
        </p:nvSpPr>
        <p:spPr>
          <a:xfrm>
            <a:off x="6433214" y="4230700"/>
            <a:ext cx="3835200" cy="11481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Jing Murray</a:t>
            </a: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Program Manager</a:t>
            </a: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60"/>
          <p:cNvSpPr/>
          <p:nvPr/>
        </p:nvSpPr>
        <p:spPr>
          <a:xfrm>
            <a:off x="131964" y="0"/>
            <a:ext cx="3320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523" name="Google Shape;523;p60"/>
          <p:cNvSpPr/>
          <p:nvPr/>
        </p:nvSpPr>
        <p:spPr>
          <a:xfrm>
            <a:off x="210800" y="0"/>
            <a:ext cx="4216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524" name="Google Shape;524;p60"/>
          <p:cNvSpPr/>
          <p:nvPr/>
        </p:nvSpPr>
        <p:spPr>
          <a:xfrm>
            <a:off x="0" y="0"/>
            <a:ext cx="2108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525" name="Google Shape;525;p60"/>
          <p:cNvPicPr preferRelativeResize="0"/>
          <p:nvPr/>
        </p:nvPicPr>
        <p:blipFill rotWithShape="1">
          <a:blip r:embed="rId3">
            <a:alphaModFix/>
          </a:blip>
          <a:srcRect/>
          <a:stretch/>
        </p:blipFill>
        <p:spPr>
          <a:xfrm>
            <a:off x="10835834" y="6039167"/>
            <a:ext cx="1170932" cy="678900"/>
          </a:xfrm>
          <a:prstGeom prst="rect">
            <a:avLst/>
          </a:prstGeom>
          <a:noFill/>
          <a:ln>
            <a:noFill/>
          </a:ln>
        </p:spPr>
      </p:pic>
      <p:sp>
        <p:nvSpPr>
          <p:cNvPr id="526" name="Google Shape;526;p60"/>
          <p:cNvSpPr txBox="1"/>
          <p:nvPr/>
        </p:nvSpPr>
        <p:spPr>
          <a:xfrm>
            <a:off x="1408418" y="247816"/>
            <a:ext cx="9382433" cy="1257794"/>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A5D371"/>
                </a:solidFill>
                <a:latin typeface="Helvetica Neue"/>
                <a:ea typeface="Helvetica Neue"/>
                <a:cs typeface="Helvetica Neue"/>
                <a:sym typeface="Helvetica Neue"/>
              </a:rPr>
              <a:t>Needs &amp; Assets Assessment</a:t>
            </a:r>
            <a:endParaRPr sz="1867" b="0" i="0" u="none" strike="noStrike" cap="none">
              <a:solidFill>
                <a:srgbClr val="000000"/>
              </a:solidFill>
              <a:latin typeface="Arial"/>
              <a:ea typeface="Arial"/>
              <a:cs typeface="Arial"/>
              <a:sym typeface="Arial"/>
            </a:endParaRPr>
          </a:p>
        </p:txBody>
      </p:sp>
      <p:grpSp>
        <p:nvGrpSpPr>
          <p:cNvPr id="527" name="Google Shape;527;p60"/>
          <p:cNvGrpSpPr/>
          <p:nvPr/>
        </p:nvGrpSpPr>
        <p:grpSpPr>
          <a:xfrm>
            <a:off x="3140639" y="1170490"/>
            <a:ext cx="5912057" cy="5436193"/>
            <a:chOff x="1058585" y="450"/>
            <a:chExt cx="5912057" cy="5436193"/>
          </a:xfrm>
        </p:grpSpPr>
        <p:sp>
          <p:nvSpPr>
            <p:cNvPr id="528" name="Google Shape;528;p60"/>
            <p:cNvSpPr/>
            <p:nvPr/>
          </p:nvSpPr>
          <p:spPr>
            <a:xfrm>
              <a:off x="2834537" y="450"/>
              <a:ext cx="2360154" cy="2360154"/>
            </a:xfrm>
            <a:prstGeom prst="ellipse">
              <a:avLst/>
            </a:prstGeom>
            <a:solidFill>
              <a:srgbClr val="92D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60"/>
            <p:cNvSpPr txBox="1"/>
            <p:nvPr/>
          </p:nvSpPr>
          <p:spPr>
            <a:xfrm>
              <a:off x="3180174" y="346087"/>
              <a:ext cx="1668880" cy="1668880"/>
            </a:xfrm>
            <a:prstGeom prst="rect">
              <a:avLst/>
            </a:prstGeom>
            <a:noFill/>
            <a:ln>
              <a:noFill/>
            </a:ln>
          </p:spPr>
          <p:txBody>
            <a:bodyPr spcFirstLastPara="1" wrap="square" lIns="27925" tIns="27925" rIns="27925" bIns="27925" anchor="ctr" anchorCtr="0">
              <a:noAutofit/>
            </a:bodyPr>
            <a:lstStyle/>
            <a:p>
              <a:pPr marL="0" marR="0" lvl="0" indent="0" algn="ctr" rtl="0">
                <a:lnSpc>
                  <a:spcPct val="90000"/>
                </a:lnSpc>
                <a:spcBef>
                  <a:spcPts val="0"/>
                </a:spcBef>
                <a:spcAft>
                  <a:spcPts val="0"/>
                </a:spcAft>
                <a:buClr>
                  <a:srgbClr val="000000"/>
                </a:buClr>
                <a:buSzPts val="2200"/>
                <a:buFont typeface="Arial"/>
                <a:buNone/>
              </a:pPr>
              <a:r>
                <a:rPr lang="en-US" sz="2200" b="1" i="0" u="none" strike="noStrike" cap="none">
                  <a:solidFill>
                    <a:schemeClr val="lt1"/>
                  </a:solidFill>
                  <a:latin typeface="Helvetica Neue"/>
                  <a:ea typeface="Helvetica Neue"/>
                  <a:cs typeface="Helvetica Neue"/>
                  <a:sym typeface="Helvetica Neue"/>
                </a:rPr>
                <a:t>Step 1: </a:t>
              </a:r>
              <a:r>
                <a:rPr lang="en-US" sz="2200" b="0" i="0" u="none" strike="noStrike" cap="none">
                  <a:solidFill>
                    <a:schemeClr val="lt1"/>
                  </a:solidFill>
                  <a:latin typeface="Helvetica Neue"/>
                  <a:ea typeface="Helvetica Neue"/>
                  <a:cs typeface="Helvetica Neue"/>
                  <a:sym typeface="Helvetica Neue"/>
                </a:rPr>
                <a:t>Needs &amp; Assets Assessment</a:t>
              </a:r>
              <a:endParaRPr sz="1400" b="0" i="0" u="none" strike="noStrike" cap="none">
                <a:solidFill>
                  <a:srgbClr val="000000"/>
                </a:solidFill>
                <a:latin typeface="Arial"/>
                <a:ea typeface="Arial"/>
                <a:cs typeface="Arial"/>
                <a:sym typeface="Arial"/>
              </a:endParaRPr>
            </a:p>
          </p:txBody>
        </p:sp>
        <p:sp>
          <p:nvSpPr>
            <p:cNvPr id="530" name="Google Shape;530;p60"/>
            <p:cNvSpPr/>
            <p:nvPr/>
          </p:nvSpPr>
          <p:spPr>
            <a:xfrm rot="3600000">
              <a:off x="4577838" y="2304789"/>
              <a:ext cx="631626" cy="796552"/>
            </a:xfrm>
            <a:prstGeom prst="rightArrow">
              <a:avLst>
                <a:gd name="adj1" fmla="val 60000"/>
                <a:gd name="adj2" fmla="val 50000"/>
              </a:avLst>
            </a:prstGeom>
            <a:solidFill>
              <a:srgbClr val="CBDA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60"/>
            <p:cNvSpPr txBox="1"/>
            <p:nvPr/>
          </p:nvSpPr>
          <p:spPr>
            <a:xfrm rot="3600000">
              <a:off x="4625210" y="2382048"/>
              <a:ext cx="442138" cy="477932"/>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2" name="Google Shape;532;p60"/>
            <p:cNvSpPr/>
            <p:nvPr/>
          </p:nvSpPr>
          <p:spPr>
            <a:xfrm>
              <a:off x="4610488" y="3076489"/>
              <a:ext cx="2360154" cy="2360154"/>
            </a:xfrm>
            <a:prstGeom prst="ellipse">
              <a:avLst/>
            </a:prstGeom>
            <a:solidFill>
              <a:srgbClr val="E6F2D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60"/>
            <p:cNvSpPr txBox="1"/>
            <p:nvPr/>
          </p:nvSpPr>
          <p:spPr>
            <a:xfrm>
              <a:off x="4956125" y="3422126"/>
              <a:ext cx="1668880" cy="1668880"/>
            </a:xfrm>
            <a:prstGeom prst="rect">
              <a:avLst/>
            </a:prstGeom>
            <a:noFill/>
            <a:ln>
              <a:noFill/>
            </a:ln>
          </p:spPr>
          <p:txBody>
            <a:bodyPr spcFirstLastPara="1" wrap="square" lIns="27925" tIns="27925" rIns="27925" bIns="27925" anchor="ctr" anchorCtr="0">
              <a:noAutofit/>
            </a:bodyPr>
            <a:lstStyle/>
            <a:p>
              <a:pPr marL="0" marR="0" lvl="0" indent="0" algn="ctr" rtl="0">
                <a:lnSpc>
                  <a:spcPct val="90000"/>
                </a:lnSpc>
                <a:spcBef>
                  <a:spcPts val="0"/>
                </a:spcBef>
                <a:spcAft>
                  <a:spcPts val="0"/>
                </a:spcAft>
                <a:buClr>
                  <a:srgbClr val="000000"/>
                </a:buClr>
                <a:buSzPts val="2200"/>
                <a:buFont typeface="Arial"/>
                <a:buNone/>
              </a:pPr>
              <a:r>
                <a:rPr lang="en-US" sz="2200" b="1" i="0" u="none" strike="noStrike" cap="none">
                  <a:solidFill>
                    <a:schemeClr val="lt1"/>
                  </a:solidFill>
                  <a:latin typeface="Helvetica Neue"/>
                  <a:ea typeface="Helvetica Neue"/>
                  <a:cs typeface="Helvetica Neue"/>
                  <a:sym typeface="Helvetica Neue"/>
                </a:rPr>
                <a:t>Step 2:</a:t>
              </a:r>
              <a:r>
                <a:rPr lang="en-US" sz="2200" b="0" i="0" u="none" strike="noStrike" cap="none">
                  <a:solidFill>
                    <a:schemeClr val="lt1"/>
                  </a:solidFill>
                  <a:latin typeface="Helvetica Neue"/>
                  <a:ea typeface="Helvetica Neue"/>
                  <a:cs typeface="Helvetica Neue"/>
                  <a:sym typeface="Helvetica Neue"/>
                </a:rPr>
                <a:t> Community Mapping</a:t>
              </a:r>
              <a:endParaRPr sz="1400" b="0" i="0" u="none" strike="noStrike" cap="none">
                <a:solidFill>
                  <a:srgbClr val="000000"/>
                </a:solidFill>
                <a:latin typeface="Arial"/>
                <a:ea typeface="Arial"/>
                <a:cs typeface="Arial"/>
                <a:sym typeface="Arial"/>
              </a:endParaRPr>
            </a:p>
          </p:txBody>
        </p:sp>
        <p:sp>
          <p:nvSpPr>
            <p:cNvPr id="534" name="Google Shape;534;p60"/>
            <p:cNvSpPr/>
            <p:nvPr/>
          </p:nvSpPr>
          <p:spPr>
            <a:xfrm rot="10800000">
              <a:off x="3716677" y="3858290"/>
              <a:ext cx="631626" cy="796552"/>
            </a:xfrm>
            <a:prstGeom prst="rightArrow">
              <a:avLst>
                <a:gd name="adj1" fmla="val 60000"/>
                <a:gd name="adj2" fmla="val 50000"/>
              </a:avLst>
            </a:prstGeom>
            <a:solidFill>
              <a:srgbClr val="CBDA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60"/>
            <p:cNvSpPr txBox="1"/>
            <p:nvPr/>
          </p:nvSpPr>
          <p:spPr>
            <a:xfrm>
              <a:off x="3906165" y="4017600"/>
              <a:ext cx="442138" cy="477932"/>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6" name="Google Shape;536;p60"/>
            <p:cNvSpPr/>
            <p:nvPr/>
          </p:nvSpPr>
          <p:spPr>
            <a:xfrm>
              <a:off x="1058585" y="3076489"/>
              <a:ext cx="2360154" cy="2360154"/>
            </a:xfrm>
            <a:prstGeom prst="ellipse">
              <a:avLst/>
            </a:prstGeom>
            <a:solidFill>
              <a:srgbClr val="E6F2D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60"/>
            <p:cNvSpPr txBox="1"/>
            <p:nvPr/>
          </p:nvSpPr>
          <p:spPr>
            <a:xfrm>
              <a:off x="1404222" y="3422126"/>
              <a:ext cx="1668880" cy="1668880"/>
            </a:xfrm>
            <a:prstGeom prst="rect">
              <a:avLst/>
            </a:prstGeom>
            <a:noFill/>
            <a:ln>
              <a:noFill/>
            </a:ln>
          </p:spPr>
          <p:txBody>
            <a:bodyPr spcFirstLastPara="1" wrap="square" lIns="27925" tIns="27925" rIns="27925" bIns="27925" anchor="ctr" anchorCtr="0">
              <a:noAutofit/>
            </a:bodyPr>
            <a:lstStyle/>
            <a:p>
              <a:pPr marL="0" marR="0" lvl="0" indent="0" algn="ctr" rtl="0">
                <a:lnSpc>
                  <a:spcPct val="90000"/>
                </a:lnSpc>
                <a:spcBef>
                  <a:spcPts val="0"/>
                </a:spcBef>
                <a:spcAft>
                  <a:spcPts val="0"/>
                </a:spcAft>
                <a:buClr>
                  <a:srgbClr val="000000"/>
                </a:buClr>
                <a:buSzPts val="2200"/>
                <a:buFont typeface="Arial"/>
                <a:buNone/>
              </a:pPr>
              <a:r>
                <a:rPr lang="en-US" sz="2200" b="1" i="0" u="none" strike="noStrike" cap="none">
                  <a:solidFill>
                    <a:schemeClr val="lt1"/>
                  </a:solidFill>
                  <a:latin typeface="Helvetica Neue"/>
                  <a:ea typeface="Helvetica Neue"/>
                  <a:cs typeface="Helvetica Neue"/>
                  <a:sym typeface="Helvetica Neue"/>
                </a:rPr>
                <a:t>Step 3: </a:t>
              </a:r>
              <a:r>
                <a:rPr lang="en-US" sz="2200" b="0" i="0" u="none" strike="noStrike" cap="none">
                  <a:solidFill>
                    <a:schemeClr val="lt1"/>
                  </a:solidFill>
                  <a:latin typeface="Helvetica Neue"/>
                  <a:ea typeface="Helvetica Neue"/>
                  <a:cs typeface="Helvetica Neue"/>
                  <a:sym typeface="Helvetica Neue"/>
                </a:rPr>
                <a:t>Building Community Partnerships</a:t>
              </a:r>
              <a:endParaRPr sz="1400" b="0" i="0" u="none" strike="noStrike" cap="none">
                <a:solidFill>
                  <a:srgbClr val="000000"/>
                </a:solidFill>
                <a:latin typeface="Arial"/>
                <a:ea typeface="Arial"/>
                <a:cs typeface="Arial"/>
                <a:sym typeface="Arial"/>
              </a:endParaRPr>
            </a:p>
          </p:txBody>
        </p:sp>
        <p:sp>
          <p:nvSpPr>
            <p:cNvPr id="538" name="Google Shape;538;p60"/>
            <p:cNvSpPr/>
            <p:nvPr/>
          </p:nvSpPr>
          <p:spPr>
            <a:xfrm rot="-3600000">
              <a:off x="2801887" y="2335752"/>
              <a:ext cx="631626" cy="796552"/>
            </a:xfrm>
            <a:prstGeom prst="rightArrow">
              <a:avLst>
                <a:gd name="adj1" fmla="val 60000"/>
                <a:gd name="adj2" fmla="val 50000"/>
              </a:avLst>
            </a:prstGeom>
            <a:solidFill>
              <a:srgbClr val="CBDA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60"/>
            <p:cNvSpPr txBox="1"/>
            <p:nvPr/>
          </p:nvSpPr>
          <p:spPr>
            <a:xfrm rot="-3600000">
              <a:off x="2849259" y="2577113"/>
              <a:ext cx="442138" cy="477932"/>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104"/>
          <p:cNvSpPr/>
          <p:nvPr/>
        </p:nvSpPr>
        <p:spPr>
          <a:xfrm>
            <a:off x="131964" y="0"/>
            <a:ext cx="3320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545" name="Google Shape;545;p104"/>
          <p:cNvSpPr/>
          <p:nvPr/>
        </p:nvSpPr>
        <p:spPr>
          <a:xfrm>
            <a:off x="210800" y="0"/>
            <a:ext cx="4216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546" name="Google Shape;546;p104"/>
          <p:cNvSpPr/>
          <p:nvPr/>
        </p:nvSpPr>
        <p:spPr>
          <a:xfrm>
            <a:off x="0" y="0"/>
            <a:ext cx="2108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547" name="Google Shape;547;p104"/>
          <p:cNvPicPr preferRelativeResize="0"/>
          <p:nvPr/>
        </p:nvPicPr>
        <p:blipFill rotWithShape="1">
          <a:blip r:embed="rId3">
            <a:alphaModFix/>
          </a:blip>
          <a:srcRect/>
          <a:stretch/>
        </p:blipFill>
        <p:spPr>
          <a:xfrm>
            <a:off x="10835834" y="6039167"/>
            <a:ext cx="1170932" cy="678900"/>
          </a:xfrm>
          <a:prstGeom prst="rect">
            <a:avLst/>
          </a:prstGeom>
          <a:noFill/>
          <a:ln>
            <a:noFill/>
          </a:ln>
        </p:spPr>
      </p:pic>
      <p:sp>
        <p:nvSpPr>
          <p:cNvPr id="548" name="Google Shape;548;p104"/>
          <p:cNvSpPr txBox="1"/>
          <p:nvPr/>
        </p:nvSpPr>
        <p:spPr>
          <a:xfrm>
            <a:off x="1402340" y="163487"/>
            <a:ext cx="9382433" cy="1257794"/>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A5D371"/>
                </a:solidFill>
                <a:latin typeface="Helvetica Neue"/>
                <a:ea typeface="Helvetica Neue"/>
                <a:cs typeface="Helvetica Neue"/>
                <a:sym typeface="Helvetica Neue"/>
              </a:rPr>
              <a:t>Needs &amp; Assets Assessment</a:t>
            </a:r>
            <a:endParaRPr sz="44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5300"/>
              <a:buFont typeface="Arial"/>
              <a:buNone/>
            </a:pPr>
            <a:endParaRPr sz="5300" b="1" i="0" u="none" strike="noStrike" cap="none">
              <a:solidFill>
                <a:srgbClr val="A5D371"/>
              </a:solidFill>
              <a:latin typeface="Helvetica Neue"/>
              <a:ea typeface="Helvetica Neue"/>
              <a:cs typeface="Helvetica Neue"/>
              <a:sym typeface="Helvetica Neue"/>
            </a:endParaRPr>
          </a:p>
        </p:txBody>
      </p:sp>
      <p:sp>
        <p:nvSpPr>
          <p:cNvPr id="549" name="Google Shape;549;p104"/>
          <p:cNvSpPr txBox="1"/>
          <p:nvPr/>
        </p:nvSpPr>
        <p:spPr>
          <a:xfrm>
            <a:off x="1632584" y="1713302"/>
            <a:ext cx="5635929" cy="5329097"/>
          </a:xfrm>
          <a:prstGeom prst="rect">
            <a:avLst/>
          </a:prstGeom>
          <a:noFill/>
          <a:ln>
            <a:noFill/>
          </a:ln>
        </p:spPr>
        <p:txBody>
          <a:bodyPr spcFirstLastPara="1" wrap="square" lIns="121900" tIns="121900" rIns="121900" bIns="121900" anchor="t" anchorCtr="0">
            <a:noAutofit/>
          </a:bodyPr>
          <a:lstStyle/>
          <a:p>
            <a:pPr marL="135890" marR="0" lvl="0" indent="0" algn="l" rtl="0">
              <a:lnSpc>
                <a:spcPct val="100000"/>
              </a:lnSpc>
              <a:spcBef>
                <a:spcPts val="0"/>
              </a:spcBef>
              <a:spcAft>
                <a:spcPts val="0"/>
              </a:spcAft>
              <a:buClr>
                <a:srgbClr val="000000"/>
              </a:buClr>
              <a:buSzPts val="2300"/>
              <a:buFont typeface="Arial"/>
              <a:buNone/>
            </a:pPr>
            <a:r>
              <a:rPr lang="en-US" sz="2300" b="0" i="0" u="none" strike="noStrike" cap="none">
                <a:solidFill>
                  <a:schemeClr val="dk1"/>
                </a:solidFill>
                <a:latin typeface="Helvetica Neue"/>
                <a:ea typeface="Helvetica Neue"/>
                <a:cs typeface="Helvetica Neue"/>
                <a:sym typeface="Helvetica Neue"/>
              </a:rPr>
              <a:t>Preferred languages</a:t>
            </a:r>
            <a:endParaRPr sz="2300" b="0" i="0" u="none" strike="noStrike" cap="none">
              <a:solidFill>
                <a:schemeClr val="dk1"/>
              </a:solidFill>
              <a:latin typeface="Helvetica Neue"/>
              <a:ea typeface="Helvetica Neue"/>
              <a:cs typeface="Helvetica Neue"/>
              <a:sym typeface="Helvetica Neue"/>
            </a:endParaRPr>
          </a:p>
          <a:p>
            <a:pPr marL="135890" marR="0" lvl="0" indent="0" algn="l" rtl="0">
              <a:lnSpc>
                <a:spcPct val="100000"/>
              </a:lnSpc>
              <a:spcBef>
                <a:spcPts val="0"/>
              </a:spcBef>
              <a:spcAft>
                <a:spcPts val="0"/>
              </a:spcAft>
              <a:buClr>
                <a:srgbClr val="000000"/>
              </a:buClr>
              <a:buSzPts val="2300"/>
              <a:buFont typeface="Arial"/>
              <a:buNone/>
            </a:pPr>
            <a:br>
              <a:rPr lang="en-US" sz="2300" b="0" i="0" u="none" strike="noStrike" cap="none">
                <a:solidFill>
                  <a:srgbClr val="000000"/>
                </a:solidFill>
                <a:latin typeface="Helvetica Neue"/>
                <a:ea typeface="Helvetica Neue"/>
                <a:cs typeface="Helvetica Neue"/>
                <a:sym typeface="Helvetica Neue"/>
              </a:rPr>
            </a:br>
            <a:endParaRPr sz="2300" b="0" i="0" u="none" strike="noStrike" cap="none">
              <a:solidFill>
                <a:schemeClr val="dk1"/>
              </a:solidFill>
              <a:latin typeface="Helvetica Neue"/>
              <a:ea typeface="Helvetica Neue"/>
              <a:cs typeface="Helvetica Neue"/>
              <a:sym typeface="Helvetica Neue"/>
            </a:endParaRPr>
          </a:p>
          <a:p>
            <a:pPr marL="135890" marR="0" lvl="0" indent="0" algn="l" rtl="0">
              <a:lnSpc>
                <a:spcPct val="100000"/>
              </a:lnSpc>
              <a:spcBef>
                <a:spcPts val="0"/>
              </a:spcBef>
              <a:spcAft>
                <a:spcPts val="0"/>
              </a:spcAft>
              <a:buClr>
                <a:srgbClr val="000000"/>
              </a:buClr>
              <a:buSzPts val="2300"/>
              <a:buFont typeface="Arial"/>
              <a:buNone/>
            </a:pPr>
            <a:r>
              <a:rPr lang="en-US" sz="2300" b="0" i="0" u="none" strike="noStrike" cap="none">
                <a:solidFill>
                  <a:schemeClr val="dk1"/>
                </a:solidFill>
                <a:latin typeface="Helvetica Neue"/>
                <a:ea typeface="Helvetica Neue"/>
                <a:cs typeface="Helvetica Neue"/>
                <a:sym typeface="Helvetica Neue"/>
              </a:rPr>
              <a:t>Different backgrounds</a:t>
            </a:r>
            <a:br>
              <a:rPr lang="en-US" sz="2300" b="0" i="0" u="none" strike="noStrike" cap="none">
                <a:solidFill>
                  <a:srgbClr val="000000"/>
                </a:solidFill>
                <a:latin typeface="Helvetica Neue"/>
                <a:ea typeface="Helvetica Neue"/>
                <a:cs typeface="Helvetica Neue"/>
                <a:sym typeface="Helvetica Neue"/>
              </a:rPr>
            </a:br>
            <a:endParaRPr sz="23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Helvetica Neue"/>
              <a:ea typeface="Helvetica Neue"/>
              <a:cs typeface="Helvetica Neue"/>
              <a:sym typeface="Helvetica Neue"/>
            </a:endParaRPr>
          </a:p>
          <a:p>
            <a:pPr marL="135890" marR="0" lvl="0" indent="0" algn="l" rtl="0">
              <a:lnSpc>
                <a:spcPct val="100000"/>
              </a:lnSpc>
              <a:spcBef>
                <a:spcPts val="0"/>
              </a:spcBef>
              <a:spcAft>
                <a:spcPts val="0"/>
              </a:spcAft>
              <a:buClr>
                <a:srgbClr val="000000"/>
              </a:buClr>
              <a:buSzPts val="2300"/>
              <a:buFont typeface="Arial"/>
              <a:buNone/>
            </a:pPr>
            <a:r>
              <a:rPr lang="en-US" sz="2300" b="0" i="0" u="none" strike="noStrike" cap="none">
                <a:solidFill>
                  <a:schemeClr val="dk1"/>
                </a:solidFill>
                <a:latin typeface="Helvetica Neue"/>
                <a:ea typeface="Helvetica Neue"/>
                <a:cs typeface="Helvetica Neue"/>
                <a:sym typeface="Helvetica Neue"/>
              </a:rPr>
              <a:t>Online presence</a:t>
            </a:r>
            <a:br>
              <a:rPr lang="en-US" sz="2300" b="0" i="0" u="none" strike="noStrike" cap="none">
                <a:solidFill>
                  <a:srgbClr val="000000"/>
                </a:solidFill>
                <a:latin typeface="Helvetica Neue"/>
                <a:ea typeface="Helvetica Neue"/>
                <a:cs typeface="Helvetica Neue"/>
                <a:sym typeface="Helvetica Neue"/>
              </a:rPr>
            </a:br>
            <a:endParaRPr sz="23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Helvetica Neue"/>
              <a:ea typeface="Helvetica Neue"/>
              <a:cs typeface="Helvetica Neue"/>
              <a:sym typeface="Helvetica Neue"/>
            </a:endParaRPr>
          </a:p>
          <a:p>
            <a:pPr marL="135890" marR="0" lvl="0" indent="0" algn="l" rtl="0">
              <a:lnSpc>
                <a:spcPct val="100000"/>
              </a:lnSpc>
              <a:spcBef>
                <a:spcPts val="0"/>
              </a:spcBef>
              <a:spcAft>
                <a:spcPts val="0"/>
              </a:spcAft>
              <a:buClr>
                <a:srgbClr val="000000"/>
              </a:buClr>
              <a:buSzPts val="2300"/>
              <a:buFont typeface="Arial"/>
              <a:buNone/>
            </a:pPr>
            <a:r>
              <a:rPr lang="en-US" sz="2300" b="0" i="0" u="none" strike="noStrike" cap="none">
                <a:solidFill>
                  <a:schemeClr val="dk1"/>
                </a:solidFill>
                <a:latin typeface="Helvetica Neue"/>
                <a:ea typeface="Helvetica Neue"/>
                <a:cs typeface="Helvetica Neue"/>
                <a:sym typeface="Helvetica Neue"/>
              </a:rPr>
              <a:t>Communication channels</a:t>
            </a:r>
            <a:endParaRPr sz="1400" b="0" i="0" u="none" strike="noStrike" cap="none">
              <a:solidFill>
                <a:schemeClr val="dk1"/>
              </a:solidFill>
              <a:latin typeface="Arial"/>
              <a:ea typeface="Arial"/>
              <a:cs typeface="Arial"/>
              <a:sym typeface="Arial"/>
            </a:endParaRPr>
          </a:p>
          <a:p>
            <a:pPr marL="516255" marR="0" lvl="0" indent="-234315"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Helvetica Neue"/>
              <a:ea typeface="Helvetica Neue"/>
              <a:cs typeface="Helvetica Neue"/>
              <a:sym typeface="Helvetica Neue"/>
            </a:endParaRPr>
          </a:p>
        </p:txBody>
      </p:sp>
      <p:sp>
        <p:nvSpPr>
          <p:cNvPr id="550" name="Google Shape;550;p104"/>
          <p:cNvSpPr txBox="1"/>
          <p:nvPr/>
        </p:nvSpPr>
        <p:spPr>
          <a:xfrm>
            <a:off x="7005329" y="1713301"/>
            <a:ext cx="5635929" cy="5329097"/>
          </a:xfrm>
          <a:prstGeom prst="rect">
            <a:avLst/>
          </a:prstGeom>
          <a:noFill/>
          <a:ln>
            <a:noFill/>
          </a:ln>
        </p:spPr>
        <p:txBody>
          <a:bodyPr spcFirstLastPara="1" wrap="square" lIns="121900" tIns="121900" rIns="121900" bIns="121900" anchor="t" anchorCtr="0">
            <a:noAutofit/>
          </a:bodyPr>
          <a:lstStyle/>
          <a:p>
            <a:pPr marL="135890" marR="0" lvl="0" indent="0" algn="l" rtl="0">
              <a:lnSpc>
                <a:spcPct val="100000"/>
              </a:lnSpc>
              <a:spcBef>
                <a:spcPts val="0"/>
              </a:spcBef>
              <a:spcAft>
                <a:spcPts val="0"/>
              </a:spcAft>
              <a:buClr>
                <a:srgbClr val="000000"/>
              </a:buClr>
              <a:buSzPts val="2300"/>
              <a:buFont typeface="Arial"/>
              <a:buNone/>
            </a:pPr>
            <a:r>
              <a:rPr lang="en-US" sz="2300" b="0" i="0" u="none" strike="noStrike" cap="none">
                <a:solidFill>
                  <a:schemeClr val="dk1"/>
                </a:solidFill>
                <a:latin typeface="Helvetica Neue"/>
                <a:ea typeface="Helvetica Neue"/>
                <a:cs typeface="Helvetica Neue"/>
                <a:sym typeface="Helvetica Neue"/>
              </a:rPr>
              <a:t>Communities or social groups</a:t>
            </a:r>
            <a:br>
              <a:rPr lang="en-US" sz="2300" b="0" i="0" u="none" strike="noStrike" cap="none">
                <a:solidFill>
                  <a:schemeClr val="dk1"/>
                </a:solidFill>
                <a:latin typeface="Helvetica Neue"/>
                <a:ea typeface="Helvetica Neue"/>
                <a:cs typeface="Helvetica Neue"/>
                <a:sym typeface="Helvetica Neue"/>
              </a:rPr>
            </a:br>
            <a:endParaRPr sz="2300" b="0" i="0" u="none" strike="noStrike" cap="none">
              <a:solidFill>
                <a:schemeClr val="dk1"/>
              </a:solidFill>
              <a:latin typeface="Helvetica Neue"/>
              <a:ea typeface="Helvetica Neue"/>
              <a:cs typeface="Helvetica Neue"/>
              <a:sym typeface="Helvetica Neue"/>
            </a:endParaRPr>
          </a:p>
          <a:p>
            <a:pPr marL="13589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Helvetica Neue"/>
              <a:ea typeface="Helvetica Neue"/>
              <a:cs typeface="Helvetica Neue"/>
              <a:sym typeface="Helvetica Neue"/>
            </a:endParaRPr>
          </a:p>
          <a:p>
            <a:pPr marL="135890" marR="0" lvl="0" indent="0" algn="l" rtl="0">
              <a:lnSpc>
                <a:spcPct val="100000"/>
              </a:lnSpc>
              <a:spcBef>
                <a:spcPts val="0"/>
              </a:spcBef>
              <a:spcAft>
                <a:spcPts val="0"/>
              </a:spcAft>
              <a:buClr>
                <a:srgbClr val="000000"/>
              </a:buClr>
              <a:buSzPts val="2300"/>
              <a:buFont typeface="Arial"/>
              <a:buNone/>
            </a:pPr>
            <a:r>
              <a:rPr lang="en-US" sz="2300" b="0" i="0" u="none" strike="noStrike" cap="none">
                <a:solidFill>
                  <a:schemeClr val="dk1"/>
                </a:solidFill>
                <a:latin typeface="Helvetica Neue"/>
                <a:ea typeface="Helvetica Neue"/>
                <a:cs typeface="Helvetica Neue"/>
                <a:sym typeface="Helvetica Neue"/>
              </a:rPr>
              <a:t>Employment</a:t>
            </a:r>
            <a:br>
              <a:rPr lang="en-US" sz="2300" b="0" i="0" u="none" strike="noStrike" cap="none">
                <a:solidFill>
                  <a:schemeClr val="dk1"/>
                </a:solidFill>
                <a:latin typeface="Helvetica Neue"/>
                <a:ea typeface="Helvetica Neue"/>
                <a:cs typeface="Helvetica Neue"/>
                <a:sym typeface="Helvetica Neue"/>
              </a:rPr>
            </a:br>
            <a:endParaRPr sz="2300" b="0" i="0" u="none" strike="noStrike" cap="none">
              <a:solidFill>
                <a:schemeClr val="dk1"/>
              </a:solidFill>
              <a:latin typeface="Helvetica Neue"/>
              <a:ea typeface="Helvetica Neue"/>
              <a:cs typeface="Helvetica Neue"/>
              <a:sym typeface="Helvetica Neue"/>
            </a:endParaRPr>
          </a:p>
          <a:p>
            <a:pPr marL="13589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Helvetica Neue"/>
              <a:ea typeface="Helvetica Neue"/>
              <a:cs typeface="Helvetica Neue"/>
              <a:sym typeface="Helvetica Neue"/>
            </a:endParaRPr>
          </a:p>
          <a:p>
            <a:pPr marL="135890" marR="0" lvl="0" indent="0" algn="l" rtl="0">
              <a:lnSpc>
                <a:spcPct val="100000"/>
              </a:lnSpc>
              <a:spcBef>
                <a:spcPts val="0"/>
              </a:spcBef>
              <a:spcAft>
                <a:spcPts val="0"/>
              </a:spcAft>
              <a:buClr>
                <a:srgbClr val="000000"/>
              </a:buClr>
              <a:buSzPts val="2300"/>
              <a:buFont typeface="Arial"/>
              <a:buNone/>
            </a:pPr>
            <a:r>
              <a:rPr lang="en-US" sz="2300" b="0" i="0" u="none" strike="noStrike" cap="none">
                <a:solidFill>
                  <a:schemeClr val="dk1"/>
                </a:solidFill>
                <a:latin typeface="Helvetica Neue"/>
                <a:ea typeface="Helvetica Neue"/>
                <a:cs typeface="Helvetica Neue"/>
                <a:sym typeface="Helvetica Neue"/>
              </a:rPr>
              <a:t>Health needs or concerns</a:t>
            </a:r>
            <a:br>
              <a:rPr lang="en-US" sz="2300" b="0" i="0" u="none" strike="noStrike" cap="none">
                <a:solidFill>
                  <a:schemeClr val="dk1"/>
                </a:solidFill>
                <a:latin typeface="Helvetica Neue"/>
                <a:ea typeface="Helvetica Neue"/>
                <a:cs typeface="Helvetica Neue"/>
                <a:sym typeface="Helvetica Neue"/>
              </a:rPr>
            </a:br>
            <a:endParaRPr sz="23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Helvetica Neue"/>
              <a:ea typeface="Helvetica Neue"/>
              <a:cs typeface="Helvetica Neue"/>
              <a:sym typeface="Helvetica Neue"/>
            </a:endParaRPr>
          </a:p>
          <a:p>
            <a:pPr marL="135890" marR="0" lvl="0" indent="0" algn="l" rtl="0">
              <a:lnSpc>
                <a:spcPct val="100000"/>
              </a:lnSpc>
              <a:spcBef>
                <a:spcPts val="0"/>
              </a:spcBef>
              <a:spcAft>
                <a:spcPts val="0"/>
              </a:spcAft>
              <a:buClr>
                <a:srgbClr val="000000"/>
              </a:buClr>
              <a:buSzPts val="2300"/>
              <a:buFont typeface="Arial"/>
              <a:buNone/>
            </a:pPr>
            <a:r>
              <a:rPr lang="en-US" sz="2300" b="0" i="0" u="none" strike="noStrike" cap="none">
                <a:solidFill>
                  <a:schemeClr val="dk1"/>
                </a:solidFill>
                <a:latin typeface="Helvetica Neue"/>
                <a:ea typeface="Helvetica Neue"/>
                <a:cs typeface="Helvetica Neue"/>
                <a:sym typeface="Helvetica Neue"/>
              </a:rPr>
              <a:t>Trusted leaders or professionals</a:t>
            </a:r>
            <a:endParaRPr sz="1400" b="0" i="0" u="none" strike="noStrike" cap="none">
              <a:solidFill>
                <a:srgbClr val="000000"/>
              </a:solidFill>
              <a:latin typeface="Arial"/>
              <a:ea typeface="Arial"/>
              <a:cs typeface="Arial"/>
              <a:sym typeface="Arial"/>
            </a:endParaRPr>
          </a:p>
        </p:txBody>
      </p:sp>
      <p:pic>
        <p:nvPicPr>
          <p:cNvPr id="551" name="Google Shape;551;p104" descr="Chat with solid fill"/>
          <p:cNvPicPr preferRelativeResize="0"/>
          <p:nvPr/>
        </p:nvPicPr>
        <p:blipFill rotWithShape="1">
          <a:blip r:embed="rId4">
            <a:alphaModFix/>
          </a:blip>
          <a:srcRect/>
          <a:stretch/>
        </p:blipFill>
        <p:spPr>
          <a:xfrm>
            <a:off x="718088" y="1564037"/>
            <a:ext cx="914400" cy="914400"/>
          </a:xfrm>
          <a:prstGeom prst="rect">
            <a:avLst/>
          </a:prstGeom>
          <a:noFill/>
          <a:ln>
            <a:noFill/>
          </a:ln>
        </p:spPr>
      </p:pic>
      <p:pic>
        <p:nvPicPr>
          <p:cNvPr id="552" name="Google Shape;552;p104" descr="Earth globe: Americas with solid fill"/>
          <p:cNvPicPr preferRelativeResize="0"/>
          <p:nvPr/>
        </p:nvPicPr>
        <p:blipFill rotWithShape="1">
          <a:blip r:embed="rId5">
            <a:alphaModFix/>
          </a:blip>
          <a:srcRect/>
          <a:stretch/>
        </p:blipFill>
        <p:spPr>
          <a:xfrm>
            <a:off x="718088" y="2661834"/>
            <a:ext cx="817536" cy="811078"/>
          </a:xfrm>
          <a:prstGeom prst="rect">
            <a:avLst/>
          </a:prstGeom>
          <a:noFill/>
          <a:ln>
            <a:noFill/>
          </a:ln>
        </p:spPr>
      </p:pic>
      <p:pic>
        <p:nvPicPr>
          <p:cNvPr id="553" name="Google Shape;553;p104" descr="Laptop with solid fill"/>
          <p:cNvPicPr preferRelativeResize="0"/>
          <p:nvPr/>
        </p:nvPicPr>
        <p:blipFill rotWithShape="1">
          <a:blip r:embed="rId6">
            <a:alphaModFix/>
          </a:blip>
          <a:srcRect/>
          <a:stretch/>
        </p:blipFill>
        <p:spPr>
          <a:xfrm>
            <a:off x="718088" y="3714426"/>
            <a:ext cx="823994" cy="843367"/>
          </a:xfrm>
          <a:prstGeom prst="rect">
            <a:avLst/>
          </a:prstGeom>
          <a:noFill/>
          <a:ln>
            <a:noFill/>
          </a:ln>
        </p:spPr>
      </p:pic>
      <p:pic>
        <p:nvPicPr>
          <p:cNvPr id="554" name="Google Shape;554;p104" descr="Receiver with solid fill"/>
          <p:cNvPicPr preferRelativeResize="0"/>
          <p:nvPr/>
        </p:nvPicPr>
        <p:blipFill rotWithShape="1">
          <a:blip r:embed="rId7">
            <a:alphaModFix/>
          </a:blip>
          <a:srcRect/>
          <a:stretch/>
        </p:blipFill>
        <p:spPr>
          <a:xfrm>
            <a:off x="724546" y="4754104"/>
            <a:ext cx="798161" cy="720671"/>
          </a:xfrm>
          <a:prstGeom prst="rect">
            <a:avLst/>
          </a:prstGeom>
          <a:noFill/>
          <a:ln>
            <a:noFill/>
          </a:ln>
        </p:spPr>
      </p:pic>
      <p:pic>
        <p:nvPicPr>
          <p:cNvPr id="555" name="Google Shape;555;p104" descr="Schoolhouse with solid fill"/>
          <p:cNvPicPr preferRelativeResize="0"/>
          <p:nvPr/>
        </p:nvPicPr>
        <p:blipFill rotWithShape="1">
          <a:blip r:embed="rId8">
            <a:alphaModFix/>
          </a:blip>
          <a:srcRect/>
          <a:stretch/>
        </p:blipFill>
        <p:spPr>
          <a:xfrm>
            <a:off x="6245818" y="1421969"/>
            <a:ext cx="914400" cy="914400"/>
          </a:xfrm>
          <a:prstGeom prst="rect">
            <a:avLst/>
          </a:prstGeom>
          <a:noFill/>
          <a:ln>
            <a:noFill/>
          </a:ln>
        </p:spPr>
      </p:pic>
      <p:pic>
        <p:nvPicPr>
          <p:cNvPr id="556" name="Google Shape;556;p104" descr="Briefcase with solid fill"/>
          <p:cNvPicPr preferRelativeResize="0"/>
          <p:nvPr/>
        </p:nvPicPr>
        <p:blipFill rotWithShape="1">
          <a:blip r:embed="rId9">
            <a:alphaModFix/>
          </a:blip>
          <a:srcRect/>
          <a:stretch/>
        </p:blipFill>
        <p:spPr>
          <a:xfrm>
            <a:off x="6284562" y="2636003"/>
            <a:ext cx="817537" cy="791706"/>
          </a:xfrm>
          <a:prstGeom prst="rect">
            <a:avLst/>
          </a:prstGeom>
          <a:noFill/>
          <a:ln>
            <a:noFill/>
          </a:ln>
        </p:spPr>
      </p:pic>
      <p:pic>
        <p:nvPicPr>
          <p:cNvPr id="557" name="Google Shape;557;p104" descr="Heart with pulse with solid fill"/>
          <p:cNvPicPr preferRelativeResize="0"/>
          <p:nvPr/>
        </p:nvPicPr>
        <p:blipFill rotWithShape="1">
          <a:blip r:embed="rId10">
            <a:alphaModFix/>
          </a:blip>
          <a:srcRect/>
          <a:stretch/>
        </p:blipFill>
        <p:spPr>
          <a:xfrm>
            <a:off x="6245818" y="3643393"/>
            <a:ext cx="914400" cy="914400"/>
          </a:xfrm>
          <a:prstGeom prst="rect">
            <a:avLst/>
          </a:prstGeom>
          <a:noFill/>
          <a:ln>
            <a:noFill/>
          </a:ln>
        </p:spPr>
      </p:pic>
      <p:pic>
        <p:nvPicPr>
          <p:cNvPr id="558" name="Google Shape;558;p104" descr="Confused person with solid fill"/>
          <p:cNvPicPr preferRelativeResize="0"/>
          <p:nvPr/>
        </p:nvPicPr>
        <p:blipFill rotWithShape="1">
          <a:blip r:embed="rId11">
            <a:alphaModFix/>
          </a:blip>
          <a:srcRect/>
          <a:stretch/>
        </p:blipFill>
        <p:spPr>
          <a:xfrm>
            <a:off x="6297479" y="4663698"/>
            <a:ext cx="804621" cy="81107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61"/>
          <p:cNvSpPr/>
          <p:nvPr/>
        </p:nvSpPr>
        <p:spPr>
          <a:xfrm>
            <a:off x="131964" y="0"/>
            <a:ext cx="3320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564" name="Google Shape;564;p61"/>
          <p:cNvSpPr/>
          <p:nvPr/>
        </p:nvSpPr>
        <p:spPr>
          <a:xfrm>
            <a:off x="210800" y="0"/>
            <a:ext cx="4216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565" name="Google Shape;565;p61"/>
          <p:cNvSpPr/>
          <p:nvPr/>
        </p:nvSpPr>
        <p:spPr>
          <a:xfrm>
            <a:off x="0" y="0"/>
            <a:ext cx="2108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566" name="Google Shape;566;p61"/>
          <p:cNvPicPr preferRelativeResize="0"/>
          <p:nvPr/>
        </p:nvPicPr>
        <p:blipFill rotWithShape="1">
          <a:blip r:embed="rId3">
            <a:alphaModFix/>
          </a:blip>
          <a:srcRect/>
          <a:stretch/>
        </p:blipFill>
        <p:spPr>
          <a:xfrm>
            <a:off x="10835834" y="6039167"/>
            <a:ext cx="1170932" cy="678900"/>
          </a:xfrm>
          <a:prstGeom prst="rect">
            <a:avLst/>
          </a:prstGeom>
          <a:noFill/>
          <a:ln>
            <a:noFill/>
          </a:ln>
        </p:spPr>
      </p:pic>
      <p:sp>
        <p:nvSpPr>
          <p:cNvPr id="567" name="Google Shape;567;p61"/>
          <p:cNvSpPr txBox="1"/>
          <p:nvPr/>
        </p:nvSpPr>
        <p:spPr>
          <a:xfrm>
            <a:off x="1408418" y="247816"/>
            <a:ext cx="9382433" cy="1257794"/>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A5D371"/>
                </a:solidFill>
                <a:latin typeface="Helvetica Neue"/>
                <a:ea typeface="Helvetica Neue"/>
                <a:cs typeface="Helvetica Neue"/>
                <a:sym typeface="Helvetica Neue"/>
              </a:rPr>
              <a:t>Community Mapping</a:t>
            </a:r>
            <a:endParaRPr sz="1867" b="0" i="0" u="none" strike="noStrike" cap="none">
              <a:solidFill>
                <a:srgbClr val="000000"/>
              </a:solidFill>
              <a:latin typeface="Arial"/>
              <a:ea typeface="Arial"/>
              <a:cs typeface="Arial"/>
              <a:sym typeface="Arial"/>
            </a:endParaRPr>
          </a:p>
        </p:txBody>
      </p:sp>
      <p:grpSp>
        <p:nvGrpSpPr>
          <p:cNvPr id="568" name="Google Shape;568;p61"/>
          <p:cNvGrpSpPr/>
          <p:nvPr/>
        </p:nvGrpSpPr>
        <p:grpSpPr>
          <a:xfrm>
            <a:off x="3140639" y="1170490"/>
            <a:ext cx="5912057" cy="5436193"/>
            <a:chOff x="1058585" y="450"/>
            <a:chExt cx="5912057" cy="5436193"/>
          </a:xfrm>
        </p:grpSpPr>
        <p:sp>
          <p:nvSpPr>
            <p:cNvPr id="569" name="Google Shape;569;p61"/>
            <p:cNvSpPr/>
            <p:nvPr/>
          </p:nvSpPr>
          <p:spPr>
            <a:xfrm>
              <a:off x="2834537" y="450"/>
              <a:ext cx="2360154" cy="2360154"/>
            </a:xfrm>
            <a:prstGeom prst="ellipse">
              <a:avLst/>
            </a:prstGeom>
            <a:solidFill>
              <a:srgbClr val="E6F2D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61"/>
            <p:cNvSpPr txBox="1"/>
            <p:nvPr/>
          </p:nvSpPr>
          <p:spPr>
            <a:xfrm>
              <a:off x="3180174" y="346087"/>
              <a:ext cx="1668880" cy="1668880"/>
            </a:xfrm>
            <a:prstGeom prst="rect">
              <a:avLst/>
            </a:prstGeom>
            <a:noFill/>
            <a:ln>
              <a:noFill/>
            </a:ln>
          </p:spPr>
          <p:txBody>
            <a:bodyPr spcFirstLastPara="1" wrap="square" lIns="27925" tIns="27925" rIns="27925" bIns="27925" anchor="ctr" anchorCtr="0">
              <a:noAutofit/>
            </a:bodyPr>
            <a:lstStyle/>
            <a:p>
              <a:pPr marL="0" marR="0" lvl="0" indent="0" algn="ctr" rtl="0">
                <a:lnSpc>
                  <a:spcPct val="90000"/>
                </a:lnSpc>
                <a:spcBef>
                  <a:spcPts val="0"/>
                </a:spcBef>
                <a:spcAft>
                  <a:spcPts val="0"/>
                </a:spcAft>
                <a:buClr>
                  <a:srgbClr val="000000"/>
                </a:buClr>
                <a:buSzPts val="2200"/>
                <a:buFont typeface="Arial"/>
                <a:buNone/>
              </a:pPr>
              <a:r>
                <a:rPr lang="en-US" sz="2200" b="1" i="0" u="none" strike="noStrike" cap="none">
                  <a:solidFill>
                    <a:schemeClr val="lt1"/>
                  </a:solidFill>
                  <a:latin typeface="Helvetica Neue"/>
                  <a:ea typeface="Helvetica Neue"/>
                  <a:cs typeface="Helvetica Neue"/>
                  <a:sym typeface="Helvetica Neue"/>
                </a:rPr>
                <a:t>Step 1: </a:t>
              </a:r>
              <a:r>
                <a:rPr lang="en-US" sz="2200" b="0" i="0" u="none" strike="noStrike" cap="none">
                  <a:solidFill>
                    <a:schemeClr val="lt1"/>
                  </a:solidFill>
                  <a:latin typeface="Helvetica Neue"/>
                  <a:ea typeface="Helvetica Neue"/>
                  <a:cs typeface="Helvetica Neue"/>
                  <a:sym typeface="Helvetica Neue"/>
                </a:rPr>
                <a:t>Needs &amp; Assets Assessment</a:t>
              </a:r>
              <a:endParaRPr sz="1400" b="0" i="0" u="none" strike="noStrike" cap="none">
                <a:solidFill>
                  <a:srgbClr val="000000"/>
                </a:solidFill>
                <a:latin typeface="Arial"/>
                <a:ea typeface="Arial"/>
                <a:cs typeface="Arial"/>
                <a:sym typeface="Arial"/>
              </a:endParaRPr>
            </a:p>
          </p:txBody>
        </p:sp>
        <p:sp>
          <p:nvSpPr>
            <p:cNvPr id="571" name="Google Shape;571;p61"/>
            <p:cNvSpPr/>
            <p:nvPr/>
          </p:nvSpPr>
          <p:spPr>
            <a:xfrm rot="3600000">
              <a:off x="4577838" y="2304789"/>
              <a:ext cx="631626" cy="796552"/>
            </a:xfrm>
            <a:prstGeom prst="rightArrow">
              <a:avLst>
                <a:gd name="adj1" fmla="val 60000"/>
                <a:gd name="adj2" fmla="val 50000"/>
              </a:avLst>
            </a:prstGeom>
            <a:solidFill>
              <a:srgbClr val="CBDA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61"/>
            <p:cNvSpPr txBox="1"/>
            <p:nvPr/>
          </p:nvSpPr>
          <p:spPr>
            <a:xfrm rot="3600000">
              <a:off x="4625210" y="2382048"/>
              <a:ext cx="442138" cy="477932"/>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3" name="Google Shape;573;p61"/>
            <p:cNvSpPr/>
            <p:nvPr/>
          </p:nvSpPr>
          <p:spPr>
            <a:xfrm>
              <a:off x="4610488" y="3076489"/>
              <a:ext cx="2360154" cy="2360154"/>
            </a:xfrm>
            <a:prstGeom prst="ellipse">
              <a:avLst/>
            </a:prstGeom>
            <a:solidFill>
              <a:srgbClr val="92D05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61"/>
            <p:cNvSpPr txBox="1"/>
            <p:nvPr/>
          </p:nvSpPr>
          <p:spPr>
            <a:xfrm>
              <a:off x="4956125" y="3422126"/>
              <a:ext cx="1668880" cy="1668880"/>
            </a:xfrm>
            <a:prstGeom prst="rect">
              <a:avLst/>
            </a:prstGeom>
            <a:noFill/>
            <a:ln>
              <a:noFill/>
            </a:ln>
          </p:spPr>
          <p:txBody>
            <a:bodyPr spcFirstLastPara="1" wrap="square" lIns="27925" tIns="27925" rIns="27925" bIns="27925" anchor="ctr" anchorCtr="0">
              <a:noAutofit/>
            </a:bodyPr>
            <a:lstStyle/>
            <a:p>
              <a:pPr marL="0" marR="0" lvl="0" indent="0" algn="ctr" rtl="0">
                <a:lnSpc>
                  <a:spcPct val="90000"/>
                </a:lnSpc>
                <a:spcBef>
                  <a:spcPts val="0"/>
                </a:spcBef>
                <a:spcAft>
                  <a:spcPts val="0"/>
                </a:spcAft>
                <a:buClr>
                  <a:srgbClr val="000000"/>
                </a:buClr>
                <a:buSzPts val="2200"/>
                <a:buFont typeface="Arial"/>
                <a:buNone/>
              </a:pPr>
              <a:r>
                <a:rPr lang="en-US" sz="2200" b="1" i="0" u="none" strike="noStrike" cap="none">
                  <a:solidFill>
                    <a:schemeClr val="lt1"/>
                  </a:solidFill>
                  <a:latin typeface="Helvetica Neue"/>
                  <a:ea typeface="Helvetica Neue"/>
                  <a:cs typeface="Helvetica Neue"/>
                  <a:sym typeface="Helvetica Neue"/>
                </a:rPr>
                <a:t>Step 2:</a:t>
              </a:r>
              <a:r>
                <a:rPr lang="en-US" sz="2200" b="0" i="0" u="none" strike="noStrike" cap="none">
                  <a:solidFill>
                    <a:schemeClr val="lt1"/>
                  </a:solidFill>
                  <a:latin typeface="Helvetica Neue"/>
                  <a:ea typeface="Helvetica Neue"/>
                  <a:cs typeface="Helvetica Neue"/>
                  <a:sym typeface="Helvetica Neue"/>
                </a:rPr>
                <a:t> Community Mapping</a:t>
              </a:r>
              <a:endParaRPr sz="1400" b="0" i="0" u="none" strike="noStrike" cap="none">
                <a:solidFill>
                  <a:srgbClr val="000000"/>
                </a:solidFill>
                <a:latin typeface="Arial"/>
                <a:ea typeface="Arial"/>
                <a:cs typeface="Arial"/>
                <a:sym typeface="Arial"/>
              </a:endParaRPr>
            </a:p>
          </p:txBody>
        </p:sp>
        <p:sp>
          <p:nvSpPr>
            <p:cNvPr id="575" name="Google Shape;575;p61"/>
            <p:cNvSpPr/>
            <p:nvPr/>
          </p:nvSpPr>
          <p:spPr>
            <a:xfrm rot="10800000">
              <a:off x="3716677" y="3858290"/>
              <a:ext cx="631626" cy="796552"/>
            </a:xfrm>
            <a:prstGeom prst="rightArrow">
              <a:avLst>
                <a:gd name="adj1" fmla="val 60000"/>
                <a:gd name="adj2" fmla="val 50000"/>
              </a:avLst>
            </a:prstGeom>
            <a:solidFill>
              <a:srgbClr val="CBDA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61"/>
            <p:cNvSpPr txBox="1"/>
            <p:nvPr/>
          </p:nvSpPr>
          <p:spPr>
            <a:xfrm>
              <a:off x="3906165" y="4017600"/>
              <a:ext cx="442138" cy="477932"/>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7" name="Google Shape;577;p61"/>
            <p:cNvSpPr/>
            <p:nvPr/>
          </p:nvSpPr>
          <p:spPr>
            <a:xfrm>
              <a:off x="1058585" y="3076489"/>
              <a:ext cx="2360154" cy="2360154"/>
            </a:xfrm>
            <a:prstGeom prst="ellipse">
              <a:avLst/>
            </a:prstGeom>
            <a:solidFill>
              <a:srgbClr val="E6F2D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61"/>
            <p:cNvSpPr txBox="1"/>
            <p:nvPr/>
          </p:nvSpPr>
          <p:spPr>
            <a:xfrm>
              <a:off x="1404222" y="3422126"/>
              <a:ext cx="1668880" cy="1668880"/>
            </a:xfrm>
            <a:prstGeom prst="rect">
              <a:avLst/>
            </a:prstGeom>
            <a:noFill/>
            <a:ln>
              <a:noFill/>
            </a:ln>
          </p:spPr>
          <p:txBody>
            <a:bodyPr spcFirstLastPara="1" wrap="square" lIns="27925" tIns="27925" rIns="27925" bIns="27925" anchor="ctr" anchorCtr="0">
              <a:noAutofit/>
            </a:bodyPr>
            <a:lstStyle/>
            <a:p>
              <a:pPr marL="0" marR="0" lvl="0" indent="0" algn="ctr" rtl="0">
                <a:lnSpc>
                  <a:spcPct val="90000"/>
                </a:lnSpc>
                <a:spcBef>
                  <a:spcPts val="0"/>
                </a:spcBef>
                <a:spcAft>
                  <a:spcPts val="0"/>
                </a:spcAft>
                <a:buClr>
                  <a:srgbClr val="000000"/>
                </a:buClr>
                <a:buSzPts val="2200"/>
                <a:buFont typeface="Arial"/>
                <a:buNone/>
              </a:pPr>
              <a:r>
                <a:rPr lang="en-US" sz="2200" b="1" i="0" u="none" strike="noStrike" cap="none">
                  <a:solidFill>
                    <a:schemeClr val="lt1"/>
                  </a:solidFill>
                  <a:latin typeface="Helvetica Neue"/>
                  <a:ea typeface="Helvetica Neue"/>
                  <a:cs typeface="Helvetica Neue"/>
                  <a:sym typeface="Helvetica Neue"/>
                </a:rPr>
                <a:t>Step 3: </a:t>
              </a:r>
              <a:r>
                <a:rPr lang="en-US" sz="2200" b="0" i="0" u="none" strike="noStrike" cap="none">
                  <a:solidFill>
                    <a:schemeClr val="lt1"/>
                  </a:solidFill>
                  <a:latin typeface="Helvetica Neue"/>
                  <a:ea typeface="Helvetica Neue"/>
                  <a:cs typeface="Helvetica Neue"/>
                  <a:sym typeface="Helvetica Neue"/>
                </a:rPr>
                <a:t>Building Community Partnerships</a:t>
              </a:r>
              <a:endParaRPr sz="1400" b="0" i="0" u="none" strike="noStrike" cap="none">
                <a:solidFill>
                  <a:srgbClr val="000000"/>
                </a:solidFill>
                <a:latin typeface="Arial"/>
                <a:ea typeface="Arial"/>
                <a:cs typeface="Arial"/>
                <a:sym typeface="Arial"/>
              </a:endParaRPr>
            </a:p>
          </p:txBody>
        </p:sp>
        <p:sp>
          <p:nvSpPr>
            <p:cNvPr id="579" name="Google Shape;579;p61"/>
            <p:cNvSpPr/>
            <p:nvPr/>
          </p:nvSpPr>
          <p:spPr>
            <a:xfrm rot="-3600000">
              <a:off x="2801887" y="2335752"/>
              <a:ext cx="631626" cy="796552"/>
            </a:xfrm>
            <a:prstGeom prst="rightArrow">
              <a:avLst>
                <a:gd name="adj1" fmla="val 60000"/>
                <a:gd name="adj2" fmla="val 50000"/>
              </a:avLst>
            </a:prstGeom>
            <a:solidFill>
              <a:srgbClr val="CBDA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61"/>
            <p:cNvSpPr txBox="1"/>
            <p:nvPr/>
          </p:nvSpPr>
          <p:spPr>
            <a:xfrm rot="-3600000">
              <a:off x="2849259" y="2577113"/>
              <a:ext cx="442138" cy="477932"/>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7"/>
          <p:cNvSpPr/>
          <p:nvPr/>
        </p:nvSpPr>
        <p:spPr>
          <a:xfrm>
            <a:off x="131964" y="0"/>
            <a:ext cx="3320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586" name="Google Shape;586;p7"/>
          <p:cNvSpPr/>
          <p:nvPr/>
        </p:nvSpPr>
        <p:spPr>
          <a:xfrm>
            <a:off x="210800" y="0"/>
            <a:ext cx="4216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587" name="Google Shape;587;p7"/>
          <p:cNvSpPr/>
          <p:nvPr/>
        </p:nvSpPr>
        <p:spPr>
          <a:xfrm>
            <a:off x="0" y="0"/>
            <a:ext cx="2108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588" name="Google Shape;588;p7"/>
          <p:cNvPicPr preferRelativeResize="0"/>
          <p:nvPr/>
        </p:nvPicPr>
        <p:blipFill rotWithShape="1">
          <a:blip r:embed="rId3">
            <a:alphaModFix/>
          </a:blip>
          <a:srcRect/>
          <a:stretch/>
        </p:blipFill>
        <p:spPr>
          <a:xfrm>
            <a:off x="10835834" y="6039167"/>
            <a:ext cx="1170932" cy="678900"/>
          </a:xfrm>
          <a:prstGeom prst="rect">
            <a:avLst/>
          </a:prstGeom>
          <a:noFill/>
          <a:ln>
            <a:noFill/>
          </a:ln>
        </p:spPr>
      </p:pic>
      <p:sp>
        <p:nvSpPr>
          <p:cNvPr id="589" name="Google Shape;589;p7"/>
          <p:cNvSpPr txBox="1"/>
          <p:nvPr/>
        </p:nvSpPr>
        <p:spPr>
          <a:xfrm>
            <a:off x="1408418" y="247816"/>
            <a:ext cx="9382433" cy="1257794"/>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A5D371"/>
                </a:solidFill>
                <a:latin typeface="Helvetica Neue"/>
                <a:ea typeface="Helvetica Neue"/>
                <a:cs typeface="Helvetica Neue"/>
                <a:sym typeface="Helvetica Neue"/>
              </a:rPr>
              <a:t>Community Mapping</a:t>
            </a:r>
            <a:endParaRPr sz="1867" b="0" i="0" u="none" strike="noStrike" cap="none">
              <a:solidFill>
                <a:srgbClr val="000000"/>
              </a:solidFill>
              <a:latin typeface="Arial"/>
              <a:ea typeface="Arial"/>
              <a:cs typeface="Arial"/>
              <a:sym typeface="Arial"/>
            </a:endParaRPr>
          </a:p>
        </p:txBody>
      </p:sp>
      <p:sp>
        <p:nvSpPr>
          <p:cNvPr id="590" name="Google Shape;590;p7"/>
          <p:cNvSpPr txBox="1"/>
          <p:nvPr/>
        </p:nvSpPr>
        <p:spPr>
          <a:xfrm>
            <a:off x="2469376" y="1862254"/>
            <a:ext cx="7116955" cy="3970318"/>
          </a:xfrm>
          <a:prstGeom prst="rect">
            <a:avLst/>
          </a:prstGeom>
          <a:noFill/>
          <a:ln>
            <a:noFill/>
          </a:ln>
        </p:spPr>
        <p:txBody>
          <a:bodyPr spcFirstLastPara="1" wrap="square" lIns="91425" tIns="45700" rIns="91425" bIns="45700" anchor="t" anchorCtr="0">
            <a:spAutoFit/>
          </a:bodyPr>
          <a:lstStyle/>
          <a:p>
            <a:pPr marL="228600" marR="0" lvl="0" indent="-2286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A visual tool to identify people, organizations, and resources in your community</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Helps us understand who’s doing what—and where the gaps are</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Strengthens referral networks and care coordination</a:t>
            </a:r>
            <a:endParaRPr sz="1400" b="0" i="0" u="none" strike="noStrike" cap="none">
              <a:solidFill>
                <a:srgbClr val="000000"/>
              </a:solidFill>
              <a:latin typeface="Arial"/>
              <a:ea typeface="Arial"/>
              <a:cs typeface="Arial"/>
              <a:sym typeface="Arial"/>
            </a:endParaRPr>
          </a:p>
          <a:p>
            <a:pPr marL="228600" marR="0" lvl="0" indent="-5080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8"/>
          <p:cNvSpPr/>
          <p:nvPr/>
        </p:nvSpPr>
        <p:spPr>
          <a:xfrm>
            <a:off x="131964" y="0"/>
            <a:ext cx="3320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596" name="Google Shape;596;p8"/>
          <p:cNvSpPr/>
          <p:nvPr/>
        </p:nvSpPr>
        <p:spPr>
          <a:xfrm>
            <a:off x="210800" y="0"/>
            <a:ext cx="4216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597" name="Google Shape;597;p8"/>
          <p:cNvSpPr/>
          <p:nvPr/>
        </p:nvSpPr>
        <p:spPr>
          <a:xfrm>
            <a:off x="0" y="0"/>
            <a:ext cx="2108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598" name="Google Shape;598;p8"/>
          <p:cNvPicPr preferRelativeResize="0"/>
          <p:nvPr/>
        </p:nvPicPr>
        <p:blipFill rotWithShape="1">
          <a:blip r:embed="rId3">
            <a:alphaModFix/>
          </a:blip>
          <a:srcRect/>
          <a:stretch/>
        </p:blipFill>
        <p:spPr>
          <a:xfrm>
            <a:off x="10835834" y="6039167"/>
            <a:ext cx="1170932" cy="678900"/>
          </a:xfrm>
          <a:prstGeom prst="rect">
            <a:avLst/>
          </a:prstGeom>
          <a:noFill/>
          <a:ln>
            <a:noFill/>
          </a:ln>
        </p:spPr>
      </p:pic>
      <p:sp>
        <p:nvSpPr>
          <p:cNvPr id="599" name="Google Shape;599;p8"/>
          <p:cNvSpPr txBox="1"/>
          <p:nvPr/>
        </p:nvSpPr>
        <p:spPr>
          <a:xfrm>
            <a:off x="1408418" y="247816"/>
            <a:ext cx="9382433" cy="1257794"/>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A5D371"/>
                </a:solidFill>
                <a:latin typeface="Helvetica Neue"/>
                <a:ea typeface="Helvetica Neue"/>
                <a:cs typeface="Helvetica Neue"/>
                <a:sym typeface="Helvetica Neue"/>
              </a:rPr>
              <a:t>Why Community Mapping?</a:t>
            </a:r>
            <a:endParaRPr sz="1867" b="0" i="0" u="none" strike="noStrike" cap="none">
              <a:solidFill>
                <a:srgbClr val="000000"/>
              </a:solidFill>
              <a:latin typeface="Arial"/>
              <a:ea typeface="Arial"/>
              <a:cs typeface="Arial"/>
              <a:sym typeface="Arial"/>
            </a:endParaRPr>
          </a:p>
        </p:txBody>
      </p:sp>
      <p:sp>
        <p:nvSpPr>
          <p:cNvPr id="600" name="Google Shape;600;p8"/>
          <p:cNvSpPr txBox="1"/>
          <p:nvPr/>
        </p:nvSpPr>
        <p:spPr>
          <a:xfrm>
            <a:off x="1328469" y="1845001"/>
            <a:ext cx="10343072" cy="1815841"/>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Improves patient outcomes by addressing social needs</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Reveals untapped partnerships</a:t>
            </a:r>
            <a:endParaRPr sz="28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Arial"/>
                <a:ea typeface="Arial"/>
                <a:cs typeface="Arial"/>
                <a:sym typeface="Arial"/>
              </a:rPr>
              <a:t>Helps prioritize outreach and collaboration</a:t>
            </a:r>
            <a:endParaRPr sz="1400" b="0" i="0" u="none" strike="noStrike" cap="none">
              <a:solidFill>
                <a:srgbClr val="000000"/>
              </a:solidFill>
              <a:latin typeface="Arial"/>
              <a:ea typeface="Arial"/>
              <a:cs typeface="Arial"/>
              <a:sym typeface="Arial"/>
            </a:endParaRPr>
          </a:p>
          <a:p>
            <a:pPr marL="457200" marR="0" lvl="0" indent="-27940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106"/>
          <p:cNvSpPr/>
          <p:nvPr/>
        </p:nvSpPr>
        <p:spPr>
          <a:xfrm>
            <a:off x="131964" y="0"/>
            <a:ext cx="3320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606" name="Google Shape;606;p106"/>
          <p:cNvSpPr/>
          <p:nvPr/>
        </p:nvSpPr>
        <p:spPr>
          <a:xfrm>
            <a:off x="210800" y="0"/>
            <a:ext cx="4216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607" name="Google Shape;607;p106"/>
          <p:cNvSpPr/>
          <p:nvPr/>
        </p:nvSpPr>
        <p:spPr>
          <a:xfrm>
            <a:off x="0" y="0"/>
            <a:ext cx="2108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608" name="Google Shape;608;p106"/>
          <p:cNvPicPr preferRelativeResize="0"/>
          <p:nvPr/>
        </p:nvPicPr>
        <p:blipFill rotWithShape="1">
          <a:blip r:embed="rId3">
            <a:alphaModFix/>
          </a:blip>
          <a:srcRect/>
          <a:stretch/>
        </p:blipFill>
        <p:spPr>
          <a:xfrm>
            <a:off x="10835834" y="6039167"/>
            <a:ext cx="1170932" cy="678900"/>
          </a:xfrm>
          <a:prstGeom prst="rect">
            <a:avLst/>
          </a:prstGeom>
          <a:noFill/>
          <a:ln>
            <a:noFill/>
          </a:ln>
        </p:spPr>
      </p:pic>
      <p:sp>
        <p:nvSpPr>
          <p:cNvPr id="609" name="Google Shape;609;p106"/>
          <p:cNvSpPr txBox="1"/>
          <p:nvPr/>
        </p:nvSpPr>
        <p:spPr>
          <a:xfrm>
            <a:off x="1402340" y="163487"/>
            <a:ext cx="9382433" cy="1257794"/>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A5D371"/>
                </a:solidFill>
                <a:latin typeface="Helvetica Neue"/>
                <a:ea typeface="Helvetica Neue"/>
                <a:cs typeface="Helvetica Neue"/>
                <a:sym typeface="Helvetica Neue"/>
              </a:rPr>
              <a:t>Community Mapping</a:t>
            </a:r>
            <a:endParaRPr sz="1867"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300"/>
              <a:buFont typeface="Arial"/>
              <a:buNone/>
            </a:pPr>
            <a:endParaRPr sz="5300" b="1" i="0" u="none" strike="noStrike" cap="none">
              <a:solidFill>
                <a:srgbClr val="A5D371"/>
              </a:solidFill>
              <a:latin typeface="Helvetica Neue"/>
              <a:ea typeface="Helvetica Neue"/>
              <a:cs typeface="Helvetica Neue"/>
              <a:sym typeface="Helvetica Neue"/>
            </a:endParaRPr>
          </a:p>
        </p:txBody>
      </p:sp>
      <p:sp>
        <p:nvSpPr>
          <p:cNvPr id="610" name="Google Shape;610;p106"/>
          <p:cNvSpPr txBox="1"/>
          <p:nvPr/>
        </p:nvSpPr>
        <p:spPr>
          <a:xfrm>
            <a:off x="944667" y="1395803"/>
            <a:ext cx="4016679" cy="5329097"/>
          </a:xfrm>
          <a:prstGeom prst="rect">
            <a:avLst/>
          </a:prstGeom>
          <a:noFill/>
          <a:ln>
            <a:noFill/>
          </a:ln>
        </p:spPr>
        <p:txBody>
          <a:bodyPr spcFirstLastPara="1" wrap="square" lIns="121900" tIns="121900" rIns="121900" bIns="121900" anchor="t" anchorCtr="0">
            <a:noAutofit/>
          </a:bodyPr>
          <a:lstStyle/>
          <a:p>
            <a:pPr marL="13589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Helvetica Neue"/>
                <a:ea typeface="Helvetica Neue"/>
                <a:cs typeface="Helvetica Neue"/>
                <a:sym typeface="Helvetica Neue"/>
              </a:rPr>
              <a:t>Faith-based organizations</a:t>
            </a:r>
            <a:endParaRPr sz="1400" b="0" i="0" u="none" strike="noStrike" cap="none">
              <a:solidFill>
                <a:srgbClr val="000000"/>
              </a:solidFill>
              <a:latin typeface="Arial"/>
              <a:ea typeface="Arial"/>
              <a:cs typeface="Arial"/>
              <a:sym typeface="Arial"/>
            </a:endParaRPr>
          </a:p>
          <a:p>
            <a:pPr marL="13589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Helvetica Neue"/>
              <a:ea typeface="Helvetica Neue"/>
              <a:cs typeface="Helvetica Neue"/>
              <a:sym typeface="Helvetica Neue"/>
            </a:endParaRPr>
          </a:p>
          <a:p>
            <a:pPr marL="13589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Helvetica Neue"/>
                <a:ea typeface="Helvetica Neue"/>
                <a:cs typeface="Helvetica Neue"/>
                <a:sym typeface="Helvetica Neue"/>
              </a:rPr>
              <a:t>Community centers</a:t>
            </a:r>
            <a:endParaRPr sz="1400" b="0" i="0" u="none" strike="noStrike" cap="none">
              <a:solidFill>
                <a:srgbClr val="000000"/>
              </a:solidFill>
              <a:latin typeface="Arial"/>
              <a:ea typeface="Arial"/>
              <a:cs typeface="Arial"/>
              <a:sym typeface="Arial"/>
            </a:endParaRPr>
          </a:p>
          <a:p>
            <a:pPr marL="13589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Helvetica Neue"/>
              <a:ea typeface="Helvetica Neue"/>
              <a:cs typeface="Helvetica Neue"/>
              <a:sym typeface="Helvetica Neue"/>
            </a:endParaRPr>
          </a:p>
          <a:p>
            <a:pPr marL="13589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Helvetica Neue"/>
                <a:ea typeface="Helvetica Neue"/>
                <a:cs typeface="Helvetica Neue"/>
                <a:sym typeface="Helvetica Neue"/>
              </a:rPr>
              <a:t>Cultural centers</a:t>
            </a:r>
            <a:endParaRPr sz="1400" b="0" i="0" u="none" strike="noStrike" cap="none">
              <a:solidFill>
                <a:srgbClr val="000000"/>
              </a:solidFill>
              <a:latin typeface="Arial"/>
              <a:ea typeface="Arial"/>
              <a:cs typeface="Arial"/>
              <a:sym typeface="Arial"/>
            </a:endParaRPr>
          </a:p>
          <a:p>
            <a:pPr marL="13589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Helvetica Neue"/>
              <a:ea typeface="Helvetica Neue"/>
              <a:cs typeface="Helvetica Neue"/>
              <a:sym typeface="Helvetica Neue"/>
            </a:endParaRPr>
          </a:p>
          <a:p>
            <a:pPr marL="13589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Helvetica Neue"/>
                <a:ea typeface="Helvetica Neue"/>
                <a:cs typeface="Helvetica Neue"/>
                <a:sym typeface="Helvetica Neue"/>
              </a:rPr>
              <a:t>Local libraries</a:t>
            </a:r>
            <a:endParaRPr sz="1400" b="0" i="0" u="none" strike="noStrike" cap="none">
              <a:solidFill>
                <a:srgbClr val="000000"/>
              </a:solidFill>
              <a:latin typeface="Arial"/>
              <a:ea typeface="Arial"/>
              <a:cs typeface="Arial"/>
              <a:sym typeface="Arial"/>
            </a:endParaRPr>
          </a:p>
          <a:p>
            <a:pPr marL="13589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Helvetica Neue"/>
              <a:ea typeface="Helvetica Neue"/>
              <a:cs typeface="Helvetica Neue"/>
              <a:sym typeface="Helvetica Neue"/>
            </a:endParaRPr>
          </a:p>
          <a:p>
            <a:pPr marL="13589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Helvetica Neue"/>
                <a:ea typeface="Helvetica Neue"/>
                <a:cs typeface="Helvetica Neue"/>
                <a:sym typeface="Helvetica Neue"/>
              </a:rPr>
              <a:t>Housing sites</a:t>
            </a:r>
            <a:endParaRPr sz="1400" b="0" i="0" u="none" strike="noStrike" cap="none">
              <a:solidFill>
                <a:srgbClr val="000000"/>
              </a:solidFill>
              <a:latin typeface="Arial"/>
              <a:ea typeface="Arial"/>
              <a:cs typeface="Arial"/>
              <a:sym typeface="Arial"/>
            </a:endParaRPr>
          </a:p>
          <a:p>
            <a:pPr marL="13589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Helvetica Neue"/>
              <a:ea typeface="Helvetica Neue"/>
              <a:cs typeface="Helvetica Neue"/>
              <a:sym typeface="Helvetica Neue"/>
            </a:endParaRPr>
          </a:p>
          <a:p>
            <a:pPr marL="135890" marR="0" lvl="0" indent="0" algn="l"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Helvetica Neue"/>
                <a:ea typeface="Helvetica Neue"/>
                <a:cs typeface="Helvetica Neue"/>
                <a:sym typeface="Helvetica Neue"/>
              </a:rPr>
              <a:t>Parks</a:t>
            </a:r>
            <a:endParaRPr sz="1400" b="0" i="0" u="none" strike="noStrike" cap="none">
              <a:solidFill>
                <a:srgbClr val="000000"/>
              </a:solidFill>
              <a:latin typeface="Arial"/>
              <a:ea typeface="Arial"/>
              <a:cs typeface="Arial"/>
              <a:sym typeface="Arial"/>
            </a:endParaRPr>
          </a:p>
          <a:p>
            <a:pPr marL="13589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Helvetica Neue"/>
              <a:ea typeface="Helvetica Neue"/>
              <a:cs typeface="Helvetica Neue"/>
              <a:sym typeface="Helvetica Neue"/>
            </a:endParaRPr>
          </a:p>
        </p:txBody>
      </p:sp>
      <p:sp>
        <p:nvSpPr>
          <p:cNvPr id="611" name="Google Shape;611;p106"/>
          <p:cNvSpPr txBox="1"/>
          <p:nvPr/>
        </p:nvSpPr>
        <p:spPr>
          <a:xfrm>
            <a:off x="6200997" y="1395801"/>
            <a:ext cx="5635929" cy="5329097"/>
          </a:xfrm>
          <a:prstGeom prst="rect">
            <a:avLst/>
          </a:prstGeom>
          <a:noFill/>
          <a:ln>
            <a:noFill/>
          </a:ln>
        </p:spPr>
        <p:txBody>
          <a:bodyPr spcFirstLastPara="1" wrap="square" lIns="121900" tIns="121900" rIns="121900" bIns="121900" anchor="t" anchorCtr="0">
            <a:noAutofit/>
          </a:bodyPr>
          <a:lstStyle/>
          <a:p>
            <a:pPr marL="0" marR="0" lvl="0" indent="0" algn="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Helvetica Neue"/>
                <a:ea typeface="Helvetica Neue"/>
                <a:cs typeface="Helvetica Neue"/>
                <a:sym typeface="Helvetica Neue"/>
              </a:rPr>
              <a:t>Health &amp; social service agencies</a:t>
            </a:r>
            <a:endParaRPr sz="1400" b="0" i="0" u="none" strike="noStrike" cap="none">
              <a:solidFill>
                <a:srgbClr val="000000"/>
              </a:solidFill>
              <a:latin typeface="Arial"/>
              <a:ea typeface="Arial"/>
              <a:cs typeface="Arial"/>
              <a:sym typeface="Arial"/>
            </a:endParaRPr>
          </a:p>
          <a:p>
            <a:pPr marL="135890" marR="0" lvl="0" indent="0" algn="r"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Helvetica Neue"/>
              <a:ea typeface="Helvetica Neue"/>
              <a:cs typeface="Helvetica Neue"/>
              <a:sym typeface="Helvetica Neue"/>
            </a:endParaRPr>
          </a:p>
          <a:p>
            <a:pPr marL="135890" marR="0" lvl="0" indent="0" algn="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Helvetica Neue"/>
                <a:ea typeface="Helvetica Neue"/>
                <a:cs typeface="Helvetica Neue"/>
                <a:sym typeface="Helvetica Neue"/>
              </a:rPr>
              <a:t>Schools &amp; school district offices</a:t>
            </a:r>
            <a:endParaRPr sz="1400" b="0" i="0" u="none" strike="noStrike" cap="none">
              <a:solidFill>
                <a:srgbClr val="000000"/>
              </a:solidFill>
              <a:latin typeface="Arial"/>
              <a:ea typeface="Arial"/>
              <a:cs typeface="Arial"/>
              <a:sym typeface="Arial"/>
            </a:endParaRPr>
          </a:p>
          <a:p>
            <a:pPr marL="135890" marR="0" lvl="0" indent="0" algn="r"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Helvetica Neue"/>
              <a:ea typeface="Helvetica Neue"/>
              <a:cs typeface="Helvetica Neue"/>
              <a:sym typeface="Helvetica Neue"/>
            </a:endParaRPr>
          </a:p>
          <a:p>
            <a:pPr marL="135890" marR="0" lvl="0" indent="0" algn="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Helvetica Neue"/>
                <a:ea typeface="Helvetica Neue"/>
                <a:cs typeface="Helvetica Neue"/>
                <a:sym typeface="Helvetica Neue"/>
              </a:rPr>
              <a:t>Farms &amp; warehouses</a:t>
            </a:r>
            <a:endParaRPr sz="1400" b="0" i="0" u="none" strike="noStrike" cap="none">
              <a:solidFill>
                <a:srgbClr val="000000"/>
              </a:solidFill>
              <a:latin typeface="Arial"/>
              <a:ea typeface="Arial"/>
              <a:cs typeface="Arial"/>
              <a:sym typeface="Arial"/>
            </a:endParaRPr>
          </a:p>
          <a:p>
            <a:pPr marL="135890" marR="0" lvl="0" indent="0" algn="r"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Helvetica Neue"/>
              <a:ea typeface="Helvetica Neue"/>
              <a:cs typeface="Helvetica Neue"/>
              <a:sym typeface="Helvetica Neue"/>
            </a:endParaRPr>
          </a:p>
          <a:p>
            <a:pPr marL="135890" marR="0" lvl="0" indent="0" algn="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Helvetica Neue"/>
                <a:ea typeface="Helvetica Neue"/>
                <a:cs typeface="Helvetica Neue"/>
                <a:sym typeface="Helvetica Neue"/>
              </a:rPr>
              <a:t>Places of employment</a:t>
            </a:r>
            <a:endParaRPr sz="1400" b="0" i="0" u="none" strike="noStrike" cap="none">
              <a:solidFill>
                <a:srgbClr val="000000"/>
              </a:solidFill>
              <a:latin typeface="Arial"/>
              <a:ea typeface="Arial"/>
              <a:cs typeface="Arial"/>
              <a:sym typeface="Arial"/>
            </a:endParaRPr>
          </a:p>
          <a:p>
            <a:pPr marL="135890" marR="0" lvl="0" indent="0" algn="r"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Helvetica Neue"/>
              <a:ea typeface="Helvetica Neue"/>
              <a:cs typeface="Helvetica Neue"/>
              <a:sym typeface="Helvetica Neue"/>
            </a:endParaRPr>
          </a:p>
          <a:p>
            <a:pPr marL="135890" marR="0" lvl="0" indent="0" algn="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Helvetica Neue"/>
                <a:ea typeface="Helvetica Neue"/>
                <a:cs typeface="Helvetica Neue"/>
                <a:sym typeface="Helvetica Neue"/>
              </a:rPr>
              <a:t>Grocery stores</a:t>
            </a:r>
            <a:endParaRPr sz="1400" b="0" i="0" u="none" strike="noStrike" cap="none">
              <a:solidFill>
                <a:srgbClr val="000000"/>
              </a:solidFill>
              <a:latin typeface="Arial"/>
              <a:ea typeface="Arial"/>
              <a:cs typeface="Arial"/>
              <a:sym typeface="Arial"/>
            </a:endParaRPr>
          </a:p>
          <a:p>
            <a:pPr marL="135890" marR="0" lvl="0" indent="0" algn="r"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Helvetica Neue"/>
              <a:ea typeface="Helvetica Neue"/>
              <a:cs typeface="Helvetica Neue"/>
              <a:sym typeface="Helvetica Neue"/>
            </a:endParaRPr>
          </a:p>
          <a:p>
            <a:pPr marL="135890" marR="0" lvl="0" indent="0" algn="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Helvetica Neue"/>
                <a:ea typeface="Helvetica Neue"/>
                <a:cs typeface="Helvetica Neue"/>
                <a:sym typeface="Helvetica Neue"/>
              </a:rPr>
              <a:t>Laundromats</a:t>
            </a:r>
            <a:endParaRPr sz="1400" b="0" i="0" u="none" strike="noStrike" cap="none">
              <a:solidFill>
                <a:srgbClr val="000000"/>
              </a:solidFill>
              <a:latin typeface="Arial"/>
              <a:ea typeface="Arial"/>
              <a:cs typeface="Arial"/>
              <a:sym typeface="Arial"/>
            </a:endParaRPr>
          </a:p>
          <a:p>
            <a:pPr marL="135890" marR="0" lvl="0" indent="0" algn="r"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Helvetica Neue"/>
              <a:ea typeface="Helvetica Neue"/>
              <a:cs typeface="Helvetica Neue"/>
              <a:sym typeface="Helvetica Neue"/>
            </a:endParaRPr>
          </a:p>
        </p:txBody>
      </p:sp>
      <p:pic>
        <p:nvPicPr>
          <p:cNvPr id="612" name="Google Shape;612;p106" descr="Community Map"/>
          <p:cNvPicPr preferRelativeResize="0"/>
          <p:nvPr/>
        </p:nvPicPr>
        <p:blipFill rotWithShape="1">
          <a:blip r:embed="rId4">
            <a:alphaModFix/>
          </a:blip>
          <a:srcRect l="4364" t="9499" r="4760" b="6498"/>
          <a:stretch/>
        </p:blipFill>
        <p:spPr>
          <a:xfrm>
            <a:off x="3666066" y="2685357"/>
            <a:ext cx="4849419" cy="355080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618" name="Google Shape;618;g2d016c35f51_0_94"/>
          <p:cNvPicPr preferRelativeResize="0"/>
          <p:nvPr/>
        </p:nvPicPr>
        <p:blipFill rotWithShape="1">
          <a:blip r:embed="rId3">
            <a:alphaModFix/>
          </a:blip>
          <a:srcRect/>
          <a:stretch/>
        </p:blipFill>
        <p:spPr>
          <a:xfrm>
            <a:off x="1225326" y="136601"/>
            <a:ext cx="9741349" cy="574127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12"/>
          <p:cNvSpPr/>
          <p:nvPr/>
        </p:nvSpPr>
        <p:spPr>
          <a:xfrm>
            <a:off x="131964" y="0"/>
            <a:ext cx="3320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624" name="Google Shape;624;p12"/>
          <p:cNvSpPr/>
          <p:nvPr/>
        </p:nvSpPr>
        <p:spPr>
          <a:xfrm>
            <a:off x="210800" y="0"/>
            <a:ext cx="4216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625" name="Google Shape;625;p12"/>
          <p:cNvSpPr/>
          <p:nvPr/>
        </p:nvSpPr>
        <p:spPr>
          <a:xfrm>
            <a:off x="0" y="0"/>
            <a:ext cx="2108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626" name="Google Shape;626;p12"/>
          <p:cNvPicPr preferRelativeResize="0"/>
          <p:nvPr/>
        </p:nvPicPr>
        <p:blipFill rotWithShape="1">
          <a:blip r:embed="rId3">
            <a:alphaModFix/>
          </a:blip>
          <a:srcRect/>
          <a:stretch/>
        </p:blipFill>
        <p:spPr>
          <a:xfrm>
            <a:off x="10835834" y="6039167"/>
            <a:ext cx="1170932" cy="678900"/>
          </a:xfrm>
          <a:prstGeom prst="rect">
            <a:avLst/>
          </a:prstGeom>
          <a:noFill/>
          <a:ln>
            <a:noFill/>
          </a:ln>
        </p:spPr>
      </p:pic>
      <p:sp>
        <p:nvSpPr>
          <p:cNvPr id="627" name="Google Shape;627;p12"/>
          <p:cNvSpPr txBox="1"/>
          <p:nvPr/>
        </p:nvSpPr>
        <p:spPr>
          <a:xfrm>
            <a:off x="1408418" y="247816"/>
            <a:ext cx="9382433" cy="1257794"/>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A5D371"/>
                </a:solidFill>
                <a:latin typeface="Helvetica Neue"/>
                <a:ea typeface="Helvetica Neue"/>
                <a:cs typeface="Helvetica Neue"/>
                <a:sym typeface="Helvetica Neue"/>
              </a:rPr>
              <a:t>Community Mapping Resources</a:t>
            </a:r>
            <a:endParaRPr sz="1867" b="0" i="0" u="none" strike="noStrike" cap="none">
              <a:solidFill>
                <a:srgbClr val="000000"/>
              </a:solidFill>
              <a:latin typeface="Arial"/>
              <a:ea typeface="Arial"/>
              <a:cs typeface="Arial"/>
              <a:sym typeface="Arial"/>
            </a:endParaRPr>
          </a:p>
        </p:txBody>
      </p:sp>
      <p:sp>
        <p:nvSpPr>
          <p:cNvPr id="628" name="Google Shape;628;p12"/>
          <p:cNvSpPr txBox="1"/>
          <p:nvPr/>
        </p:nvSpPr>
        <p:spPr>
          <a:xfrm>
            <a:off x="909304" y="1706979"/>
            <a:ext cx="10834027" cy="954067"/>
          </a:xfrm>
          <a:prstGeom prst="rect">
            <a:avLst/>
          </a:prstGeom>
          <a:noFill/>
          <a:ln>
            <a:noFill/>
          </a:ln>
        </p:spPr>
        <p:txBody>
          <a:bodyPr spcFirstLastPara="1" wrap="square" lIns="91425" tIns="45700" rIns="91425" bIns="45700" anchor="t" anchorCtr="0">
            <a:spAutoFit/>
          </a:bodyPr>
          <a:lstStyle/>
          <a:p>
            <a:pPr marL="228600" marR="0" lvl="0" indent="-5080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a:p>
            <a:pPr marL="228600" marR="0" lvl="0" indent="-5080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pic>
        <p:nvPicPr>
          <p:cNvPr id="629" name="Google Shape;629;p12" descr="A diagram of a health ecosystem&#10;&#10;AI-generated content may be incorrect."/>
          <p:cNvPicPr preferRelativeResize="0"/>
          <p:nvPr/>
        </p:nvPicPr>
        <p:blipFill rotWithShape="1">
          <a:blip r:embed="rId4">
            <a:alphaModFix/>
          </a:blip>
          <a:srcRect/>
          <a:stretch/>
        </p:blipFill>
        <p:spPr>
          <a:xfrm>
            <a:off x="909305" y="1706979"/>
            <a:ext cx="5273802" cy="3743187"/>
          </a:xfrm>
          <a:prstGeom prst="rect">
            <a:avLst/>
          </a:prstGeom>
          <a:noFill/>
          <a:ln>
            <a:noFill/>
          </a:ln>
        </p:spPr>
      </p:pic>
      <p:pic>
        <p:nvPicPr>
          <p:cNvPr id="630" name="Google Shape;630;p12" descr="A diagram of a network&#10;&#10;AI-generated content may be incorrect."/>
          <p:cNvPicPr preferRelativeResize="0"/>
          <p:nvPr/>
        </p:nvPicPr>
        <p:blipFill rotWithShape="1">
          <a:blip r:embed="rId5">
            <a:alphaModFix/>
          </a:blip>
          <a:srcRect/>
          <a:stretch/>
        </p:blipFill>
        <p:spPr>
          <a:xfrm>
            <a:off x="6881610" y="1819092"/>
            <a:ext cx="5178426" cy="363107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13"/>
          <p:cNvSpPr/>
          <p:nvPr/>
        </p:nvSpPr>
        <p:spPr>
          <a:xfrm>
            <a:off x="131964" y="0"/>
            <a:ext cx="3320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636" name="Google Shape;636;p13"/>
          <p:cNvSpPr/>
          <p:nvPr/>
        </p:nvSpPr>
        <p:spPr>
          <a:xfrm>
            <a:off x="210800" y="0"/>
            <a:ext cx="4216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637" name="Google Shape;637;p13"/>
          <p:cNvSpPr/>
          <p:nvPr/>
        </p:nvSpPr>
        <p:spPr>
          <a:xfrm>
            <a:off x="0" y="0"/>
            <a:ext cx="2108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638" name="Google Shape;638;p13"/>
          <p:cNvPicPr preferRelativeResize="0"/>
          <p:nvPr/>
        </p:nvPicPr>
        <p:blipFill rotWithShape="1">
          <a:blip r:embed="rId3">
            <a:alphaModFix/>
          </a:blip>
          <a:srcRect/>
          <a:stretch/>
        </p:blipFill>
        <p:spPr>
          <a:xfrm>
            <a:off x="10835834" y="6039167"/>
            <a:ext cx="1170932" cy="678900"/>
          </a:xfrm>
          <a:prstGeom prst="rect">
            <a:avLst/>
          </a:prstGeom>
          <a:noFill/>
          <a:ln>
            <a:noFill/>
          </a:ln>
        </p:spPr>
      </p:pic>
      <p:sp>
        <p:nvSpPr>
          <p:cNvPr id="639" name="Google Shape;639;p13"/>
          <p:cNvSpPr txBox="1"/>
          <p:nvPr/>
        </p:nvSpPr>
        <p:spPr>
          <a:xfrm>
            <a:off x="1408418" y="247816"/>
            <a:ext cx="9382433" cy="1257794"/>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A5D371"/>
                </a:solidFill>
                <a:latin typeface="Helvetica Neue"/>
                <a:ea typeface="Helvetica Neue"/>
                <a:cs typeface="Helvetica Neue"/>
                <a:sym typeface="Helvetica Neue"/>
              </a:rPr>
              <a:t>Community Mapping Resources</a:t>
            </a:r>
            <a:endParaRPr sz="1867" b="0" i="0" u="none" strike="noStrike" cap="none">
              <a:solidFill>
                <a:srgbClr val="000000"/>
              </a:solidFill>
              <a:latin typeface="Arial"/>
              <a:ea typeface="Arial"/>
              <a:cs typeface="Arial"/>
              <a:sym typeface="Arial"/>
            </a:endParaRPr>
          </a:p>
        </p:txBody>
      </p:sp>
      <p:sp>
        <p:nvSpPr>
          <p:cNvPr id="640" name="Google Shape;640;p13"/>
          <p:cNvSpPr txBox="1"/>
          <p:nvPr/>
        </p:nvSpPr>
        <p:spPr>
          <a:xfrm>
            <a:off x="1226009" y="1212164"/>
            <a:ext cx="10834027" cy="60939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Low Tech Resources: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2400" b="0" i="0" u="none" strike="noStrike" cap="none">
                <a:solidFill>
                  <a:srgbClr val="000000"/>
                </a:solidFill>
                <a:latin typeface="Arial"/>
                <a:ea typeface="Arial"/>
                <a:cs typeface="Arial"/>
                <a:sym typeface="Arial"/>
              </a:rPr>
              <a:t>Physical Mapping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	-Paper Maps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	-White Boards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	-Stick Notes/Color Coding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Digital Mapping Platforms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2400" b="0" i="0" u="none" strike="noStrike" cap="none">
                <a:solidFill>
                  <a:srgbClr val="000000"/>
                </a:solidFill>
                <a:latin typeface="Arial"/>
                <a:ea typeface="Arial"/>
                <a:cs typeface="Arial"/>
                <a:sym typeface="Arial"/>
              </a:rPr>
              <a:t>Google My Maps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2400" b="0" i="0" u="none" strike="noStrike" cap="none">
                <a:solidFill>
                  <a:srgbClr val="000000"/>
                </a:solidFill>
                <a:latin typeface="Arial"/>
                <a:ea typeface="Arial"/>
                <a:cs typeface="Arial"/>
                <a:sym typeface="Arial"/>
              </a:rPr>
              <a:t>Kumu</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2400" b="0" i="0" u="none" strike="noStrike" cap="none">
                <a:solidFill>
                  <a:srgbClr val="000000"/>
                </a:solidFill>
                <a:latin typeface="Arial"/>
                <a:ea typeface="Arial"/>
                <a:cs typeface="Arial"/>
                <a:sym typeface="Arial"/>
              </a:rPr>
              <a:t>Mural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2400" b="0" i="0" u="none" strike="noStrike" cap="none">
                <a:solidFill>
                  <a:srgbClr val="000000"/>
                </a:solidFill>
                <a:latin typeface="Arial"/>
                <a:ea typeface="Arial"/>
                <a:cs typeface="Arial"/>
                <a:sym typeface="Arial"/>
              </a:rPr>
              <a:t>Miro</a:t>
            </a:r>
            <a:endParaRPr sz="2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 </a:t>
            </a:r>
            <a:endParaRPr sz="2400" b="1" i="0" u="none" strike="noStrike" cap="none">
              <a:solidFill>
                <a:srgbClr val="000000"/>
              </a:solidFill>
              <a:latin typeface="Arial"/>
              <a:ea typeface="Arial"/>
              <a:cs typeface="Arial"/>
              <a:sym typeface="Arial"/>
            </a:endParaRPr>
          </a:p>
          <a:p>
            <a:pPr marL="228600" marR="0" lvl="0" indent="-5080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a:p>
            <a:pPr marL="228600" marR="0" lvl="0" indent="-5080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a:p>
            <a:pPr marL="228600" marR="0" lvl="0" indent="-5080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pic>
        <p:nvPicPr>
          <p:cNvPr id="641" name="Google Shape;641;p13" descr="A map of a country&#10;&#10;AI-generated content may be incorrect."/>
          <p:cNvPicPr preferRelativeResize="0"/>
          <p:nvPr/>
        </p:nvPicPr>
        <p:blipFill rotWithShape="1">
          <a:blip r:embed="rId4">
            <a:alphaModFix/>
          </a:blip>
          <a:srcRect/>
          <a:stretch/>
        </p:blipFill>
        <p:spPr>
          <a:xfrm>
            <a:off x="5989792" y="3432848"/>
            <a:ext cx="4668962" cy="270163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14"/>
          <p:cNvSpPr/>
          <p:nvPr/>
        </p:nvSpPr>
        <p:spPr>
          <a:xfrm>
            <a:off x="131964" y="0"/>
            <a:ext cx="3320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647" name="Google Shape;647;p14"/>
          <p:cNvSpPr/>
          <p:nvPr/>
        </p:nvSpPr>
        <p:spPr>
          <a:xfrm>
            <a:off x="210800" y="0"/>
            <a:ext cx="4216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648" name="Google Shape;648;p14"/>
          <p:cNvSpPr/>
          <p:nvPr/>
        </p:nvSpPr>
        <p:spPr>
          <a:xfrm>
            <a:off x="0" y="0"/>
            <a:ext cx="2108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649" name="Google Shape;649;p14"/>
          <p:cNvPicPr preferRelativeResize="0"/>
          <p:nvPr/>
        </p:nvPicPr>
        <p:blipFill rotWithShape="1">
          <a:blip r:embed="rId3">
            <a:alphaModFix/>
          </a:blip>
          <a:srcRect/>
          <a:stretch/>
        </p:blipFill>
        <p:spPr>
          <a:xfrm>
            <a:off x="10835834" y="6039167"/>
            <a:ext cx="1170932" cy="678900"/>
          </a:xfrm>
          <a:prstGeom prst="rect">
            <a:avLst/>
          </a:prstGeom>
          <a:noFill/>
          <a:ln>
            <a:noFill/>
          </a:ln>
        </p:spPr>
      </p:pic>
      <p:sp>
        <p:nvSpPr>
          <p:cNvPr id="650" name="Google Shape;650;p14"/>
          <p:cNvSpPr txBox="1"/>
          <p:nvPr/>
        </p:nvSpPr>
        <p:spPr>
          <a:xfrm>
            <a:off x="1408418" y="247816"/>
            <a:ext cx="9382433" cy="1257794"/>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A5D371"/>
                </a:solidFill>
                <a:latin typeface="Helvetica Neue"/>
                <a:ea typeface="Helvetica Neue"/>
                <a:cs typeface="Helvetica Neue"/>
                <a:sym typeface="Helvetica Neue"/>
              </a:rPr>
              <a:t>Community Mapping Resources</a:t>
            </a:r>
            <a:endParaRPr sz="1867" b="0" i="0" u="none" strike="noStrike" cap="none">
              <a:solidFill>
                <a:srgbClr val="000000"/>
              </a:solidFill>
              <a:latin typeface="Arial"/>
              <a:ea typeface="Arial"/>
              <a:cs typeface="Arial"/>
              <a:sym typeface="Arial"/>
            </a:endParaRPr>
          </a:p>
        </p:txBody>
      </p:sp>
      <p:sp>
        <p:nvSpPr>
          <p:cNvPr id="651" name="Google Shape;651;p14"/>
          <p:cNvSpPr txBox="1"/>
          <p:nvPr/>
        </p:nvSpPr>
        <p:spPr>
          <a:xfrm>
            <a:off x="1172739" y="1144718"/>
            <a:ext cx="10834027" cy="606315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400"/>
              <a:buFont typeface="Arial"/>
              <a:buChar char="•"/>
            </a:pPr>
            <a:r>
              <a:rPr lang="en-US" sz="2400" b="1" i="0" u="none" strike="noStrike" cap="none">
                <a:solidFill>
                  <a:srgbClr val="000000"/>
                </a:solidFill>
                <a:latin typeface="Arial"/>
                <a:ea typeface="Arial"/>
                <a:cs typeface="Arial"/>
                <a:sym typeface="Arial"/>
              </a:rPr>
              <a:t>Data Driven Tools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	-Findhelp.org</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	-Unite Us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	-ArcGIS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a:ea typeface="Arial"/>
                <a:cs typeface="Arial"/>
                <a:sym typeface="Arial"/>
              </a:rPr>
              <a:t>Community Asset Inventories</a:t>
            </a:r>
            <a:r>
              <a:rPr lang="en-US" sz="2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342900" marR="0" lvl="1" indent="-3429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Spreadsheet or databases that list:	</a:t>
            </a:r>
            <a:endParaRPr sz="14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	-Organization names</a:t>
            </a:r>
            <a:endParaRPr sz="14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	-Contact Info</a:t>
            </a:r>
            <a:endParaRPr sz="14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	-Services offered</a:t>
            </a:r>
            <a:endParaRPr sz="14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	-Target populations</a:t>
            </a:r>
            <a:endParaRPr sz="14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	-Referral procedures</a:t>
            </a:r>
            <a:endParaRPr sz="1400" b="0" i="0" u="none" strike="noStrike" cap="none">
              <a:solidFill>
                <a:srgbClr val="000000"/>
              </a:solidFill>
              <a:latin typeface="Arial"/>
              <a:ea typeface="Arial"/>
              <a:cs typeface="Arial"/>
              <a:sym typeface="Arial"/>
            </a:endParaRPr>
          </a:p>
          <a:p>
            <a:pPr marL="0" marR="0" lvl="2"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342900" marR="0" lvl="0" indent="-19050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285750" marR="0" lvl="0" indent="-13335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228600" marR="0" lvl="0" indent="-5080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pic>
        <p:nvPicPr>
          <p:cNvPr id="652" name="Google Shape;652;p14" descr="A screenshot of a computer&#10;&#10;AI-generated content may be incorrect."/>
          <p:cNvPicPr preferRelativeResize="0"/>
          <p:nvPr/>
        </p:nvPicPr>
        <p:blipFill rotWithShape="1">
          <a:blip r:embed="rId4">
            <a:alphaModFix/>
          </a:blip>
          <a:srcRect/>
          <a:stretch/>
        </p:blipFill>
        <p:spPr>
          <a:xfrm>
            <a:off x="6696363" y="1285945"/>
            <a:ext cx="5310910" cy="2500414"/>
          </a:xfrm>
          <a:prstGeom prst="rect">
            <a:avLst/>
          </a:prstGeom>
          <a:noFill/>
          <a:ln>
            <a:noFill/>
          </a:ln>
        </p:spPr>
      </p:pic>
      <p:sp>
        <p:nvSpPr>
          <p:cNvPr id="653" name="Google Shape;653;p14"/>
          <p:cNvSpPr txBox="1"/>
          <p:nvPr/>
        </p:nvSpPr>
        <p:spPr>
          <a:xfrm>
            <a:off x="5218545" y="6503939"/>
            <a:ext cx="27431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0000"/>
                </a:solidFill>
                <a:latin typeface="Arial"/>
                <a:ea typeface="Arial"/>
                <a:cs typeface="Arial"/>
                <a:sym typeface="Arial"/>
              </a:rPr>
              <a:t>Source: https://findhelp.org/</a:t>
            </a: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35be6824c8a_1_218"/>
          <p:cNvSpPr/>
          <p:nvPr/>
        </p:nvSpPr>
        <p:spPr>
          <a:xfrm>
            <a:off x="131964" y="0"/>
            <a:ext cx="3321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215" name="Google Shape;215;g35be6824c8a_1_218"/>
          <p:cNvSpPr/>
          <p:nvPr/>
        </p:nvSpPr>
        <p:spPr>
          <a:xfrm>
            <a:off x="210800" y="0"/>
            <a:ext cx="4215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216" name="Google Shape;216;g35be6824c8a_1_218"/>
          <p:cNvSpPr/>
          <p:nvPr/>
        </p:nvSpPr>
        <p:spPr>
          <a:xfrm>
            <a:off x="0" y="0"/>
            <a:ext cx="2109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217" name="Google Shape;217;g35be6824c8a_1_218"/>
          <p:cNvSpPr txBox="1"/>
          <p:nvPr/>
        </p:nvSpPr>
        <p:spPr>
          <a:xfrm>
            <a:off x="1827325" y="400374"/>
            <a:ext cx="8601900" cy="846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4700" b="1" i="0" u="none" strike="noStrike" cap="none">
                <a:solidFill>
                  <a:srgbClr val="A5D371"/>
                </a:solidFill>
                <a:latin typeface="Arial"/>
                <a:ea typeface="Arial"/>
                <a:cs typeface="Arial"/>
                <a:sym typeface="Arial"/>
              </a:rPr>
              <a:t>Health Outreach Partners</a:t>
            </a:r>
            <a:endParaRPr sz="4700" b="1" i="0" u="none" strike="noStrike" cap="none">
              <a:solidFill>
                <a:srgbClr val="A5D371"/>
              </a:solidFill>
              <a:latin typeface="Arial"/>
              <a:ea typeface="Arial"/>
              <a:cs typeface="Arial"/>
              <a:sym typeface="Arial"/>
            </a:endParaRPr>
          </a:p>
        </p:txBody>
      </p:sp>
      <p:sp>
        <p:nvSpPr>
          <p:cNvPr id="218" name="Google Shape;218;g35be6824c8a_1_218"/>
          <p:cNvSpPr txBox="1"/>
          <p:nvPr/>
        </p:nvSpPr>
        <p:spPr>
          <a:xfrm>
            <a:off x="1247377" y="1942994"/>
            <a:ext cx="9760800" cy="815700"/>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2250" b="1" i="0" u="none" strike="noStrike" cap="none">
                <a:solidFill>
                  <a:srgbClr val="C592C1"/>
                </a:solidFill>
                <a:latin typeface="Helvetica Neue"/>
                <a:ea typeface="Helvetica Neue"/>
                <a:cs typeface="Helvetica Neue"/>
                <a:sym typeface="Helvetica Neue"/>
              </a:rPr>
              <a:t>WE SUPPORT HEALTH OUTREACH PROGRAMS </a:t>
            </a:r>
            <a:r>
              <a:rPr lang="en-US" sz="2250" b="0" i="0" u="none" strike="noStrike" cap="none">
                <a:solidFill>
                  <a:schemeClr val="dk2"/>
                </a:solidFill>
                <a:latin typeface="Helvetica Neue"/>
                <a:ea typeface="Helvetica Neue"/>
                <a:cs typeface="Helvetica Neue"/>
                <a:sym typeface="Helvetica Neue"/>
              </a:rPr>
              <a:t>by providing training, </a:t>
            </a:r>
            <a:r>
              <a:rPr lang="en-US" sz="2250" b="0" i="0" u="none" strike="noStrike" cap="none">
                <a:solidFill>
                  <a:srgbClr val="0E2841"/>
                </a:solidFill>
                <a:latin typeface="Helvetica Neue"/>
                <a:ea typeface="Helvetica Neue"/>
                <a:cs typeface="Helvetica Neue"/>
                <a:sym typeface="Helvetica Neue"/>
              </a:rPr>
              <a:t>resources, consultation, workshops, and webinars. </a:t>
            </a:r>
            <a:endParaRPr sz="2250" b="0" i="0" u="none" strike="noStrike" cap="none">
              <a:solidFill>
                <a:schemeClr val="dk1"/>
              </a:solidFill>
              <a:latin typeface="Helvetica Neue"/>
              <a:ea typeface="Helvetica Neue"/>
              <a:cs typeface="Helvetica Neue"/>
              <a:sym typeface="Helvetica Neue"/>
            </a:endParaRPr>
          </a:p>
        </p:txBody>
      </p:sp>
      <p:sp>
        <p:nvSpPr>
          <p:cNvPr id="219" name="Google Shape;219;g35be6824c8a_1_218"/>
          <p:cNvSpPr txBox="1"/>
          <p:nvPr/>
        </p:nvSpPr>
        <p:spPr>
          <a:xfrm>
            <a:off x="1247377" y="2901762"/>
            <a:ext cx="9665700" cy="1662300"/>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2500" b="1" i="0" u="none" strike="noStrike" cap="none">
                <a:solidFill>
                  <a:srgbClr val="B16CAC"/>
                </a:solidFill>
                <a:latin typeface="Helvetica Neue"/>
                <a:ea typeface="Helvetica Neue"/>
                <a:cs typeface="Helvetica Neue"/>
                <a:sym typeface="Helvetica Neue"/>
              </a:rPr>
              <a:t>OUR MISSION</a:t>
            </a:r>
            <a:r>
              <a:rPr lang="en-US" sz="2500" b="0" i="0" u="none" strike="noStrike" cap="none">
                <a:solidFill>
                  <a:schemeClr val="dk2"/>
                </a:solidFill>
                <a:latin typeface="Helvetica Neue"/>
                <a:ea typeface="Helvetica Neue"/>
                <a:cs typeface="Helvetica Neue"/>
                <a:sym typeface="Helvetica Neue"/>
              </a:rPr>
              <a:t>: We respond to community needs by equipping health partners with relevant, strategic knowledge and tools to transform communities from the ground up resulting in a healthy and equitable society.</a:t>
            </a:r>
            <a:endParaRPr sz="2500" b="0" i="0" u="none" strike="noStrike" cap="none">
              <a:solidFill>
                <a:schemeClr val="dk2"/>
              </a:solidFill>
              <a:latin typeface="Helvetica Neue"/>
              <a:ea typeface="Helvetica Neue"/>
              <a:cs typeface="Helvetica Neue"/>
              <a:sym typeface="Helvetica Neue"/>
            </a:endParaRPr>
          </a:p>
        </p:txBody>
      </p:sp>
      <p:sp>
        <p:nvSpPr>
          <p:cNvPr id="220" name="Google Shape;220;g35be6824c8a_1_218"/>
          <p:cNvSpPr txBox="1"/>
          <p:nvPr/>
        </p:nvSpPr>
        <p:spPr>
          <a:xfrm>
            <a:off x="1247377" y="4781226"/>
            <a:ext cx="9669600" cy="815700"/>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2250" b="1" i="0" u="none" strike="noStrike" cap="none">
                <a:solidFill>
                  <a:srgbClr val="C592C1"/>
                </a:solidFill>
                <a:latin typeface="Helvetica Neue"/>
                <a:ea typeface="Helvetica Neue"/>
                <a:cs typeface="Helvetica Neue"/>
                <a:sym typeface="Helvetica Neue"/>
              </a:rPr>
              <a:t>WE</a:t>
            </a:r>
            <a:r>
              <a:rPr lang="en-US" sz="2250" b="1" i="0" u="none" strike="noStrike" cap="none">
                <a:solidFill>
                  <a:schemeClr val="dk2"/>
                </a:solidFill>
                <a:latin typeface="Helvetica Neue"/>
                <a:ea typeface="Helvetica Neue"/>
                <a:cs typeface="Helvetica Neue"/>
                <a:sym typeface="Helvetica Neue"/>
              </a:rPr>
              <a:t> </a:t>
            </a:r>
            <a:r>
              <a:rPr lang="en-US" sz="2250" b="1" i="0" u="none" strike="noStrike" cap="none">
                <a:solidFill>
                  <a:srgbClr val="C592C1"/>
                </a:solidFill>
                <a:latin typeface="Helvetica Neue"/>
                <a:ea typeface="Helvetica Neue"/>
                <a:cs typeface="Helvetica Neue"/>
                <a:sym typeface="Helvetica Neue"/>
              </a:rPr>
              <a:t>SERVE</a:t>
            </a:r>
            <a:r>
              <a:rPr lang="en-US" sz="2250" b="1" i="0" u="none" strike="noStrike" cap="none">
                <a:solidFill>
                  <a:schemeClr val="dk2"/>
                </a:solidFill>
                <a:latin typeface="Helvetica Neue"/>
                <a:ea typeface="Helvetica Neue"/>
                <a:cs typeface="Helvetica Neue"/>
                <a:sym typeface="Helvetica Neue"/>
              </a:rPr>
              <a:t> </a:t>
            </a:r>
            <a:r>
              <a:rPr lang="en-US" sz="2250" b="0" i="0" u="none" strike="noStrike" cap="none">
                <a:solidFill>
                  <a:schemeClr val="dk2"/>
                </a:solidFill>
                <a:latin typeface="Helvetica Neue"/>
                <a:ea typeface="Helvetica Neue"/>
                <a:cs typeface="Helvetica Neue"/>
                <a:sym typeface="Helvetica Neue"/>
              </a:rPr>
              <a:t>Community Health Centers, Primary Care Associations, and Safety-net Health Organizations.</a:t>
            </a:r>
            <a:endParaRPr sz="2250" b="0" i="0" u="none" strike="noStrike" cap="none">
              <a:solidFill>
                <a:schemeClr val="dk2"/>
              </a:solidFill>
              <a:latin typeface="Helvetica Neue"/>
              <a:ea typeface="Helvetica Neue"/>
              <a:cs typeface="Helvetica Neue"/>
              <a:sym typeface="Helvetica Neue"/>
            </a:endParaRPr>
          </a:p>
        </p:txBody>
      </p:sp>
      <p:pic>
        <p:nvPicPr>
          <p:cNvPr id="221" name="Google Shape;221;g35be6824c8a_1_218"/>
          <p:cNvPicPr preferRelativeResize="0"/>
          <p:nvPr/>
        </p:nvPicPr>
        <p:blipFill rotWithShape="1">
          <a:blip r:embed="rId3">
            <a:alphaModFix/>
          </a:blip>
          <a:srcRect/>
          <a:stretch/>
        </p:blipFill>
        <p:spPr>
          <a:xfrm>
            <a:off x="10755601" y="5999018"/>
            <a:ext cx="1170933" cy="6789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107"/>
          <p:cNvSpPr/>
          <p:nvPr/>
        </p:nvSpPr>
        <p:spPr>
          <a:xfrm>
            <a:off x="131964" y="0"/>
            <a:ext cx="3320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659" name="Google Shape;659;p107"/>
          <p:cNvSpPr/>
          <p:nvPr/>
        </p:nvSpPr>
        <p:spPr>
          <a:xfrm>
            <a:off x="210800" y="0"/>
            <a:ext cx="4216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660" name="Google Shape;660;p107"/>
          <p:cNvSpPr/>
          <p:nvPr/>
        </p:nvSpPr>
        <p:spPr>
          <a:xfrm>
            <a:off x="0" y="0"/>
            <a:ext cx="2108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661" name="Google Shape;661;p107"/>
          <p:cNvPicPr preferRelativeResize="0"/>
          <p:nvPr/>
        </p:nvPicPr>
        <p:blipFill rotWithShape="1">
          <a:blip r:embed="rId3">
            <a:alphaModFix/>
          </a:blip>
          <a:srcRect/>
          <a:stretch/>
        </p:blipFill>
        <p:spPr>
          <a:xfrm>
            <a:off x="10835834" y="6039167"/>
            <a:ext cx="1170932" cy="678900"/>
          </a:xfrm>
          <a:prstGeom prst="rect">
            <a:avLst/>
          </a:prstGeom>
          <a:noFill/>
          <a:ln>
            <a:noFill/>
          </a:ln>
        </p:spPr>
      </p:pic>
      <p:sp>
        <p:nvSpPr>
          <p:cNvPr id="662" name="Google Shape;662;p107"/>
          <p:cNvSpPr txBox="1"/>
          <p:nvPr/>
        </p:nvSpPr>
        <p:spPr>
          <a:xfrm>
            <a:off x="1408418" y="247816"/>
            <a:ext cx="9382433" cy="1257794"/>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A5D371"/>
                </a:solidFill>
                <a:latin typeface="Helvetica Neue"/>
                <a:ea typeface="Helvetica Neue"/>
                <a:cs typeface="Helvetica Neue"/>
                <a:sym typeface="Helvetica Neue"/>
              </a:rPr>
              <a:t>Building Partnerships</a:t>
            </a:r>
            <a:endParaRPr sz="1400" b="0" i="0" u="none" strike="noStrike" cap="none">
              <a:solidFill>
                <a:srgbClr val="000000"/>
              </a:solidFill>
              <a:latin typeface="Arial"/>
              <a:ea typeface="Arial"/>
              <a:cs typeface="Arial"/>
              <a:sym typeface="Arial"/>
            </a:endParaRPr>
          </a:p>
        </p:txBody>
      </p:sp>
      <p:grpSp>
        <p:nvGrpSpPr>
          <p:cNvPr id="663" name="Google Shape;663;p107"/>
          <p:cNvGrpSpPr/>
          <p:nvPr/>
        </p:nvGrpSpPr>
        <p:grpSpPr>
          <a:xfrm>
            <a:off x="3140639" y="1170490"/>
            <a:ext cx="5912057" cy="5436193"/>
            <a:chOff x="1058585" y="450"/>
            <a:chExt cx="5912057" cy="5436193"/>
          </a:xfrm>
        </p:grpSpPr>
        <p:sp>
          <p:nvSpPr>
            <p:cNvPr id="664" name="Google Shape;664;p107"/>
            <p:cNvSpPr/>
            <p:nvPr/>
          </p:nvSpPr>
          <p:spPr>
            <a:xfrm>
              <a:off x="2834537" y="450"/>
              <a:ext cx="2360154" cy="2360154"/>
            </a:xfrm>
            <a:prstGeom prst="ellipse">
              <a:avLst/>
            </a:prstGeom>
            <a:solidFill>
              <a:srgbClr val="E6F2D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107"/>
            <p:cNvSpPr txBox="1"/>
            <p:nvPr/>
          </p:nvSpPr>
          <p:spPr>
            <a:xfrm>
              <a:off x="3180174" y="346087"/>
              <a:ext cx="1668880" cy="1668880"/>
            </a:xfrm>
            <a:prstGeom prst="rect">
              <a:avLst/>
            </a:prstGeom>
            <a:noFill/>
            <a:ln>
              <a:noFill/>
            </a:ln>
          </p:spPr>
          <p:txBody>
            <a:bodyPr spcFirstLastPara="1" wrap="square" lIns="27925" tIns="27925" rIns="27925" bIns="27925" anchor="ctr" anchorCtr="0">
              <a:noAutofit/>
            </a:bodyPr>
            <a:lstStyle/>
            <a:p>
              <a:pPr marL="0" marR="0" lvl="0" indent="0" algn="ctr" rtl="0">
                <a:lnSpc>
                  <a:spcPct val="90000"/>
                </a:lnSpc>
                <a:spcBef>
                  <a:spcPts val="0"/>
                </a:spcBef>
                <a:spcAft>
                  <a:spcPts val="0"/>
                </a:spcAft>
                <a:buClr>
                  <a:srgbClr val="000000"/>
                </a:buClr>
                <a:buSzPts val="2200"/>
                <a:buFont typeface="Arial"/>
                <a:buNone/>
              </a:pPr>
              <a:r>
                <a:rPr lang="en-US" sz="2200" b="1" i="0" u="none" strike="noStrike" cap="none">
                  <a:solidFill>
                    <a:schemeClr val="lt1"/>
                  </a:solidFill>
                  <a:latin typeface="Helvetica Neue"/>
                  <a:ea typeface="Helvetica Neue"/>
                  <a:cs typeface="Helvetica Neue"/>
                  <a:sym typeface="Helvetica Neue"/>
                </a:rPr>
                <a:t>Step 1: </a:t>
              </a:r>
              <a:r>
                <a:rPr lang="en-US" sz="2200" b="0" i="0" u="none" strike="noStrike" cap="none">
                  <a:solidFill>
                    <a:schemeClr val="lt1"/>
                  </a:solidFill>
                  <a:latin typeface="Helvetica Neue"/>
                  <a:ea typeface="Helvetica Neue"/>
                  <a:cs typeface="Helvetica Neue"/>
                  <a:sym typeface="Helvetica Neue"/>
                </a:rPr>
                <a:t>Needs &amp; Assets Assessment</a:t>
              </a:r>
              <a:endParaRPr sz="1400" b="0" i="0" u="none" strike="noStrike" cap="none">
                <a:solidFill>
                  <a:srgbClr val="000000"/>
                </a:solidFill>
                <a:latin typeface="Arial"/>
                <a:ea typeface="Arial"/>
                <a:cs typeface="Arial"/>
                <a:sym typeface="Arial"/>
              </a:endParaRPr>
            </a:p>
          </p:txBody>
        </p:sp>
        <p:sp>
          <p:nvSpPr>
            <p:cNvPr id="666" name="Google Shape;666;p107"/>
            <p:cNvSpPr/>
            <p:nvPr/>
          </p:nvSpPr>
          <p:spPr>
            <a:xfrm rot="3600000">
              <a:off x="4577838" y="2304789"/>
              <a:ext cx="631626" cy="796552"/>
            </a:xfrm>
            <a:prstGeom prst="rightArrow">
              <a:avLst>
                <a:gd name="adj1" fmla="val 60000"/>
                <a:gd name="adj2" fmla="val 50000"/>
              </a:avLst>
            </a:prstGeom>
            <a:solidFill>
              <a:srgbClr val="CBDA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107"/>
            <p:cNvSpPr txBox="1"/>
            <p:nvPr/>
          </p:nvSpPr>
          <p:spPr>
            <a:xfrm rot="3600000">
              <a:off x="4625210" y="2382048"/>
              <a:ext cx="442138" cy="477932"/>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8" name="Google Shape;668;p107"/>
            <p:cNvSpPr/>
            <p:nvPr/>
          </p:nvSpPr>
          <p:spPr>
            <a:xfrm>
              <a:off x="4610488" y="3076489"/>
              <a:ext cx="2360154" cy="2360154"/>
            </a:xfrm>
            <a:prstGeom prst="ellipse">
              <a:avLst/>
            </a:prstGeom>
            <a:solidFill>
              <a:srgbClr val="E6F2D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107"/>
            <p:cNvSpPr txBox="1"/>
            <p:nvPr/>
          </p:nvSpPr>
          <p:spPr>
            <a:xfrm>
              <a:off x="4956125" y="3422126"/>
              <a:ext cx="1668880" cy="1668880"/>
            </a:xfrm>
            <a:prstGeom prst="rect">
              <a:avLst/>
            </a:prstGeom>
            <a:noFill/>
            <a:ln>
              <a:noFill/>
            </a:ln>
          </p:spPr>
          <p:txBody>
            <a:bodyPr spcFirstLastPara="1" wrap="square" lIns="27925" tIns="27925" rIns="27925" bIns="27925" anchor="ctr" anchorCtr="0">
              <a:noAutofit/>
            </a:bodyPr>
            <a:lstStyle/>
            <a:p>
              <a:pPr marL="0" marR="0" lvl="0" indent="0" algn="ctr" rtl="0">
                <a:lnSpc>
                  <a:spcPct val="90000"/>
                </a:lnSpc>
                <a:spcBef>
                  <a:spcPts val="0"/>
                </a:spcBef>
                <a:spcAft>
                  <a:spcPts val="0"/>
                </a:spcAft>
                <a:buClr>
                  <a:srgbClr val="000000"/>
                </a:buClr>
                <a:buSzPts val="2200"/>
                <a:buFont typeface="Arial"/>
                <a:buNone/>
              </a:pPr>
              <a:r>
                <a:rPr lang="en-US" sz="2200" b="1" i="0" u="none" strike="noStrike" cap="none">
                  <a:solidFill>
                    <a:schemeClr val="lt1"/>
                  </a:solidFill>
                  <a:latin typeface="Helvetica Neue"/>
                  <a:ea typeface="Helvetica Neue"/>
                  <a:cs typeface="Helvetica Neue"/>
                  <a:sym typeface="Helvetica Neue"/>
                </a:rPr>
                <a:t>Step 2:</a:t>
              </a:r>
              <a:r>
                <a:rPr lang="en-US" sz="2200" b="0" i="0" u="none" strike="noStrike" cap="none">
                  <a:solidFill>
                    <a:schemeClr val="lt1"/>
                  </a:solidFill>
                  <a:latin typeface="Helvetica Neue"/>
                  <a:ea typeface="Helvetica Neue"/>
                  <a:cs typeface="Helvetica Neue"/>
                  <a:sym typeface="Helvetica Neue"/>
                </a:rPr>
                <a:t> Community Mapping</a:t>
              </a:r>
              <a:endParaRPr sz="1400" b="0" i="0" u="none" strike="noStrike" cap="none">
                <a:solidFill>
                  <a:srgbClr val="000000"/>
                </a:solidFill>
                <a:latin typeface="Arial"/>
                <a:ea typeface="Arial"/>
                <a:cs typeface="Arial"/>
                <a:sym typeface="Arial"/>
              </a:endParaRPr>
            </a:p>
          </p:txBody>
        </p:sp>
        <p:sp>
          <p:nvSpPr>
            <p:cNvPr id="670" name="Google Shape;670;p107"/>
            <p:cNvSpPr/>
            <p:nvPr/>
          </p:nvSpPr>
          <p:spPr>
            <a:xfrm rot="10800000">
              <a:off x="3716677" y="3858290"/>
              <a:ext cx="631626" cy="796552"/>
            </a:xfrm>
            <a:prstGeom prst="rightArrow">
              <a:avLst>
                <a:gd name="adj1" fmla="val 60000"/>
                <a:gd name="adj2" fmla="val 50000"/>
              </a:avLst>
            </a:prstGeom>
            <a:solidFill>
              <a:srgbClr val="CBDA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107"/>
            <p:cNvSpPr txBox="1"/>
            <p:nvPr/>
          </p:nvSpPr>
          <p:spPr>
            <a:xfrm>
              <a:off x="3906165" y="4017600"/>
              <a:ext cx="442138" cy="477932"/>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72" name="Google Shape;672;p107"/>
            <p:cNvSpPr/>
            <p:nvPr/>
          </p:nvSpPr>
          <p:spPr>
            <a:xfrm>
              <a:off x="1058585" y="3076489"/>
              <a:ext cx="2360154" cy="2360154"/>
            </a:xfrm>
            <a:prstGeom prst="ellipse">
              <a:avLst/>
            </a:prstGeom>
            <a:solidFill>
              <a:srgbClr val="92D05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107"/>
            <p:cNvSpPr txBox="1"/>
            <p:nvPr/>
          </p:nvSpPr>
          <p:spPr>
            <a:xfrm>
              <a:off x="1404222" y="3422126"/>
              <a:ext cx="1668880" cy="1668880"/>
            </a:xfrm>
            <a:prstGeom prst="rect">
              <a:avLst/>
            </a:prstGeom>
            <a:noFill/>
            <a:ln>
              <a:noFill/>
            </a:ln>
          </p:spPr>
          <p:txBody>
            <a:bodyPr spcFirstLastPara="1" wrap="square" lIns="27925" tIns="27925" rIns="27925" bIns="27925" anchor="ctr" anchorCtr="0">
              <a:noAutofit/>
            </a:bodyPr>
            <a:lstStyle/>
            <a:p>
              <a:pPr marL="0" marR="0" lvl="0" indent="0" algn="ctr" rtl="0">
                <a:lnSpc>
                  <a:spcPct val="90000"/>
                </a:lnSpc>
                <a:spcBef>
                  <a:spcPts val="0"/>
                </a:spcBef>
                <a:spcAft>
                  <a:spcPts val="0"/>
                </a:spcAft>
                <a:buClr>
                  <a:srgbClr val="000000"/>
                </a:buClr>
                <a:buSzPts val="2200"/>
                <a:buFont typeface="Arial"/>
                <a:buNone/>
              </a:pPr>
              <a:r>
                <a:rPr lang="en-US" sz="2200" b="1" i="0" u="none" strike="noStrike" cap="none">
                  <a:solidFill>
                    <a:schemeClr val="lt1"/>
                  </a:solidFill>
                  <a:latin typeface="Helvetica Neue"/>
                  <a:ea typeface="Helvetica Neue"/>
                  <a:cs typeface="Helvetica Neue"/>
                  <a:sym typeface="Helvetica Neue"/>
                </a:rPr>
                <a:t>Step 3: </a:t>
              </a:r>
              <a:r>
                <a:rPr lang="en-US" sz="2200" b="0" i="0" u="none" strike="noStrike" cap="none">
                  <a:solidFill>
                    <a:schemeClr val="lt1"/>
                  </a:solidFill>
                  <a:latin typeface="Helvetica Neue"/>
                  <a:ea typeface="Helvetica Neue"/>
                  <a:cs typeface="Helvetica Neue"/>
                  <a:sym typeface="Helvetica Neue"/>
                </a:rPr>
                <a:t>Building Community Partnerships</a:t>
              </a:r>
              <a:endParaRPr sz="1400" b="0" i="0" u="none" strike="noStrike" cap="none">
                <a:solidFill>
                  <a:srgbClr val="000000"/>
                </a:solidFill>
                <a:latin typeface="Arial"/>
                <a:ea typeface="Arial"/>
                <a:cs typeface="Arial"/>
                <a:sym typeface="Arial"/>
              </a:endParaRPr>
            </a:p>
          </p:txBody>
        </p:sp>
        <p:sp>
          <p:nvSpPr>
            <p:cNvPr id="674" name="Google Shape;674;p107"/>
            <p:cNvSpPr/>
            <p:nvPr/>
          </p:nvSpPr>
          <p:spPr>
            <a:xfrm rot="-3600000">
              <a:off x="2801887" y="2335752"/>
              <a:ext cx="631626" cy="796552"/>
            </a:xfrm>
            <a:prstGeom prst="rightArrow">
              <a:avLst>
                <a:gd name="adj1" fmla="val 60000"/>
                <a:gd name="adj2" fmla="val 50000"/>
              </a:avLst>
            </a:prstGeom>
            <a:solidFill>
              <a:srgbClr val="CBDAB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107"/>
            <p:cNvSpPr txBox="1"/>
            <p:nvPr/>
          </p:nvSpPr>
          <p:spPr>
            <a:xfrm rot="-3600000">
              <a:off x="2849259" y="2577113"/>
              <a:ext cx="442138" cy="477932"/>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33"/>
          <p:cNvSpPr/>
          <p:nvPr/>
        </p:nvSpPr>
        <p:spPr>
          <a:xfrm>
            <a:off x="131964" y="0"/>
            <a:ext cx="3321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681" name="Google Shape;681;p33"/>
          <p:cNvSpPr/>
          <p:nvPr/>
        </p:nvSpPr>
        <p:spPr>
          <a:xfrm>
            <a:off x="210800" y="0"/>
            <a:ext cx="4215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682" name="Google Shape;682;p33"/>
          <p:cNvSpPr/>
          <p:nvPr/>
        </p:nvSpPr>
        <p:spPr>
          <a:xfrm>
            <a:off x="0" y="0"/>
            <a:ext cx="2109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683" name="Google Shape;683;p33"/>
          <p:cNvPicPr preferRelativeResize="0"/>
          <p:nvPr/>
        </p:nvPicPr>
        <p:blipFill rotWithShape="1">
          <a:blip r:embed="rId3">
            <a:alphaModFix/>
          </a:blip>
          <a:srcRect/>
          <a:stretch/>
        </p:blipFill>
        <p:spPr>
          <a:xfrm>
            <a:off x="10835834" y="6039167"/>
            <a:ext cx="1170933" cy="678900"/>
          </a:xfrm>
          <a:prstGeom prst="rect">
            <a:avLst/>
          </a:prstGeom>
          <a:noFill/>
          <a:ln>
            <a:noFill/>
          </a:ln>
        </p:spPr>
      </p:pic>
      <p:sp>
        <p:nvSpPr>
          <p:cNvPr id="684" name="Google Shape;684;p33"/>
          <p:cNvSpPr txBox="1"/>
          <p:nvPr/>
        </p:nvSpPr>
        <p:spPr>
          <a:xfrm>
            <a:off x="1744594" y="292640"/>
            <a:ext cx="9382500" cy="12579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5300"/>
              <a:buFont typeface="Arial"/>
              <a:buNone/>
            </a:pPr>
            <a:r>
              <a:rPr lang="en-US" sz="5300" b="1" i="0" u="none" strike="noStrike" cap="none">
                <a:solidFill>
                  <a:srgbClr val="A5D371"/>
                </a:solidFill>
                <a:latin typeface="Helvetica Neue"/>
                <a:ea typeface="Helvetica Neue"/>
                <a:cs typeface="Helvetica Neue"/>
                <a:sym typeface="Helvetica Neue"/>
              </a:rPr>
              <a:t>Partnerships</a:t>
            </a:r>
            <a:endParaRPr sz="1400" b="0" i="0" u="none" strike="noStrike" cap="none">
              <a:solidFill>
                <a:srgbClr val="000000"/>
              </a:solidFill>
              <a:latin typeface="Arial"/>
              <a:ea typeface="Arial"/>
              <a:cs typeface="Arial"/>
              <a:sym typeface="Arial"/>
            </a:endParaRPr>
          </a:p>
        </p:txBody>
      </p:sp>
      <p:sp>
        <p:nvSpPr>
          <p:cNvPr id="685" name="Google Shape;685;p33"/>
          <p:cNvSpPr txBox="1"/>
          <p:nvPr/>
        </p:nvSpPr>
        <p:spPr>
          <a:xfrm>
            <a:off x="762775" y="2088275"/>
            <a:ext cx="104415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90000"/>
              </a:lnSpc>
              <a:spcBef>
                <a:spcPts val="100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86" name="Google Shape;686;p33"/>
          <p:cNvSpPr txBox="1"/>
          <p:nvPr/>
        </p:nvSpPr>
        <p:spPr>
          <a:xfrm>
            <a:off x="1744594" y="1763486"/>
            <a:ext cx="9091200" cy="4278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2400" b="0" i="0" u="none" strike="noStrike" cap="none">
                <a:solidFill>
                  <a:srgbClr val="000000"/>
                </a:solidFill>
                <a:latin typeface="Arial"/>
                <a:ea typeface="Arial"/>
                <a:cs typeface="Arial"/>
                <a:sym typeface="Arial"/>
              </a:rPr>
              <a:t>Partnerships can:</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2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2400" b="0" i="0" u="none" strike="noStrike" cap="none">
                <a:solidFill>
                  <a:srgbClr val="000000"/>
                </a:solidFill>
                <a:latin typeface="Arial"/>
                <a:ea typeface="Arial"/>
                <a:cs typeface="Arial"/>
                <a:sym typeface="Arial"/>
              </a:rPr>
              <a:t>Expand our knowledge/skillset/expertise </a:t>
            </a:r>
            <a:endParaRPr sz="2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2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2400" b="0" i="0" u="none" strike="noStrike" cap="none">
                <a:solidFill>
                  <a:srgbClr val="000000"/>
                </a:solidFill>
                <a:latin typeface="Arial"/>
                <a:ea typeface="Arial"/>
                <a:cs typeface="Arial"/>
                <a:sym typeface="Arial"/>
              </a:rPr>
              <a:t>Increase resources ($, time, staff, etc.) </a:t>
            </a:r>
            <a:endParaRPr sz="2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2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2400" b="0" i="0" u="none" strike="noStrike" cap="none">
                <a:solidFill>
                  <a:srgbClr val="000000"/>
                </a:solidFill>
                <a:latin typeface="Arial"/>
                <a:ea typeface="Arial"/>
                <a:cs typeface="Arial"/>
                <a:sym typeface="Arial"/>
              </a:rPr>
              <a:t>Improve visibility of a cause/goal</a:t>
            </a:r>
            <a:endParaRPr sz="2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2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2400" b="0" i="0" u="none" strike="noStrike" cap="none">
                <a:solidFill>
                  <a:srgbClr val="000000"/>
                </a:solidFill>
                <a:latin typeface="Arial"/>
                <a:ea typeface="Arial"/>
                <a:cs typeface="Arial"/>
                <a:sym typeface="Arial"/>
              </a:rPr>
              <a:t>Expand our reach (reaching a broader audience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108"/>
          <p:cNvSpPr/>
          <p:nvPr/>
        </p:nvSpPr>
        <p:spPr>
          <a:xfrm>
            <a:off x="131964" y="0"/>
            <a:ext cx="3320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692" name="Google Shape;692;p108"/>
          <p:cNvSpPr/>
          <p:nvPr/>
        </p:nvSpPr>
        <p:spPr>
          <a:xfrm>
            <a:off x="210800" y="0"/>
            <a:ext cx="4216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693" name="Google Shape;693;p108"/>
          <p:cNvSpPr/>
          <p:nvPr/>
        </p:nvSpPr>
        <p:spPr>
          <a:xfrm>
            <a:off x="0" y="0"/>
            <a:ext cx="2108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694" name="Google Shape;694;p108"/>
          <p:cNvPicPr preferRelativeResize="0"/>
          <p:nvPr/>
        </p:nvPicPr>
        <p:blipFill rotWithShape="1">
          <a:blip r:embed="rId3">
            <a:alphaModFix/>
          </a:blip>
          <a:srcRect/>
          <a:stretch/>
        </p:blipFill>
        <p:spPr>
          <a:xfrm>
            <a:off x="10835834" y="6039167"/>
            <a:ext cx="1170932" cy="678900"/>
          </a:xfrm>
          <a:prstGeom prst="rect">
            <a:avLst/>
          </a:prstGeom>
          <a:noFill/>
          <a:ln>
            <a:noFill/>
          </a:ln>
        </p:spPr>
      </p:pic>
      <p:sp>
        <p:nvSpPr>
          <p:cNvPr id="695" name="Google Shape;695;p108"/>
          <p:cNvSpPr txBox="1"/>
          <p:nvPr/>
        </p:nvSpPr>
        <p:spPr>
          <a:xfrm>
            <a:off x="1408418" y="247816"/>
            <a:ext cx="9382433" cy="1257794"/>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A5D371"/>
                </a:solidFill>
                <a:latin typeface="Helvetica Neue"/>
                <a:ea typeface="Helvetica Neue"/>
                <a:cs typeface="Helvetica Neue"/>
                <a:sym typeface="Helvetica Neue"/>
              </a:rPr>
              <a:t>Building Partnerships</a:t>
            </a:r>
            <a:endParaRPr sz="1867" b="0" i="0" u="none" strike="noStrike" cap="none">
              <a:solidFill>
                <a:srgbClr val="000000"/>
              </a:solidFill>
              <a:latin typeface="Arial"/>
              <a:ea typeface="Arial"/>
              <a:cs typeface="Arial"/>
              <a:sym typeface="Arial"/>
            </a:endParaRPr>
          </a:p>
        </p:txBody>
      </p:sp>
      <p:pic>
        <p:nvPicPr>
          <p:cNvPr id="696" name="Google Shape;696;p108" descr="A group of buildings with text&#10;&#10;Description automatically generated"/>
          <p:cNvPicPr preferRelativeResize="0"/>
          <p:nvPr/>
        </p:nvPicPr>
        <p:blipFill rotWithShape="1">
          <a:blip r:embed="rId4">
            <a:alphaModFix/>
          </a:blip>
          <a:srcRect/>
          <a:stretch/>
        </p:blipFill>
        <p:spPr>
          <a:xfrm>
            <a:off x="866775" y="1907408"/>
            <a:ext cx="10934700" cy="303365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20"/>
          <p:cNvSpPr/>
          <p:nvPr/>
        </p:nvSpPr>
        <p:spPr>
          <a:xfrm>
            <a:off x="131964" y="0"/>
            <a:ext cx="3321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702" name="Google Shape;702;p20"/>
          <p:cNvSpPr/>
          <p:nvPr/>
        </p:nvSpPr>
        <p:spPr>
          <a:xfrm>
            <a:off x="210800" y="0"/>
            <a:ext cx="4215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703" name="Google Shape;703;p20"/>
          <p:cNvSpPr/>
          <p:nvPr/>
        </p:nvSpPr>
        <p:spPr>
          <a:xfrm>
            <a:off x="0" y="0"/>
            <a:ext cx="2109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704" name="Google Shape;704;p20"/>
          <p:cNvPicPr preferRelativeResize="0"/>
          <p:nvPr/>
        </p:nvPicPr>
        <p:blipFill rotWithShape="1">
          <a:blip r:embed="rId3">
            <a:alphaModFix/>
          </a:blip>
          <a:srcRect/>
          <a:stretch/>
        </p:blipFill>
        <p:spPr>
          <a:xfrm>
            <a:off x="10835834" y="6039167"/>
            <a:ext cx="1170933" cy="678900"/>
          </a:xfrm>
          <a:prstGeom prst="rect">
            <a:avLst/>
          </a:prstGeom>
          <a:noFill/>
          <a:ln>
            <a:noFill/>
          </a:ln>
        </p:spPr>
      </p:pic>
      <p:sp>
        <p:nvSpPr>
          <p:cNvPr id="705" name="Google Shape;705;p20"/>
          <p:cNvSpPr txBox="1"/>
          <p:nvPr/>
        </p:nvSpPr>
        <p:spPr>
          <a:xfrm>
            <a:off x="1290269" y="139933"/>
            <a:ext cx="9914006" cy="12579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5300"/>
              <a:buFont typeface="Arial"/>
              <a:buNone/>
            </a:pPr>
            <a:r>
              <a:rPr lang="en-US" sz="5300" b="1" i="0" u="none" strike="noStrike" cap="none">
                <a:solidFill>
                  <a:srgbClr val="A5D371"/>
                </a:solidFill>
                <a:latin typeface="Helvetica Neue"/>
                <a:ea typeface="Helvetica Neue"/>
                <a:cs typeface="Helvetica Neue"/>
                <a:sym typeface="Helvetica Neue"/>
              </a:rPr>
              <a:t> Collaborative Relationships</a:t>
            </a:r>
            <a:endParaRPr sz="1400" b="0" i="0" u="none" strike="noStrike" cap="none">
              <a:solidFill>
                <a:srgbClr val="000000"/>
              </a:solidFill>
              <a:latin typeface="Arial"/>
              <a:ea typeface="Arial"/>
              <a:cs typeface="Arial"/>
              <a:sym typeface="Arial"/>
            </a:endParaRPr>
          </a:p>
        </p:txBody>
      </p:sp>
      <p:sp>
        <p:nvSpPr>
          <p:cNvPr id="706" name="Google Shape;706;p20"/>
          <p:cNvSpPr txBox="1"/>
          <p:nvPr/>
        </p:nvSpPr>
        <p:spPr>
          <a:xfrm>
            <a:off x="762775" y="2088275"/>
            <a:ext cx="104415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90000"/>
              </a:lnSpc>
              <a:spcBef>
                <a:spcPts val="100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07" name="Google Shape;707;p20"/>
          <p:cNvSpPr txBox="1"/>
          <p:nvPr/>
        </p:nvSpPr>
        <p:spPr>
          <a:xfrm>
            <a:off x="1744594" y="2084494"/>
            <a:ext cx="9091240" cy="15234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2400" b="0" i="0" u="none" strike="noStrike" cap="none">
                <a:solidFill>
                  <a:srgbClr val="000000"/>
                </a:solidFill>
                <a:latin typeface="Arial"/>
                <a:ea typeface="Arial"/>
                <a:cs typeface="Arial"/>
                <a:sym typeface="Arial"/>
              </a:rPr>
              <a:t>Collaborative Relationships provide the opportunity for organizations to work together towards a common goal or purpose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21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2"/>
          <p:cNvSpPr/>
          <p:nvPr/>
        </p:nvSpPr>
        <p:spPr>
          <a:xfrm>
            <a:off x="131964" y="0"/>
            <a:ext cx="3321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713" name="Google Shape;713;p2"/>
          <p:cNvSpPr/>
          <p:nvPr/>
        </p:nvSpPr>
        <p:spPr>
          <a:xfrm>
            <a:off x="210800" y="0"/>
            <a:ext cx="4215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714" name="Google Shape;714;p2"/>
          <p:cNvSpPr/>
          <p:nvPr/>
        </p:nvSpPr>
        <p:spPr>
          <a:xfrm>
            <a:off x="0" y="0"/>
            <a:ext cx="2109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715" name="Google Shape;715;p2"/>
          <p:cNvPicPr preferRelativeResize="0"/>
          <p:nvPr/>
        </p:nvPicPr>
        <p:blipFill rotWithShape="1">
          <a:blip r:embed="rId3">
            <a:alphaModFix/>
          </a:blip>
          <a:srcRect/>
          <a:stretch/>
        </p:blipFill>
        <p:spPr>
          <a:xfrm>
            <a:off x="10835834" y="6039167"/>
            <a:ext cx="1170933" cy="678900"/>
          </a:xfrm>
          <a:prstGeom prst="rect">
            <a:avLst/>
          </a:prstGeom>
          <a:noFill/>
          <a:ln>
            <a:noFill/>
          </a:ln>
        </p:spPr>
      </p:pic>
      <p:sp>
        <p:nvSpPr>
          <p:cNvPr id="716" name="Google Shape;716;p2"/>
          <p:cNvSpPr txBox="1"/>
          <p:nvPr/>
        </p:nvSpPr>
        <p:spPr>
          <a:xfrm>
            <a:off x="1290269" y="139933"/>
            <a:ext cx="9914006" cy="12579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5300"/>
              <a:buFont typeface="Arial"/>
              <a:buNone/>
            </a:pPr>
            <a:r>
              <a:rPr lang="en-US" sz="5300" b="1" i="0" u="none" strike="noStrike" cap="none">
                <a:solidFill>
                  <a:srgbClr val="A5D371"/>
                </a:solidFill>
                <a:latin typeface="Helvetica Neue"/>
                <a:ea typeface="Helvetica Neue"/>
                <a:cs typeface="Helvetica Neue"/>
                <a:sym typeface="Helvetica Neue"/>
              </a:rPr>
              <a:t> Collaborative Relationships</a:t>
            </a:r>
            <a:endParaRPr sz="1400" b="0" i="0" u="none" strike="noStrike" cap="none">
              <a:solidFill>
                <a:srgbClr val="000000"/>
              </a:solidFill>
              <a:latin typeface="Arial"/>
              <a:ea typeface="Arial"/>
              <a:cs typeface="Arial"/>
              <a:sym typeface="Arial"/>
            </a:endParaRPr>
          </a:p>
        </p:txBody>
      </p:sp>
      <p:sp>
        <p:nvSpPr>
          <p:cNvPr id="717" name="Google Shape;717;p2"/>
          <p:cNvSpPr txBox="1"/>
          <p:nvPr/>
        </p:nvSpPr>
        <p:spPr>
          <a:xfrm>
            <a:off x="762775" y="2088275"/>
            <a:ext cx="104415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90000"/>
              </a:lnSpc>
              <a:spcBef>
                <a:spcPts val="100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18" name="Google Shape;718;p2"/>
          <p:cNvSpPr txBox="1"/>
          <p:nvPr/>
        </p:nvSpPr>
        <p:spPr>
          <a:xfrm>
            <a:off x="765321" y="1196436"/>
            <a:ext cx="5601659" cy="5094023"/>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US" sz="1000" b="1" i="0" u="none" strike="noStrike" cap="none">
                <a:solidFill>
                  <a:schemeClr val="dk1"/>
                </a:solidFill>
                <a:latin typeface="Arial"/>
                <a:ea typeface="Arial"/>
                <a:cs typeface="Arial"/>
                <a:sym typeface="Arial"/>
              </a:rPr>
              <a:t>1. Health Center + Local Food Bank (Formal Partnership)</a:t>
            </a:r>
            <a:endParaRPr sz="1400" b="0" i="0" u="none" strike="noStrike" cap="none">
              <a:solidFill>
                <a:srgbClr val="000000"/>
              </a:solidFill>
              <a:latin typeface="Arial"/>
              <a:ea typeface="Arial"/>
              <a:cs typeface="Arial"/>
              <a:sym typeface="Arial"/>
            </a:endParaRPr>
          </a:p>
          <a:p>
            <a:pPr marL="457200" marR="0" lvl="0" indent="-298450" algn="l" rtl="0">
              <a:lnSpc>
                <a:spcPct val="115000"/>
              </a:lnSpc>
              <a:spcBef>
                <a:spcPts val="1200"/>
              </a:spcBef>
              <a:spcAft>
                <a:spcPts val="0"/>
              </a:spcAft>
              <a:buClr>
                <a:schemeClr val="dk1"/>
              </a:buClr>
              <a:buSzPts val="1100"/>
              <a:buFont typeface="Arial"/>
              <a:buChar char="●"/>
            </a:pPr>
            <a:r>
              <a:rPr lang="en-US" sz="1000" b="1" i="0" u="none" strike="noStrike" cap="none">
                <a:solidFill>
                  <a:schemeClr val="dk1"/>
                </a:solidFill>
                <a:latin typeface="Arial"/>
                <a:ea typeface="Arial"/>
                <a:cs typeface="Arial"/>
                <a:sym typeface="Arial"/>
              </a:rPr>
              <a:t>Description:</a:t>
            </a:r>
            <a:r>
              <a:rPr lang="en-US" sz="1000" b="0" i="0" u="none" strike="noStrike" cap="none">
                <a:solidFill>
                  <a:schemeClr val="dk1"/>
                </a:solidFill>
                <a:latin typeface="Arial"/>
                <a:ea typeface="Arial"/>
                <a:cs typeface="Arial"/>
                <a:sym typeface="Arial"/>
              </a:rPr>
              <a:t> An FQHC signs an MOU with a regional food bank to run a permanent on-site pantry.</a:t>
            </a:r>
            <a:br>
              <a:rPr lang="en-US" sz="1000" b="0" i="0" u="none" strike="noStrike" cap="none">
                <a:solidFill>
                  <a:schemeClr val="dk1"/>
                </a:solidFill>
                <a:latin typeface="Arial"/>
                <a:ea typeface="Arial"/>
                <a:cs typeface="Arial"/>
                <a:sym typeface="Arial"/>
              </a:rPr>
            </a:br>
            <a:endParaRPr sz="1000" b="0" i="0" u="none" strike="noStrike" cap="none">
              <a:solidFill>
                <a:schemeClr val="dk1"/>
              </a:solidFill>
              <a:latin typeface="Arial"/>
              <a:ea typeface="Arial"/>
              <a:cs typeface="Arial"/>
              <a:sym typeface="Arial"/>
            </a:endParaRPr>
          </a:p>
          <a:p>
            <a:pPr marL="457200" marR="0" lvl="0" indent="-298450" algn="l" rtl="0">
              <a:lnSpc>
                <a:spcPct val="115000"/>
              </a:lnSpc>
              <a:spcBef>
                <a:spcPts val="0"/>
              </a:spcBef>
              <a:spcAft>
                <a:spcPts val="0"/>
              </a:spcAft>
              <a:buClr>
                <a:schemeClr val="dk1"/>
              </a:buClr>
              <a:buSzPts val="1100"/>
              <a:buFont typeface="Arial"/>
              <a:buChar char="●"/>
            </a:pPr>
            <a:r>
              <a:rPr lang="en-US" sz="1000" b="1" i="0" u="none" strike="noStrike" cap="none">
                <a:solidFill>
                  <a:schemeClr val="dk1"/>
                </a:solidFill>
                <a:latin typeface="Arial"/>
                <a:ea typeface="Arial"/>
                <a:cs typeface="Arial"/>
                <a:sym typeface="Arial"/>
              </a:rPr>
              <a:t>Shared Deliverables:</a:t>
            </a:r>
            <a:r>
              <a:rPr lang="en-US" sz="1000" b="0" i="0" u="none" strike="noStrike" cap="none">
                <a:solidFill>
                  <a:schemeClr val="dk1"/>
                </a:solidFill>
                <a:latin typeface="Arial"/>
                <a:ea typeface="Arial"/>
                <a:cs typeface="Arial"/>
                <a:sym typeface="Arial"/>
              </a:rPr>
              <a:t> Health center provides space and referrals; food bank supplies inventory and staff.</a:t>
            </a:r>
            <a:br>
              <a:rPr lang="en-US" sz="1000" b="0" i="0" u="none" strike="noStrike" cap="none">
                <a:solidFill>
                  <a:schemeClr val="dk1"/>
                </a:solidFill>
                <a:latin typeface="Arial"/>
                <a:ea typeface="Arial"/>
                <a:cs typeface="Arial"/>
                <a:sym typeface="Arial"/>
              </a:rPr>
            </a:br>
            <a:endParaRPr sz="1000" b="0" i="0" u="none" strike="noStrike" cap="none">
              <a:solidFill>
                <a:schemeClr val="dk1"/>
              </a:solidFill>
              <a:latin typeface="Arial"/>
              <a:ea typeface="Arial"/>
              <a:cs typeface="Arial"/>
              <a:sym typeface="Arial"/>
            </a:endParaRPr>
          </a:p>
          <a:p>
            <a:pPr marL="457200" marR="0" lvl="0" indent="-298450" algn="l" rtl="0">
              <a:lnSpc>
                <a:spcPct val="115000"/>
              </a:lnSpc>
              <a:spcBef>
                <a:spcPts val="0"/>
              </a:spcBef>
              <a:spcAft>
                <a:spcPts val="0"/>
              </a:spcAft>
              <a:buClr>
                <a:schemeClr val="dk1"/>
              </a:buClr>
              <a:buSzPts val="1100"/>
              <a:buFont typeface="Arial"/>
              <a:buChar char="●"/>
            </a:pPr>
            <a:r>
              <a:rPr lang="en-US" sz="1000" b="1" i="0" u="none" strike="noStrike" cap="none">
                <a:solidFill>
                  <a:schemeClr val="dk1"/>
                </a:solidFill>
                <a:latin typeface="Arial"/>
                <a:ea typeface="Arial"/>
                <a:cs typeface="Arial"/>
                <a:sym typeface="Arial"/>
              </a:rPr>
              <a:t>Outreach Impact:</a:t>
            </a:r>
            <a:r>
              <a:rPr lang="en-US" sz="1000" b="0" i="0" u="none" strike="noStrike" cap="none">
                <a:solidFill>
                  <a:schemeClr val="dk1"/>
                </a:solidFill>
                <a:latin typeface="Arial"/>
                <a:ea typeface="Arial"/>
                <a:cs typeface="Arial"/>
                <a:sym typeface="Arial"/>
              </a:rPr>
              <a:t> Screens patients for food insecurity (Z59.4), integrates food assistance into care plans.</a:t>
            </a:r>
            <a:br>
              <a:rPr lang="en-US" sz="1000" b="0" i="0" u="none" strike="noStrike" cap="none">
                <a:solidFill>
                  <a:schemeClr val="dk1"/>
                </a:solidFill>
                <a:latin typeface="Arial"/>
                <a:ea typeface="Arial"/>
                <a:cs typeface="Arial"/>
                <a:sym typeface="Arial"/>
              </a:rPr>
            </a:br>
            <a:endParaRPr sz="1000" b="0" i="0" u="none" strike="noStrike" cap="none">
              <a:solidFill>
                <a:schemeClr val="dk1"/>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r>
              <a:rPr lang="en-US" sz="1000" b="1" i="0" u="none" strike="noStrike" cap="none">
                <a:solidFill>
                  <a:schemeClr val="dk1"/>
                </a:solidFill>
                <a:latin typeface="Arial"/>
                <a:ea typeface="Arial"/>
                <a:cs typeface="Arial"/>
                <a:sym typeface="Arial"/>
              </a:rPr>
              <a:t>2. Health Center + Medicaid Managed Care Plan</a:t>
            </a:r>
            <a:endParaRPr sz="1400" b="0" i="0" u="none" strike="noStrike" cap="none">
              <a:solidFill>
                <a:srgbClr val="000000"/>
              </a:solidFill>
              <a:latin typeface="Arial"/>
              <a:ea typeface="Arial"/>
              <a:cs typeface="Arial"/>
              <a:sym typeface="Arial"/>
            </a:endParaRPr>
          </a:p>
          <a:p>
            <a:pPr marL="457200" marR="0" lvl="0" indent="-298450" algn="l" rtl="0">
              <a:lnSpc>
                <a:spcPct val="115000"/>
              </a:lnSpc>
              <a:spcBef>
                <a:spcPts val="1200"/>
              </a:spcBef>
              <a:spcAft>
                <a:spcPts val="0"/>
              </a:spcAft>
              <a:buClr>
                <a:schemeClr val="dk1"/>
              </a:buClr>
              <a:buSzPts val="1100"/>
              <a:buFont typeface="Arial"/>
              <a:buChar char="●"/>
            </a:pPr>
            <a:r>
              <a:rPr lang="en-US" sz="1000" b="1" i="0" u="none" strike="noStrike" cap="none">
                <a:solidFill>
                  <a:schemeClr val="dk1"/>
                </a:solidFill>
                <a:latin typeface="Arial"/>
                <a:ea typeface="Arial"/>
                <a:cs typeface="Arial"/>
                <a:sym typeface="Arial"/>
              </a:rPr>
              <a:t>Description:</a:t>
            </a:r>
            <a:r>
              <a:rPr lang="en-US" sz="1000" b="0" i="0" u="none" strike="noStrike" cap="none">
                <a:solidFill>
                  <a:schemeClr val="dk1"/>
                </a:solidFill>
                <a:latin typeface="Arial"/>
                <a:ea typeface="Arial"/>
                <a:cs typeface="Arial"/>
                <a:sym typeface="Arial"/>
              </a:rPr>
              <a:t> A health center partners with a Medicaid insurer for patient outreach and engagement.</a:t>
            </a:r>
            <a:br>
              <a:rPr lang="en-US" sz="1000" b="0" i="0" u="none" strike="noStrike" cap="none">
                <a:solidFill>
                  <a:schemeClr val="dk1"/>
                </a:solidFill>
                <a:latin typeface="Arial"/>
                <a:ea typeface="Arial"/>
                <a:cs typeface="Arial"/>
                <a:sym typeface="Arial"/>
              </a:rPr>
            </a:br>
            <a:endParaRPr sz="1000" b="0" i="0" u="none" strike="noStrike" cap="none">
              <a:solidFill>
                <a:schemeClr val="dk1"/>
              </a:solidFill>
              <a:latin typeface="Arial"/>
              <a:ea typeface="Arial"/>
              <a:cs typeface="Arial"/>
              <a:sym typeface="Arial"/>
            </a:endParaRPr>
          </a:p>
          <a:p>
            <a:pPr marL="457200" marR="0" lvl="0" indent="-298450" algn="l" rtl="0">
              <a:lnSpc>
                <a:spcPct val="115000"/>
              </a:lnSpc>
              <a:spcBef>
                <a:spcPts val="0"/>
              </a:spcBef>
              <a:spcAft>
                <a:spcPts val="0"/>
              </a:spcAft>
              <a:buClr>
                <a:schemeClr val="dk1"/>
              </a:buClr>
              <a:buSzPts val="1100"/>
              <a:buFont typeface="Arial"/>
              <a:buChar char="●"/>
            </a:pPr>
            <a:r>
              <a:rPr lang="en-US" sz="1000" b="1" i="0" u="none" strike="noStrike" cap="none">
                <a:solidFill>
                  <a:schemeClr val="dk1"/>
                </a:solidFill>
                <a:latin typeface="Arial"/>
                <a:ea typeface="Arial"/>
                <a:cs typeface="Arial"/>
                <a:sym typeface="Arial"/>
              </a:rPr>
              <a:t>Shared Goals:</a:t>
            </a:r>
            <a:r>
              <a:rPr lang="en-US" sz="1000" b="0" i="0" u="none" strike="noStrike" cap="none">
                <a:solidFill>
                  <a:schemeClr val="dk1"/>
                </a:solidFill>
                <a:latin typeface="Arial"/>
                <a:ea typeface="Arial"/>
                <a:cs typeface="Arial"/>
                <a:sym typeface="Arial"/>
              </a:rPr>
              <a:t> Increase preventive care visits and reduce ED use.</a:t>
            </a:r>
            <a:br>
              <a:rPr lang="en-US" sz="1000" b="0" i="0" u="none" strike="noStrike" cap="none">
                <a:solidFill>
                  <a:schemeClr val="dk1"/>
                </a:solidFill>
                <a:latin typeface="Arial"/>
                <a:ea typeface="Arial"/>
                <a:cs typeface="Arial"/>
                <a:sym typeface="Arial"/>
              </a:rPr>
            </a:br>
            <a:endParaRPr sz="1000" b="0" i="0" u="none" strike="noStrike" cap="none">
              <a:solidFill>
                <a:schemeClr val="dk1"/>
              </a:solidFill>
              <a:latin typeface="Arial"/>
              <a:ea typeface="Arial"/>
              <a:cs typeface="Arial"/>
              <a:sym typeface="Arial"/>
            </a:endParaRPr>
          </a:p>
          <a:p>
            <a:pPr marL="457200" marR="0" lvl="0" indent="-298450" algn="l" rtl="0">
              <a:lnSpc>
                <a:spcPct val="115000"/>
              </a:lnSpc>
              <a:spcBef>
                <a:spcPts val="0"/>
              </a:spcBef>
              <a:spcAft>
                <a:spcPts val="0"/>
              </a:spcAft>
              <a:buClr>
                <a:schemeClr val="dk1"/>
              </a:buClr>
              <a:buSzPts val="1100"/>
              <a:buFont typeface="Arial"/>
              <a:buChar char="●"/>
            </a:pPr>
            <a:r>
              <a:rPr lang="en-US" sz="1000" b="1" i="0" u="none" strike="noStrike" cap="none">
                <a:solidFill>
                  <a:schemeClr val="dk1"/>
                </a:solidFill>
                <a:latin typeface="Arial"/>
                <a:ea typeface="Arial"/>
                <a:cs typeface="Arial"/>
                <a:sym typeface="Arial"/>
              </a:rPr>
              <a:t>Benefits:</a:t>
            </a:r>
            <a:r>
              <a:rPr lang="en-US" sz="1000" b="0" i="0" u="none" strike="noStrike" cap="none">
                <a:solidFill>
                  <a:schemeClr val="dk1"/>
                </a:solidFill>
                <a:latin typeface="Arial"/>
                <a:ea typeface="Arial"/>
                <a:cs typeface="Arial"/>
                <a:sym typeface="Arial"/>
              </a:rPr>
              <a:t> Shared data systems, joint patient navigation, and co-funded outreach events.</a:t>
            </a:r>
            <a:br>
              <a:rPr lang="en-US" sz="1000" b="0" i="0" u="none" strike="noStrike" cap="none">
                <a:solidFill>
                  <a:schemeClr val="dk1"/>
                </a:solidFill>
                <a:latin typeface="Arial"/>
                <a:ea typeface="Arial"/>
                <a:cs typeface="Arial"/>
                <a:sym typeface="Arial"/>
              </a:rPr>
            </a:br>
            <a:endParaRPr sz="1000" b="0" i="0" u="none" strike="noStrike" cap="none">
              <a:solidFill>
                <a:schemeClr val="dk1"/>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r>
              <a:rPr lang="en-US" sz="1000" b="1" i="0" u="none" strike="noStrike" cap="none">
                <a:solidFill>
                  <a:schemeClr val="dk1"/>
                </a:solidFill>
                <a:latin typeface="Arial"/>
                <a:ea typeface="Arial"/>
                <a:cs typeface="Arial"/>
                <a:sym typeface="Arial"/>
              </a:rPr>
              <a:t>3. Health Center + Local Housing Authority</a:t>
            </a:r>
            <a:endParaRPr sz="1400" b="0" i="0" u="none" strike="noStrike" cap="none">
              <a:solidFill>
                <a:srgbClr val="000000"/>
              </a:solidFill>
              <a:latin typeface="Arial"/>
              <a:ea typeface="Arial"/>
              <a:cs typeface="Arial"/>
              <a:sym typeface="Arial"/>
            </a:endParaRPr>
          </a:p>
          <a:p>
            <a:pPr marL="457200" marR="0" lvl="0" indent="-298450" algn="l" rtl="0">
              <a:lnSpc>
                <a:spcPct val="115000"/>
              </a:lnSpc>
              <a:spcBef>
                <a:spcPts val="1200"/>
              </a:spcBef>
              <a:spcAft>
                <a:spcPts val="0"/>
              </a:spcAft>
              <a:buClr>
                <a:schemeClr val="dk1"/>
              </a:buClr>
              <a:buSzPts val="1100"/>
              <a:buFont typeface="Arial"/>
              <a:buChar char="●"/>
            </a:pPr>
            <a:r>
              <a:rPr lang="en-US" sz="1000" b="1" i="0" u="none" strike="noStrike" cap="none">
                <a:solidFill>
                  <a:schemeClr val="dk1"/>
                </a:solidFill>
                <a:latin typeface="Arial"/>
                <a:ea typeface="Arial"/>
                <a:cs typeface="Arial"/>
                <a:sym typeface="Arial"/>
              </a:rPr>
              <a:t>Description:</a:t>
            </a:r>
            <a:r>
              <a:rPr lang="en-US" sz="1000" b="0" i="0" u="none" strike="noStrike" cap="none">
                <a:solidFill>
                  <a:schemeClr val="dk1"/>
                </a:solidFill>
                <a:latin typeface="Arial"/>
                <a:ea typeface="Arial"/>
                <a:cs typeface="Arial"/>
                <a:sym typeface="Arial"/>
              </a:rPr>
              <a:t> Formal partnership to prioritize homeless patients for housing placements.</a:t>
            </a:r>
            <a:br>
              <a:rPr lang="en-US" sz="1000" b="0" i="0" u="none" strike="noStrike" cap="none">
                <a:solidFill>
                  <a:schemeClr val="dk1"/>
                </a:solidFill>
                <a:latin typeface="Arial"/>
                <a:ea typeface="Arial"/>
                <a:cs typeface="Arial"/>
                <a:sym typeface="Arial"/>
              </a:rPr>
            </a:br>
            <a:endParaRPr sz="1000" b="0" i="0" u="none" strike="noStrike" cap="none">
              <a:solidFill>
                <a:schemeClr val="dk1"/>
              </a:solidFill>
              <a:latin typeface="Arial"/>
              <a:ea typeface="Arial"/>
              <a:cs typeface="Arial"/>
              <a:sym typeface="Arial"/>
            </a:endParaRPr>
          </a:p>
          <a:p>
            <a:pPr marL="457200" marR="0" lvl="0" indent="-298450" algn="l" rtl="0">
              <a:lnSpc>
                <a:spcPct val="115000"/>
              </a:lnSpc>
              <a:spcBef>
                <a:spcPts val="0"/>
              </a:spcBef>
              <a:spcAft>
                <a:spcPts val="0"/>
              </a:spcAft>
              <a:buClr>
                <a:schemeClr val="dk1"/>
              </a:buClr>
              <a:buSzPts val="1100"/>
              <a:buFont typeface="Arial"/>
              <a:buChar char="●"/>
            </a:pPr>
            <a:r>
              <a:rPr lang="en-US" sz="1000" b="1" i="0" u="none" strike="noStrike" cap="none">
                <a:solidFill>
                  <a:schemeClr val="dk1"/>
                </a:solidFill>
                <a:latin typeface="Arial"/>
                <a:ea typeface="Arial"/>
                <a:cs typeface="Arial"/>
                <a:sym typeface="Arial"/>
              </a:rPr>
              <a:t>Impact:</a:t>
            </a:r>
            <a:r>
              <a:rPr lang="en-US" sz="1000" b="0" i="0" u="none" strike="noStrike" cap="none">
                <a:solidFill>
                  <a:schemeClr val="dk1"/>
                </a:solidFill>
                <a:latin typeface="Arial"/>
                <a:ea typeface="Arial"/>
                <a:cs typeface="Arial"/>
                <a:sym typeface="Arial"/>
              </a:rPr>
              <a:t> Enables coordinated case management and wraparound care for high-risk populations.</a:t>
            </a:r>
            <a:br>
              <a:rPr lang="en-US" sz="1000" b="0" i="0" u="none" strike="noStrike" cap="none">
                <a:solidFill>
                  <a:schemeClr val="dk1"/>
                </a:solidFill>
                <a:latin typeface="Arial"/>
                <a:ea typeface="Arial"/>
                <a:cs typeface="Arial"/>
                <a:sym typeface="Arial"/>
              </a:rPr>
            </a:br>
            <a:endParaRPr sz="1000" b="0" i="0" u="none" strike="noStrike" cap="none">
              <a:solidFill>
                <a:schemeClr val="dk1"/>
              </a:solidFill>
              <a:latin typeface="Arial"/>
              <a:ea typeface="Arial"/>
              <a:cs typeface="Arial"/>
              <a:sym typeface="Arial"/>
            </a:endParaRPr>
          </a:p>
        </p:txBody>
      </p:sp>
      <p:sp>
        <p:nvSpPr>
          <p:cNvPr id="719" name="Google Shape;719;p2"/>
          <p:cNvSpPr txBox="1"/>
          <p:nvPr/>
        </p:nvSpPr>
        <p:spPr>
          <a:xfrm>
            <a:off x="6513408" y="1175580"/>
            <a:ext cx="5486638" cy="4870522"/>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300"/>
              <a:buFont typeface="Arial"/>
              <a:buNone/>
            </a:pPr>
            <a:r>
              <a:rPr lang="en-US" sz="1000" b="1" i="0" u="none" strike="noStrike" cap="none">
                <a:solidFill>
                  <a:schemeClr val="dk1"/>
                </a:solidFill>
                <a:latin typeface="Arial"/>
                <a:ea typeface="Arial"/>
                <a:cs typeface="Arial"/>
                <a:sym typeface="Arial"/>
              </a:rPr>
              <a:t>Collaboration Examples (Informal, Flexible, Short-Term)</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r>
              <a:rPr lang="en-US" sz="1000" b="1" i="0" u="none" strike="noStrike" cap="none">
                <a:solidFill>
                  <a:schemeClr val="dk1"/>
                </a:solidFill>
                <a:latin typeface="Arial"/>
                <a:ea typeface="Arial"/>
                <a:cs typeface="Arial"/>
                <a:sym typeface="Arial"/>
              </a:rPr>
              <a:t>1. Health Center + Faith-Based Organization</a:t>
            </a:r>
            <a:endParaRPr sz="1400" b="0" i="0" u="none" strike="noStrike" cap="none">
              <a:solidFill>
                <a:srgbClr val="000000"/>
              </a:solidFill>
              <a:latin typeface="Arial"/>
              <a:ea typeface="Arial"/>
              <a:cs typeface="Arial"/>
              <a:sym typeface="Arial"/>
            </a:endParaRPr>
          </a:p>
          <a:p>
            <a:pPr marL="457200" marR="0" lvl="0" indent="-298450" algn="l" rtl="0">
              <a:lnSpc>
                <a:spcPct val="115000"/>
              </a:lnSpc>
              <a:spcBef>
                <a:spcPts val="1200"/>
              </a:spcBef>
              <a:spcAft>
                <a:spcPts val="0"/>
              </a:spcAft>
              <a:buClr>
                <a:schemeClr val="dk1"/>
              </a:buClr>
              <a:buSzPts val="1100"/>
              <a:buFont typeface="Arial"/>
              <a:buChar char="●"/>
            </a:pPr>
            <a:r>
              <a:rPr lang="en-US" sz="1000" b="1" i="0" u="none" strike="noStrike" cap="none">
                <a:solidFill>
                  <a:schemeClr val="dk1"/>
                </a:solidFill>
                <a:latin typeface="Arial"/>
                <a:ea typeface="Arial"/>
                <a:cs typeface="Arial"/>
                <a:sym typeface="Arial"/>
              </a:rPr>
              <a:t>Description:</a:t>
            </a:r>
            <a:r>
              <a:rPr lang="en-US" sz="1000" b="0" i="0" u="none" strike="noStrike" cap="none">
                <a:solidFill>
                  <a:schemeClr val="dk1"/>
                </a:solidFill>
                <a:latin typeface="Arial"/>
                <a:ea typeface="Arial"/>
                <a:cs typeface="Arial"/>
                <a:sym typeface="Arial"/>
              </a:rPr>
              <a:t> A health center joins a community church’s weekend health fair.</a:t>
            </a:r>
            <a:br>
              <a:rPr lang="en-US" sz="1000" b="0" i="0" u="none" strike="noStrike" cap="none">
                <a:solidFill>
                  <a:schemeClr val="dk1"/>
                </a:solidFill>
                <a:latin typeface="Arial"/>
                <a:ea typeface="Arial"/>
                <a:cs typeface="Arial"/>
                <a:sym typeface="Arial"/>
              </a:rPr>
            </a:br>
            <a:endParaRPr sz="1000" b="0" i="0" u="none" strike="noStrike" cap="none">
              <a:solidFill>
                <a:schemeClr val="dk1"/>
              </a:solidFill>
              <a:latin typeface="Arial"/>
              <a:ea typeface="Arial"/>
              <a:cs typeface="Arial"/>
              <a:sym typeface="Arial"/>
            </a:endParaRPr>
          </a:p>
          <a:p>
            <a:pPr marL="457200" marR="0" lvl="0" indent="-298450" algn="l" rtl="0">
              <a:lnSpc>
                <a:spcPct val="115000"/>
              </a:lnSpc>
              <a:spcBef>
                <a:spcPts val="0"/>
              </a:spcBef>
              <a:spcAft>
                <a:spcPts val="0"/>
              </a:spcAft>
              <a:buClr>
                <a:schemeClr val="dk1"/>
              </a:buClr>
              <a:buSzPts val="1100"/>
              <a:buFont typeface="Arial"/>
              <a:buChar char="●"/>
            </a:pPr>
            <a:r>
              <a:rPr lang="en-US" sz="1000" b="1" i="0" u="none" strike="noStrike" cap="none">
                <a:solidFill>
                  <a:schemeClr val="dk1"/>
                </a:solidFill>
                <a:latin typeface="Arial"/>
                <a:ea typeface="Arial"/>
                <a:cs typeface="Arial"/>
                <a:sym typeface="Arial"/>
              </a:rPr>
              <a:t>Nature:</a:t>
            </a:r>
            <a:r>
              <a:rPr lang="en-US" sz="1000" b="0" i="0" u="none" strike="noStrike" cap="none">
                <a:solidFill>
                  <a:schemeClr val="dk1"/>
                </a:solidFill>
                <a:latin typeface="Arial"/>
                <a:ea typeface="Arial"/>
                <a:cs typeface="Arial"/>
                <a:sym typeface="Arial"/>
              </a:rPr>
              <a:t> One-time event offering screenings and insurance enrollment help.</a:t>
            </a:r>
            <a:br>
              <a:rPr lang="en-US" sz="1000" b="0" i="0" u="none" strike="noStrike" cap="none">
                <a:solidFill>
                  <a:schemeClr val="dk1"/>
                </a:solidFill>
                <a:latin typeface="Arial"/>
                <a:ea typeface="Arial"/>
                <a:cs typeface="Arial"/>
                <a:sym typeface="Arial"/>
              </a:rPr>
            </a:br>
            <a:endParaRPr sz="1000" b="0" i="0" u="none" strike="noStrike" cap="none">
              <a:solidFill>
                <a:schemeClr val="dk1"/>
              </a:solidFill>
              <a:latin typeface="Arial"/>
              <a:ea typeface="Arial"/>
              <a:cs typeface="Arial"/>
              <a:sym typeface="Arial"/>
            </a:endParaRPr>
          </a:p>
          <a:p>
            <a:pPr marL="457200" marR="0" lvl="0" indent="-298450" algn="l" rtl="0">
              <a:lnSpc>
                <a:spcPct val="115000"/>
              </a:lnSpc>
              <a:spcBef>
                <a:spcPts val="0"/>
              </a:spcBef>
              <a:spcAft>
                <a:spcPts val="0"/>
              </a:spcAft>
              <a:buClr>
                <a:schemeClr val="dk1"/>
              </a:buClr>
              <a:buSzPts val="1100"/>
              <a:buFont typeface="Arial"/>
              <a:buChar char="●"/>
            </a:pPr>
            <a:r>
              <a:rPr lang="en-US" sz="1000" b="1" i="0" u="none" strike="noStrike" cap="none">
                <a:solidFill>
                  <a:schemeClr val="dk1"/>
                </a:solidFill>
                <a:latin typeface="Arial"/>
                <a:ea typeface="Arial"/>
                <a:cs typeface="Arial"/>
                <a:sym typeface="Arial"/>
              </a:rPr>
              <a:t>Outcome:</a:t>
            </a:r>
            <a:r>
              <a:rPr lang="en-US" sz="1000" b="0" i="0" u="none" strike="noStrike" cap="none">
                <a:solidFill>
                  <a:schemeClr val="dk1"/>
                </a:solidFill>
                <a:latin typeface="Arial"/>
                <a:ea typeface="Arial"/>
                <a:cs typeface="Arial"/>
                <a:sym typeface="Arial"/>
              </a:rPr>
              <a:t> Builds visibility and trust with hard-to-reach populations.</a:t>
            </a:r>
            <a:br>
              <a:rPr lang="en-US" sz="1000" b="0" i="0" u="none" strike="noStrike" cap="none">
                <a:solidFill>
                  <a:schemeClr val="dk1"/>
                </a:solidFill>
                <a:latin typeface="Arial"/>
                <a:ea typeface="Arial"/>
                <a:cs typeface="Arial"/>
                <a:sym typeface="Arial"/>
              </a:rPr>
            </a:br>
            <a:endParaRPr sz="1000" b="0" i="0" u="none" strike="noStrike" cap="none">
              <a:solidFill>
                <a:schemeClr val="dk1"/>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r>
              <a:rPr lang="en-US" sz="1000" b="1" i="0" u="none" strike="noStrike" cap="none">
                <a:solidFill>
                  <a:schemeClr val="dk1"/>
                </a:solidFill>
                <a:latin typeface="Arial"/>
                <a:ea typeface="Arial"/>
                <a:cs typeface="Arial"/>
                <a:sym typeface="Arial"/>
              </a:rPr>
              <a:t>2. Health Center + School Nurse</a:t>
            </a:r>
            <a:endParaRPr sz="1400" b="0" i="0" u="none" strike="noStrike" cap="none">
              <a:solidFill>
                <a:srgbClr val="000000"/>
              </a:solidFill>
              <a:latin typeface="Arial"/>
              <a:ea typeface="Arial"/>
              <a:cs typeface="Arial"/>
              <a:sym typeface="Arial"/>
            </a:endParaRPr>
          </a:p>
          <a:p>
            <a:pPr marL="457200" marR="0" lvl="0" indent="-298450" algn="l" rtl="0">
              <a:lnSpc>
                <a:spcPct val="115000"/>
              </a:lnSpc>
              <a:spcBef>
                <a:spcPts val="1200"/>
              </a:spcBef>
              <a:spcAft>
                <a:spcPts val="0"/>
              </a:spcAft>
              <a:buClr>
                <a:schemeClr val="dk1"/>
              </a:buClr>
              <a:buSzPts val="1100"/>
              <a:buFont typeface="Arial"/>
              <a:buChar char="●"/>
            </a:pPr>
            <a:r>
              <a:rPr lang="en-US" sz="1000" b="1" i="0" u="none" strike="noStrike" cap="none">
                <a:solidFill>
                  <a:schemeClr val="dk1"/>
                </a:solidFill>
                <a:latin typeface="Arial"/>
                <a:ea typeface="Arial"/>
                <a:cs typeface="Arial"/>
                <a:sym typeface="Arial"/>
              </a:rPr>
              <a:t>Description:</a:t>
            </a:r>
            <a:r>
              <a:rPr lang="en-US" sz="1000" b="0" i="0" u="none" strike="noStrike" cap="none">
                <a:solidFill>
                  <a:schemeClr val="dk1"/>
                </a:solidFill>
                <a:latin typeface="Arial"/>
                <a:ea typeface="Arial"/>
                <a:cs typeface="Arial"/>
                <a:sym typeface="Arial"/>
              </a:rPr>
              <a:t> A local school nurse refers uninsured students to the health center for back-to-school physicals.</a:t>
            </a:r>
            <a:br>
              <a:rPr lang="en-US" sz="1000" b="0" i="0" u="none" strike="noStrike" cap="none">
                <a:solidFill>
                  <a:schemeClr val="dk1"/>
                </a:solidFill>
                <a:latin typeface="Arial"/>
                <a:ea typeface="Arial"/>
                <a:cs typeface="Arial"/>
                <a:sym typeface="Arial"/>
              </a:rPr>
            </a:br>
            <a:endParaRPr sz="1000" b="0" i="0" u="none" strike="noStrike" cap="none">
              <a:solidFill>
                <a:schemeClr val="dk1"/>
              </a:solidFill>
              <a:latin typeface="Arial"/>
              <a:ea typeface="Arial"/>
              <a:cs typeface="Arial"/>
              <a:sym typeface="Arial"/>
            </a:endParaRPr>
          </a:p>
          <a:p>
            <a:pPr marL="457200" marR="0" lvl="0" indent="-298450" algn="l" rtl="0">
              <a:lnSpc>
                <a:spcPct val="115000"/>
              </a:lnSpc>
              <a:spcBef>
                <a:spcPts val="0"/>
              </a:spcBef>
              <a:spcAft>
                <a:spcPts val="0"/>
              </a:spcAft>
              <a:buClr>
                <a:schemeClr val="dk1"/>
              </a:buClr>
              <a:buSzPts val="1100"/>
              <a:buFont typeface="Arial"/>
              <a:buChar char="●"/>
            </a:pPr>
            <a:r>
              <a:rPr lang="en-US" sz="1000" b="1" i="0" u="none" strike="noStrike" cap="none">
                <a:solidFill>
                  <a:schemeClr val="dk1"/>
                </a:solidFill>
                <a:latin typeface="Arial"/>
                <a:ea typeface="Arial"/>
                <a:cs typeface="Arial"/>
                <a:sym typeface="Arial"/>
              </a:rPr>
              <a:t>Informal Agreement:</a:t>
            </a:r>
            <a:r>
              <a:rPr lang="en-US" sz="1000" b="0" i="0" u="none" strike="noStrike" cap="none">
                <a:solidFill>
                  <a:schemeClr val="dk1"/>
                </a:solidFill>
                <a:latin typeface="Arial"/>
                <a:ea typeface="Arial"/>
                <a:cs typeface="Arial"/>
                <a:sym typeface="Arial"/>
              </a:rPr>
              <a:t> No formal data sharing or contract—just mutual awareness and shared purpose.</a:t>
            </a:r>
            <a:br>
              <a:rPr lang="en-US" sz="1000" b="0" i="0" u="none" strike="noStrike" cap="none">
                <a:solidFill>
                  <a:schemeClr val="dk1"/>
                </a:solidFill>
                <a:latin typeface="Arial"/>
                <a:ea typeface="Arial"/>
                <a:cs typeface="Arial"/>
                <a:sym typeface="Arial"/>
              </a:rPr>
            </a:br>
            <a:endParaRPr sz="1000" b="0" i="0" u="none" strike="noStrike" cap="none">
              <a:solidFill>
                <a:schemeClr val="dk1"/>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r>
              <a:rPr lang="en-US" sz="1000" b="1" i="0" u="none" strike="noStrike" cap="none">
                <a:solidFill>
                  <a:schemeClr val="dk1"/>
                </a:solidFill>
                <a:latin typeface="Arial"/>
                <a:ea typeface="Arial"/>
                <a:cs typeface="Arial"/>
                <a:sym typeface="Arial"/>
              </a:rPr>
              <a:t>3. Health Center + Library</a:t>
            </a:r>
            <a:endParaRPr sz="1400" b="0" i="0" u="none" strike="noStrike" cap="none">
              <a:solidFill>
                <a:srgbClr val="000000"/>
              </a:solidFill>
              <a:latin typeface="Arial"/>
              <a:ea typeface="Arial"/>
              <a:cs typeface="Arial"/>
              <a:sym typeface="Arial"/>
            </a:endParaRPr>
          </a:p>
          <a:p>
            <a:pPr marL="457200" marR="0" lvl="0" indent="-298450" algn="l" rtl="0">
              <a:lnSpc>
                <a:spcPct val="115000"/>
              </a:lnSpc>
              <a:spcBef>
                <a:spcPts val="1200"/>
              </a:spcBef>
              <a:spcAft>
                <a:spcPts val="0"/>
              </a:spcAft>
              <a:buClr>
                <a:schemeClr val="dk1"/>
              </a:buClr>
              <a:buSzPts val="1100"/>
              <a:buFont typeface="Arial"/>
              <a:buChar char="●"/>
            </a:pPr>
            <a:r>
              <a:rPr lang="en-US" sz="1000" b="1" i="0" u="none" strike="noStrike" cap="none">
                <a:solidFill>
                  <a:schemeClr val="dk1"/>
                </a:solidFill>
                <a:latin typeface="Arial"/>
                <a:ea typeface="Arial"/>
                <a:cs typeface="Arial"/>
                <a:sym typeface="Arial"/>
              </a:rPr>
              <a:t>Description:</a:t>
            </a:r>
            <a:r>
              <a:rPr lang="en-US" sz="1000" b="0" i="0" u="none" strike="noStrike" cap="none">
                <a:solidFill>
                  <a:schemeClr val="dk1"/>
                </a:solidFill>
                <a:latin typeface="Arial"/>
                <a:ea typeface="Arial"/>
                <a:cs typeface="Arial"/>
                <a:sym typeface="Arial"/>
              </a:rPr>
              <a:t> Monthly drop-in outreach table at the public library.</a:t>
            </a:r>
            <a:br>
              <a:rPr lang="en-US" sz="1000" b="0" i="0" u="none" strike="noStrike" cap="none">
                <a:solidFill>
                  <a:schemeClr val="dk1"/>
                </a:solidFill>
                <a:latin typeface="Arial"/>
                <a:ea typeface="Arial"/>
                <a:cs typeface="Arial"/>
                <a:sym typeface="Arial"/>
              </a:rPr>
            </a:br>
            <a:endParaRPr sz="1000" b="0" i="0" u="none" strike="noStrike" cap="none">
              <a:solidFill>
                <a:schemeClr val="dk1"/>
              </a:solidFill>
              <a:latin typeface="Arial"/>
              <a:ea typeface="Arial"/>
              <a:cs typeface="Arial"/>
              <a:sym typeface="Arial"/>
            </a:endParaRPr>
          </a:p>
          <a:p>
            <a:pPr marL="457200" marR="0" lvl="0" indent="-298450" algn="l" rtl="0">
              <a:lnSpc>
                <a:spcPct val="115000"/>
              </a:lnSpc>
              <a:spcBef>
                <a:spcPts val="0"/>
              </a:spcBef>
              <a:spcAft>
                <a:spcPts val="0"/>
              </a:spcAft>
              <a:buClr>
                <a:schemeClr val="dk1"/>
              </a:buClr>
              <a:buSzPts val="1100"/>
              <a:buFont typeface="Arial"/>
              <a:buChar char="●"/>
            </a:pPr>
            <a:r>
              <a:rPr lang="en-US" sz="1000" b="1" i="0" u="none" strike="noStrike" cap="none">
                <a:solidFill>
                  <a:schemeClr val="dk1"/>
                </a:solidFill>
                <a:latin typeface="Arial"/>
                <a:ea typeface="Arial"/>
                <a:cs typeface="Arial"/>
                <a:sym typeface="Arial"/>
              </a:rPr>
              <a:t>Purpose:</a:t>
            </a:r>
            <a:r>
              <a:rPr lang="en-US" sz="1000" b="0" i="0" u="none" strike="noStrike" cap="none">
                <a:solidFill>
                  <a:schemeClr val="dk1"/>
                </a:solidFill>
                <a:latin typeface="Arial"/>
                <a:ea typeface="Arial"/>
                <a:cs typeface="Arial"/>
                <a:sym typeface="Arial"/>
              </a:rPr>
              <a:t> Help people understand insurance options, hand out health flyers.</a:t>
            </a:r>
            <a:br>
              <a:rPr lang="en-US" sz="1000" b="0" i="0" u="none" strike="noStrike" cap="none">
                <a:solidFill>
                  <a:schemeClr val="dk1"/>
                </a:solidFill>
                <a:latin typeface="Arial"/>
                <a:ea typeface="Arial"/>
                <a:cs typeface="Arial"/>
                <a:sym typeface="Arial"/>
              </a:rPr>
            </a:br>
            <a:endParaRPr sz="1000" b="0" i="0" u="none" strike="noStrike" cap="none">
              <a:solidFill>
                <a:schemeClr val="dk1"/>
              </a:solidFill>
              <a:latin typeface="Arial"/>
              <a:ea typeface="Arial"/>
              <a:cs typeface="Arial"/>
              <a:sym typeface="Arial"/>
            </a:endParaRPr>
          </a:p>
          <a:p>
            <a:pPr marL="457200" marR="0" lvl="0" indent="-298450" algn="l" rtl="0">
              <a:lnSpc>
                <a:spcPct val="115000"/>
              </a:lnSpc>
              <a:spcBef>
                <a:spcPts val="0"/>
              </a:spcBef>
              <a:spcAft>
                <a:spcPts val="0"/>
              </a:spcAft>
              <a:buClr>
                <a:schemeClr val="dk1"/>
              </a:buClr>
              <a:buSzPts val="1100"/>
              <a:buFont typeface="Arial"/>
              <a:buChar char="●"/>
            </a:pPr>
            <a:r>
              <a:rPr lang="en-US" sz="1000" b="1" i="0" u="none" strike="noStrike" cap="none">
                <a:solidFill>
                  <a:schemeClr val="dk1"/>
                </a:solidFill>
                <a:latin typeface="Arial"/>
                <a:ea typeface="Arial"/>
                <a:cs typeface="Arial"/>
                <a:sym typeface="Arial"/>
              </a:rPr>
              <a:t>Strength:</a:t>
            </a:r>
            <a:r>
              <a:rPr lang="en-US" sz="1000" b="0" i="0" u="none" strike="noStrike" cap="none">
                <a:solidFill>
                  <a:schemeClr val="dk1"/>
                </a:solidFill>
                <a:latin typeface="Arial"/>
                <a:ea typeface="Arial"/>
                <a:cs typeface="Arial"/>
                <a:sym typeface="Arial"/>
              </a:rPr>
              <a:t> Low-cost, community visibility, good for testing outreach messages.</a:t>
            </a:r>
            <a:br>
              <a:rPr lang="en-US" sz="1000" b="0" i="0" u="none" strike="noStrike" cap="none">
                <a:solidFill>
                  <a:schemeClr val="dk1"/>
                </a:solidFill>
                <a:latin typeface="Arial"/>
                <a:ea typeface="Arial"/>
                <a:cs typeface="Arial"/>
                <a:sym typeface="Arial"/>
              </a:rPr>
            </a:br>
            <a:endParaRPr sz="1000" b="0" i="0" u="none" strike="noStrike" cap="none">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34"/>
          <p:cNvSpPr/>
          <p:nvPr/>
        </p:nvSpPr>
        <p:spPr>
          <a:xfrm>
            <a:off x="711136" y="1550540"/>
            <a:ext cx="11270063" cy="2958860"/>
          </a:xfrm>
          <a:prstGeom prst="rightArrow">
            <a:avLst>
              <a:gd name="adj1" fmla="val 50000"/>
              <a:gd name="adj2" fmla="val 50000"/>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25" name="Google Shape;725;p34"/>
          <p:cNvSpPr/>
          <p:nvPr/>
        </p:nvSpPr>
        <p:spPr>
          <a:xfrm>
            <a:off x="131964" y="0"/>
            <a:ext cx="3321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726" name="Google Shape;726;p34"/>
          <p:cNvSpPr/>
          <p:nvPr/>
        </p:nvSpPr>
        <p:spPr>
          <a:xfrm>
            <a:off x="210800" y="0"/>
            <a:ext cx="4215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727" name="Google Shape;727;p34"/>
          <p:cNvSpPr/>
          <p:nvPr/>
        </p:nvSpPr>
        <p:spPr>
          <a:xfrm>
            <a:off x="0" y="0"/>
            <a:ext cx="2109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728" name="Google Shape;728;p34"/>
          <p:cNvPicPr preferRelativeResize="0"/>
          <p:nvPr/>
        </p:nvPicPr>
        <p:blipFill rotWithShape="1">
          <a:blip r:embed="rId3">
            <a:alphaModFix/>
          </a:blip>
          <a:srcRect/>
          <a:stretch/>
        </p:blipFill>
        <p:spPr>
          <a:xfrm>
            <a:off x="10835834" y="6039167"/>
            <a:ext cx="1170933" cy="678900"/>
          </a:xfrm>
          <a:prstGeom prst="rect">
            <a:avLst/>
          </a:prstGeom>
          <a:noFill/>
          <a:ln>
            <a:noFill/>
          </a:ln>
        </p:spPr>
      </p:pic>
      <p:sp>
        <p:nvSpPr>
          <p:cNvPr id="729" name="Google Shape;729;p34"/>
          <p:cNvSpPr txBox="1"/>
          <p:nvPr/>
        </p:nvSpPr>
        <p:spPr>
          <a:xfrm>
            <a:off x="1744594" y="292640"/>
            <a:ext cx="9382500" cy="12579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5300"/>
              <a:buFont typeface="Arial"/>
              <a:buNone/>
            </a:pPr>
            <a:r>
              <a:rPr lang="en-US" sz="5300" b="1" i="0" u="none" strike="noStrike" cap="none">
                <a:solidFill>
                  <a:srgbClr val="A5D371"/>
                </a:solidFill>
                <a:latin typeface="Helvetica Neue"/>
                <a:ea typeface="Helvetica Neue"/>
                <a:cs typeface="Helvetica Neue"/>
                <a:sym typeface="Helvetica Neue"/>
              </a:rPr>
              <a:t>Partnerships</a:t>
            </a:r>
            <a:endParaRPr sz="1400" b="0" i="0" u="none" strike="noStrike" cap="none">
              <a:solidFill>
                <a:srgbClr val="000000"/>
              </a:solidFill>
              <a:latin typeface="Arial"/>
              <a:ea typeface="Arial"/>
              <a:cs typeface="Arial"/>
              <a:sym typeface="Arial"/>
            </a:endParaRPr>
          </a:p>
        </p:txBody>
      </p:sp>
      <p:sp>
        <p:nvSpPr>
          <p:cNvPr id="730" name="Google Shape;730;p34"/>
          <p:cNvSpPr txBox="1"/>
          <p:nvPr/>
        </p:nvSpPr>
        <p:spPr>
          <a:xfrm>
            <a:off x="762775" y="2088275"/>
            <a:ext cx="104415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90000"/>
              </a:lnSpc>
              <a:spcBef>
                <a:spcPts val="100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31" name="Google Shape;731;p34"/>
          <p:cNvSpPr/>
          <p:nvPr/>
        </p:nvSpPr>
        <p:spPr>
          <a:xfrm>
            <a:off x="1104181" y="2514600"/>
            <a:ext cx="2389517" cy="914400"/>
          </a:xfrm>
          <a:prstGeom prst="rect">
            <a:avLst/>
          </a:prstGeom>
          <a:gradFill>
            <a:gsLst>
              <a:gs pos="0">
                <a:srgbClr val="ACF4A0"/>
              </a:gs>
              <a:gs pos="35000">
                <a:srgbClr val="C6F6BC"/>
              </a:gs>
              <a:gs pos="100000">
                <a:srgbClr val="E7FCE4"/>
              </a:gs>
            </a:gsLst>
            <a:lin ang="16200000" scaled="0"/>
          </a:gradFill>
          <a:ln w="9525" cap="flat" cmpd="sng">
            <a:solidFill>
              <a:srgbClr val="4AA529"/>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444444"/>
                </a:solidFill>
                <a:latin typeface="Calibri"/>
                <a:ea typeface="Calibri"/>
                <a:cs typeface="Calibri"/>
                <a:sym typeface="Calibri"/>
              </a:rPr>
              <a:t>What Partnerships You Already Have?​</a:t>
            </a:r>
            <a:endParaRPr sz="1400" b="0" i="0" u="none" strike="noStrike" cap="none">
              <a:solidFill>
                <a:srgbClr val="444444"/>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32" name="Google Shape;732;p34"/>
          <p:cNvSpPr/>
          <p:nvPr/>
        </p:nvSpPr>
        <p:spPr>
          <a:xfrm>
            <a:off x="4689894" y="2514600"/>
            <a:ext cx="2389517" cy="914400"/>
          </a:xfrm>
          <a:prstGeom prst="rect">
            <a:avLst/>
          </a:prstGeom>
          <a:gradFill>
            <a:gsLst>
              <a:gs pos="0">
                <a:srgbClr val="ACF4A0"/>
              </a:gs>
              <a:gs pos="35000">
                <a:srgbClr val="C6F6BC"/>
              </a:gs>
              <a:gs pos="100000">
                <a:srgbClr val="E7FCE4"/>
              </a:gs>
            </a:gsLst>
            <a:lin ang="16200000" scaled="0"/>
          </a:gradFill>
          <a:ln w="9525" cap="flat" cmpd="sng">
            <a:solidFill>
              <a:srgbClr val="4AA529"/>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What New Partnerships Do You Need?</a:t>
            </a:r>
            <a:endParaRPr sz="1400" b="0" i="0" u="none" strike="noStrike" cap="none">
              <a:solidFill>
                <a:schemeClr val="dk1"/>
              </a:solidFill>
              <a:latin typeface="Arial"/>
              <a:ea typeface="Arial"/>
              <a:cs typeface="Arial"/>
              <a:sym typeface="Arial"/>
            </a:endParaRPr>
          </a:p>
        </p:txBody>
      </p:sp>
      <p:sp>
        <p:nvSpPr>
          <p:cNvPr id="733" name="Google Shape;733;p34"/>
          <p:cNvSpPr/>
          <p:nvPr/>
        </p:nvSpPr>
        <p:spPr>
          <a:xfrm>
            <a:off x="8215223" y="2514600"/>
            <a:ext cx="2389517" cy="914400"/>
          </a:xfrm>
          <a:prstGeom prst="rect">
            <a:avLst/>
          </a:prstGeom>
          <a:gradFill>
            <a:gsLst>
              <a:gs pos="0">
                <a:srgbClr val="ACF4A0"/>
              </a:gs>
              <a:gs pos="35000">
                <a:srgbClr val="C6F6BC"/>
              </a:gs>
              <a:gs pos="100000">
                <a:srgbClr val="E7FCE4"/>
              </a:gs>
            </a:gsLst>
            <a:lin ang="16200000" scaled="0"/>
          </a:gradFill>
          <a:ln w="9525" cap="flat" cmpd="sng">
            <a:solidFill>
              <a:srgbClr val="4AA529"/>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How Will I Network with These Partnerships?</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39"/>
          <p:cNvSpPr/>
          <p:nvPr/>
        </p:nvSpPr>
        <p:spPr>
          <a:xfrm>
            <a:off x="131964" y="0"/>
            <a:ext cx="3321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739" name="Google Shape;739;p39"/>
          <p:cNvSpPr/>
          <p:nvPr/>
        </p:nvSpPr>
        <p:spPr>
          <a:xfrm>
            <a:off x="210800" y="0"/>
            <a:ext cx="4215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740" name="Google Shape;740;p39"/>
          <p:cNvSpPr/>
          <p:nvPr/>
        </p:nvSpPr>
        <p:spPr>
          <a:xfrm>
            <a:off x="0" y="0"/>
            <a:ext cx="2109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741" name="Google Shape;741;p39"/>
          <p:cNvPicPr preferRelativeResize="0"/>
          <p:nvPr/>
        </p:nvPicPr>
        <p:blipFill rotWithShape="1">
          <a:blip r:embed="rId3">
            <a:alphaModFix/>
          </a:blip>
          <a:srcRect/>
          <a:stretch/>
        </p:blipFill>
        <p:spPr>
          <a:xfrm>
            <a:off x="10835834" y="6039167"/>
            <a:ext cx="1170933" cy="678900"/>
          </a:xfrm>
          <a:prstGeom prst="rect">
            <a:avLst/>
          </a:prstGeom>
          <a:noFill/>
          <a:ln>
            <a:noFill/>
          </a:ln>
        </p:spPr>
      </p:pic>
      <p:sp>
        <p:nvSpPr>
          <p:cNvPr id="742" name="Google Shape;742;p39"/>
          <p:cNvSpPr txBox="1"/>
          <p:nvPr/>
        </p:nvSpPr>
        <p:spPr>
          <a:xfrm>
            <a:off x="1744594" y="292640"/>
            <a:ext cx="9382500" cy="12579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5300"/>
              <a:buFont typeface="Arial"/>
              <a:buNone/>
            </a:pPr>
            <a:r>
              <a:rPr lang="en-US" sz="5300" b="1" i="0" u="none" strike="noStrike" cap="none">
                <a:solidFill>
                  <a:srgbClr val="A5D371"/>
                </a:solidFill>
                <a:latin typeface="Helvetica Neue"/>
                <a:ea typeface="Helvetica Neue"/>
                <a:cs typeface="Helvetica Neue"/>
                <a:sym typeface="Helvetica Neue"/>
              </a:rPr>
              <a:t>Partnership Agreements</a:t>
            </a:r>
            <a:endParaRPr sz="1400" b="0" i="0" u="none" strike="noStrike" cap="none">
              <a:solidFill>
                <a:srgbClr val="000000"/>
              </a:solidFill>
              <a:latin typeface="Arial"/>
              <a:ea typeface="Arial"/>
              <a:cs typeface="Arial"/>
              <a:sym typeface="Arial"/>
            </a:endParaRPr>
          </a:p>
        </p:txBody>
      </p:sp>
      <p:sp>
        <p:nvSpPr>
          <p:cNvPr id="743" name="Google Shape;743;p39"/>
          <p:cNvSpPr txBox="1"/>
          <p:nvPr/>
        </p:nvSpPr>
        <p:spPr>
          <a:xfrm>
            <a:off x="762775" y="2088275"/>
            <a:ext cx="104415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90000"/>
              </a:lnSpc>
              <a:spcBef>
                <a:spcPts val="100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44" name="Google Shape;744;p39"/>
          <p:cNvSpPr txBox="1"/>
          <p:nvPr/>
        </p:nvSpPr>
        <p:spPr>
          <a:xfrm>
            <a:off x="3049438" y="3275112"/>
            <a:ext cx="609887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imes"/>
                <a:ea typeface="Times"/>
                <a:cs typeface="Times"/>
                <a:sym typeface="Times"/>
              </a:rPr>
              <a:t> </a:t>
            </a:r>
            <a:endParaRPr sz="1400" b="0" i="0" u="none" strike="noStrike" cap="none">
              <a:solidFill>
                <a:srgbClr val="000000"/>
              </a:solidFill>
              <a:latin typeface="Arial"/>
              <a:ea typeface="Arial"/>
              <a:cs typeface="Arial"/>
              <a:sym typeface="Arial"/>
            </a:endParaRPr>
          </a:p>
        </p:txBody>
      </p:sp>
      <p:sp>
        <p:nvSpPr>
          <p:cNvPr id="745" name="Google Shape;745;p39"/>
          <p:cNvSpPr/>
          <p:nvPr/>
        </p:nvSpPr>
        <p:spPr>
          <a:xfrm>
            <a:off x="1550820" y="1818477"/>
            <a:ext cx="2389517" cy="914400"/>
          </a:xfrm>
          <a:prstGeom prst="rect">
            <a:avLst/>
          </a:prstGeom>
          <a:gradFill>
            <a:gsLst>
              <a:gs pos="0">
                <a:srgbClr val="ACF4A0"/>
              </a:gs>
              <a:gs pos="35000">
                <a:srgbClr val="C6F6BC"/>
              </a:gs>
              <a:gs pos="100000">
                <a:srgbClr val="E7FCE4"/>
              </a:gs>
            </a:gsLst>
            <a:lin ang="16200000" scaled="0"/>
          </a:gradFill>
          <a:ln w="9525" cap="flat" cmpd="sng">
            <a:solidFill>
              <a:srgbClr val="4AA529"/>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Contracts</a:t>
            </a:r>
            <a:endParaRPr sz="1400" b="0" i="0" u="none" strike="noStrike" cap="none">
              <a:solidFill>
                <a:srgbClr val="000000"/>
              </a:solidFill>
              <a:latin typeface="Arial"/>
              <a:ea typeface="Arial"/>
              <a:cs typeface="Arial"/>
              <a:sym typeface="Arial"/>
            </a:endParaRPr>
          </a:p>
        </p:txBody>
      </p:sp>
      <p:sp>
        <p:nvSpPr>
          <p:cNvPr id="746" name="Google Shape;746;p39"/>
          <p:cNvSpPr/>
          <p:nvPr/>
        </p:nvSpPr>
        <p:spPr>
          <a:xfrm>
            <a:off x="4659370" y="1818477"/>
            <a:ext cx="2389517" cy="914400"/>
          </a:xfrm>
          <a:prstGeom prst="rect">
            <a:avLst/>
          </a:prstGeom>
          <a:gradFill>
            <a:gsLst>
              <a:gs pos="0">
                <a:srgbClr val="ACF4A0"/>
              </a:gs>
              <a:gs pos="35000">
                <a:srgbClr val="C6F6BC"/>
              </a:gs>
              <a:gs pos="100000">
                <a:srgbClr val="E7FCE4"/>
              </a:gs>
            </a:gsLst>
            <a:lin ang="16200000" scaled="0"/>
          </a:gradFill>
          <a:ln w="9525" cap="flat" cmpd="sng">
            <a:solidFill>
              <a:srgbClr val="4AA529"/>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MOUs</a:t>
            </a:r>
            <a:endParaRPr sz="1400" b="0" i="0" u="none" strike="noStrike" cap="none">
              <a:solidFill>
                <a:srgbClr val="000000"/>
              </a:solidFill>
              <a:latin typeface="Arial"/>
              <a:ea typeface="Arial"/>
              <a:cs typeface="Arial"/>
              <a:sym typeface="Arial"/>
            </a:endParaRPr>
          </a:p>
        </p:txBody>
      </p:sp>
      <p:sp>
        <p:nvSpPr>
          <p:cNvPr id="747" name="Google Shape;747;p39"/>
          <p:cNvSpPr/>
          <p:nvPr/>
        </p:nvSpPr>
        <p:spPr>
          <a:xfrm>
            <a:off x="7767920" y="1818477"/>
            <a:ext cx="2389517" cy="914400"/>
          </a:xfrm>
          <a:prstGeom prst="rect">
            <a:avLst/>
          </a:prstGeom>
          <a:gradFill>
            <a:gsLst>
              <a:gs pos="0">
                <a:srgbClr val="ACF4A0"/>
              </a:gs>
              <a:gs pos="35000">
                <a:srgbClr val="C6F6BC"/>
              </a:gs>
              <a:gs pos="100000">
                <a:srgbClr val="E7FCE4"/>
              </a:gs>
            </a:gsLst>
            <a:lin ang="16200000" scaled="0"/>
          </a:gradFill>
          <a:ln w="9525" cap="flat" cmpd="sng">
            <a:solidFill>
              <a:srgbClr val="4AA529"/>
            </a:solidFill>
            <a:prstDash val="solid"/>
            <a:round/>
            <a:headEnd type="none" w="sm" len="sm"/>
            <a:tailEnd type="none" w="sm" len="sm"/>
          </a:ln>
          <a:effectLst>
            <a:outerShdw blurRad="40000" dist="20000" dir="5400000" rotWithShape="0">
              <a:srgbClr val="000000">
                <a:alpha val="3686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Agreements</a:t>
            </a:r>
            <a:endParaRPr sz="1400" b="0" i="0" u="none" strike="noStrike" cap="none">
              <a:solidFill>
                <a:srgbClr val="000000"/>
              </a:solidFill>
              <a:latin typeface="Arial"/>
              <a:ea typeface="Arial"/>
              <a:cs typeface="Arial"/>
              <a:sym typeface="Arial"/>
            </a:endParaRPr>
          </a:p>
        </p:txBody>
      </p:sp>
      <p:sp>
        <p:nvSpPr>
          <p:cNvPr id="748" name="Google Shape;748;p39"/>
          <p:cNvSpPr/>
          <p:nvPr/>
        </p:nvSpPr>
        <p:spPr>
          <a:xfrm>
            <a:off x="1550820" y="2734078"/>
            <a:ext cx="2389516" cy="1881054"/>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Usually legally binding, created for business purposes, or to ensure the safety of one’s assets</a:t>
            </a:r>
            <a:endParaRPr sz="1400" b="0" i="0" u="none" strike="noStrike" cap="none">
              <a:solidFill>
                <a:schemeClr val="dk1"/>
              </a:solidFill>
              <a:latin typeface="Arial"/>
              <a:ea typeface="Arial"/>
              <a:cs typeface="Arial"/>
              <a:sym typeface="Arial"/>
            </a:endParaRPr>
          </a:p>
        </p:txBody>
      </p:sp>
      <p:sp>
        <p:nvSpPr>
          <p:cNvPr id="749" name="Google Shape;749;p39"/>
          <p:cNvSpPr/>
          <p:nvPr/>
        </p:nvSpPr>
        <p:spPr>
          <a:xfrm>
            <a:off x="4659371" y="2742457"/>
            <a:ext cx="2389516" cy="1881054"/>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Based on relationships</a:t>
            </a:r>
            <a:endParaRPr sz="1400" b="0" i="0" u="none" strike="noStrike" cap="none">
              <a:solidFill>
                <a:schemeClr val="dk1"/>
              </a:solidFill>
              <a:latin typeface="Arial"/>
              <a:ea typeface="Arial"/>
              <a:cs typeface="Arial"/>
              <a:sym typeface="Arial"/>
            </a:endParaRPr>
          </a:p>
        </p:txBody>
      </p:sp>
      <p:sp>
        <p:nvSpPr>
          <p:cNvPr id="750" name="Google Shape;750;p39"/>
          <p:cNvSpPr/>
          <p:nvPr/>
        </p:nvSpPr>
        <p:spPr>
          <a:xfrm>
            <a:off x="7767921" y="2742457"/>
            <a:ext cx="2389516" cy="1881054"/>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Can be both legally binding or non legal </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58"/>
          <p:cNvSpPr/>
          <p:nvPr/>
        </p:nvSpPr>
        <p:spPr>
          <a:xfrm>
            <a:off x="-9000" y="134800"/>
            <a:ext cx="500321" cy="6723200"/>
          </a:xfrm>
          <a:prstGeom prst="chevron">
            <a:avLst>
              <a:gd name="adj" fmla="val 50000"/>
            </a:avLst>
          </a:prstGeom>
          <a:solidFill>
            <a:srgbClr val="C592C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756" name="Google Shape;756;p58"/>
          <p:cNvSpPr/>
          <p:nvPr/>
        </p:nvSpPr>
        <p:spPr>
          <a:xfrm>
            <a:off x="-9000" y="0"/>
            <a:ext cx="263760" cy="6858000"/>
          </a:xfrm>
          <a:prstGeom prst="rect">
            <a:avLst/>
          </a:prstGeom>
          <a:solidFill>
            <a:srgbClr val="B16CAC"/>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pic>
        <p:nvPicPr>
          <p:cNvPr id="757" name="Google Shape;757;p58"/>
          <p:cNvPicPr preferRelativeResize="0"/>
          <p:nvPr/>
        </p:nvPicPr>
        <p:blipFill rotWithShape="1">
          <a:blip r:embed="rId3">
            <a:alphaModFix/>
          </a:blip>
          <a:srcRect/>
          <a:stretch/>
        </p:blipFill>
        <p:spPr>
          <a:xfrm>
            <a:off x="10835834" y="6039167"/>
            <a:ext cx="1170932" cy="678900"/>
          </a:xfrm>
          <a:prstGeom prst="rect">
            <a:avLst/>
          </a:prstGeom>
          <a:noFill/>
          <a:ln>
            <a:noFill/>
          </a:ln>
        </p:spPr>
      </p:pic>
      <p:sp>
        <p:nvSpPr>
          <p:cNvPr id="758" name="Google Shape;758;p58"/>
          <p:cNvSpPr txBox="1"/>
          <p:nvPr/>
        </p:nvSpPr>
        <p:spPr>
          <a:xfrm>
            <a:off x="254760" y="147987"/>
            <a:ext cx="11694541" cy="779765"/>
          </a:xfrm>
          <a:prstGeom prst="rect">
            <a:avLst/>
          </a:prstGeom>
          <a:noFill/>
          <a:ln>
            <a:noFill/>
          </a:ln>
        </p:spPr>
        <p:txBody>
          <a:bodyPr spcFirstLastPara="1" wrap="square" lIns="121900" tIns="60950" rIns="121900" bIns="60950"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n-US" sz="4300" b="1" i="0" u="none" strike="noStrike" cap="none">
                <a:solidFill>
                  <a:srgbClr val="595959"/>
                </a:solidFill>
                <a:latin typeface="Arial"/>
                <a:ea typeface="Arial"/>
                <a:cs typeface="Arial"/>
                <a:sym typeface="Arial"/>
              </a:rPr>
              <a:t>The Collaboration Continuum</a:t>
            </a:r>
            <a:endParaRPr sz="4300" b="0" i="0" u="none" strike="noStrike" cap="none">
              <a:solidFill>
                <a:srgbClr val="000000"/>
              </a:solidFill>
              <a:latin typeface="Arial"/>
              <a:ea typeface="Arial"/>
              <a:cs typeface="Arial"/>
              <a:sym typeface="Arial"/>
            </a:endParaRPr>
          </a:p>
        </p:txBody>
      </p:sp>
      <p:sp>
        <p:nvSpPr>
          <p:cNvPr id="759" name="Google Shape;759;p58"/>
          <p:cNvSpPr txBox="1"/>
          <p:nvPr/>
        </p:nvSpPr>
        <p:spPr>
          <a:xfrm>
            <a:off x="787880" y="6402238"/>
            <a:ext cx="11694541" cy="307777"/>
          </a:xfrm>
          <a:prstGeom prst="rect">
            <a:avLst/>
          </a:prstGeom>
          <a:noFill/>
          <a:ln>
            <a:noFill/>
          </a:ln>
        </p:spPr>
        <p:txBody>
          <a:bodyPr spcFirstLastPara="1" wrap="square" lIns="121900" tIns="60950" rIns="121900" bIns="6095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Source: https://www.teaglefoundation.org/Teagle/media/GlobalMediaLibrary/documents/resources/CollaborationContinuum.pdf?ext=.pdf</a:t>
            </a:r>
            <a:endParaRPr sz="1867" b="0" i="0" u="none" strike="noStrike" cap="none">
              <a:solidFill>
                <a:srgbClr val="000000"/>
              </a:solidFill>
              <a:latin typeface="Arial"/>
              <a:ea typeface="Arial"/>
              <a:cs typeface="Arial"/>
              <a:sym typeface="Arial"/>
            </a:endParaRPr>
          </a:p>
        </p:txBody>
      </p:sp>
      <p:pic>
        <p:nvPicPr>
          <p:cNvPr id="760" name="Google Shape;760;p58"/>
          <p:cNvPicPr preferRelativeResize="0"/>
          <p:nvPr/>
        </p:nvPicPr>
        <p:blipFill rotWithShape="1">
          <a:blip r:embed="rId4">
            <a:alphaModFix/>
          </a:blip>
          <a:srcRect/>
          <a:stretch/>
        </p:blipFill>
        <p:spPr>
          <a:xfrm>
            <a:off x="1038711" y="1268314"/>
            <a:ext cx="10363200" cy="432137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40"/>
          <p:cNvSpPr/>
          <p:nvPr/>
        </p:nvSpPr>
        <p:spPr>
          <a:xfrm>
            <a:off x="9560272" y="0"/>
            <a:ext cx="2642250" cy="6858000"/>
          </a:xfrm>
          <a:prstGeom prst="rect">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cxnSp>
        <p:nvCxnSpPr>
          <p:cNvPr id="766" name="Google Shape;766;p40"/>
          <p:cNvCxnSpPr/>
          <p:nvPr/>
        </p:nvCxnSpPr>
        <p:spPr>
          <a:xfrm rot="10800000" flipH="1">
            <a:off x="2477175" y="6151942"/>
            <a:ext cx="9712300" cy="25775"/>
          </a:xfrm>
          <a:prstGeom prst="straightConnector1">
            <a:avLst/>
          </a:prstGeom>
          <a:noFill/>
          <a:ln w="9525" cap="flat" cmpd="sng">
            <a:solidFill>
              <a:srgbClr val="9900FF"/>
            </a:solidFill>
            <a:prstDash val="solid"/>
            <a:round/>
            <a:headEnd type="none" w="sm" len="sm"/>
            <a:tailEnd type="none" w="sm" len="sm"/>
          </a:ln>
        </p:spPr>
      </p:cxnSp>
      <p:sp>
        <p:nvSpPr>
          <p:cNvPr id="767" name="Google Shape;767;p40"/>
          <p:cNvSpPr txBox="1"/>
          <p:nvPr/>
        </p:nvSpPr>
        <p:spPr>
          <a:xfrm>
            <a:off x="134926" y="1924290"/>
            <a:ext cx="9561801" cy="2270866"/>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rgbClr val="3D3D3D"/>
                </a:solidFill>
                <a:latin typeface="Arial"/>
                <a:ea typeface="Arial"/>
                <a:cs typeface="Arial"/>
                <a:sym typeface="Arial"/>
              </a:rPr>
              <a:t>Measuring Outreach Success and Return on Investment</a:t>
            </a:r>
            <a:endParaRPr sz="6000" b="1" i="0" u="none" strike="noStrike" cap="none">
              <a:solidFill>
                <a:srgbClr val="3D3D3D"/>
              </a:solidFill>
              <a:latin typeface="Arial"/>
              <a:ea typeface="Arial"/>
              <a:cs typeface="Arial"/>
              <a:sym typeface="Arial"/>
            </a:endParaRPr>
          </a:p>
          <a:p>
            <a:pPr marL="0" marR="0" lvl="0" indent="0" algn="ctr" rtl="0">
              <a:lnSpc>
                <a:spcPct val="100000"/>
              </a:lnSpc>
              <a:spcBef>
                <a:spcPts val="0"/>
              </a:spcBef>
              <a:spcAft>
                <a:spcPts val="0"/>
              </a:spcAft>
              <a:buNone/>
            </a:pPr>
            <a:endParaRPr sz="1200" b="1" i="0" u="none" strike="noStrike" cap="none">
              <a:solidFill>
                <a:srgbClr val="3D3D3D"/>
              </a:solidFill>
              <a:latin typeface="Arial"/>
              <a:ea typeface="Arial"/>
              <a:cs typeface="Arial"/>
              <a:sym typeface="Arial"/>
            </a:endParaRPr>
          </a:p>
          <a:p>
            <a:pPr marL="0" marR="0" lvl="0" indent="0" algn="ctr" rtl="0">
              <a:lnSpc>
                <a:spcPct val="100000"/>
              </a:lnSpc>
              <a:spcBef>
                <a:spcPts val="0"/>
              </a:spcBef>
              <a:spcAft>
                <a:spcPts val="0"/>
              </a:spcAft>
              <a:buNone/>
            </a:pPr>
            <a:endParaRPr sz="6000" b="1" i="0" u="none" strike="noStrike" cap="none">
              <a:solidFill>
                <a:srgbClr val="3D3D3D"/>
              </a:solidFill>
              <a:latin typeface="Arial"/>
              <a:ea typeface="Arial"/>
              <a:cs typeface="Arial"/>
              <a:sym typeface="Arial"/>
            </a:endParaRPr>
          </a:p>
          <a:p>
            <a:pPr marL="0" marR="0" lvl="0" indent="0" algn="ctr" rtl="0">
              <a:lnSpc>
                <a:spcPct val="100000"/>
              </a:lnSpc>
              <a:spcBef>
                <a:spcPts val="0"/>
              </a:spcBef>
              <a:spcAft>
                <a:spcPts val="0"/>
              </a:spcAft>
              <a:buNone/>
            </a:pPr>
            <a:endParaRPr sz="6000" b="1" i="0" u="none" strike="noStrike" cap="none">
              <a:solidFill>
                <a:srgbClr val="3D3D3D"/>
              </a:solidFill>
              <a:latin typeface="Arial"/>
              <a:ea typeface="Arial"/>
              <a:cs typeface="Arial"/>
              <a:sym typeface="Arial"/>
            </a:endParaRPr>
          </a:p>
          <a:p>
            <a:pPr marL="0" marR="0" lvl="0" indent="0" algn="ctr" rtl="0">
              <a:lnSpc>
                <a:spcPct val="100000"/>
              </a:lnSpc>
              <a:spcBef>
                <a:spcPts val="0"/>
              </a:spcBef>
              <a:spcAft>
                <a:spcPts val="0"/>
              </a:spcAft>
              <a:buNone/>
            </a:pPr>
            <a:endParaRPr sz="6000" b="1" i="0" u="none" strike="noStrike" cap="none">
              <a:solidFill>
                <a:srgbClr val="3D3D3D"/>
              </a:solidFill>
              <a:latin typeface="Arial"/>
              <a:ea typeface="Arial"/>
              <a:cs typeface="Arial"/>
              <a:sym typeface="Arial"/>
            </a:endParaRPr>
          </a:p>
          <a:p>
            <a:pPr marL="0" marR="0" lvl="0" indent="0" algn="ctr" rtl="0">
              <a:lnSpc>
                <a:spcPct val="100000"/>
              </a:lnSpc>
              <a:spcBef>
                <a:spcPts val="0"/>
              </a:spcBef>
              <a:spcAft>
                <a:spcPts val="0"/>
              </a:spcAft>
              <a:buNone/>
            </a:pPr>
            <a:endParaRPr sz="6000" b="1" i="0" u="none" strike="noStrike" cap="none">
              <a:solidFill>
                <a:srgbClr val="3D3D3D"/>
              </a:solidFill>
              <a:latin typeface="Arial"/>
              <a:ea typeface="Arial"/>
              <a:cs typeface="Arial"/>
              <a:sym typeface="Arial"/>
            </a:endParaRPr>
          </a:p>
          <a:p>
            <a:pPr marL="0" marR="0" lvl="0" indent="0" algn="ctr" rtl="0">
              <a:lnSpc>
                <a:spcPct val="100000"/>
              </a:lnSpc>
              <a:spcBef>
                <a:spcPts val="0"/>
              </a:spcBef>
              <a:spcAft>
                <a:spcPts val="0"/>
              </a:spcAft>
              <a:buNone/>
            </a:pPr>
            <a:endParaRPr sz="6000" b="1" i="0" u="none" strike="noStrike" cap="none">
              <a:solidFill>
                <a:srgbClr val="3D3D3D"/>
              </a:solidFill>
              <a:latin typeface="Arial"/>
              <a:ea typeface="Arial"/>
              <a:cs typeface="Arial"/>
              <a:sym typeface="Arial"/>
            </a:endParaRPr>
          </a:p>
          <a:p>
            <a:pPr marL="0" marR="0" lvl="0" indent="0" algn="ctr" rtl="0">
              <a:lnSpc>
                <a:spcPct val="100000"/>
              </a:lnSpc>
              <a:spcBef>
                <a:spcPts val="0"/>
              </a:spcBef>
              <a:spcAft>
                <a:spcPts val="0"/>
              </a:spcAft>
              <a:buNone/>
            </a:pPr>
            <a:endParaRPr sz="6000" b="1" i="0" u="none" strike="noStrike" cap="none">
              <a:solidFill>
                <a:srgbClr val="3D3D3D"/>
              </a:solidFill>
              <a:latin typeface="Arial"/>
              <a:ea typeface="Arial"/>
              <a:cs typeface="Arial"/>
              <a:sym typeface="Arial"/>
            </a:endParaRPr>
          </a:p>
          <a:p>
            <a:pPr marL="0" marR="0" lvl="0" indent="0" algn="ctr" rtl="0">
              <a:lnSpc>
                <a:spcPct val="100000"/>
              </a:lnSpc>
              <a:spcBef>
                <a:spcPts val="0"/>
              </a:spcBef>
              <a:spcAft>
                <a:spcPts val="0"/>
              </a:spcAft>
              <a:buNone/>
            </a:pPr>
            <a:endParaRPr sz="6000" b="1" i="0" u="none" strike="noStrike" cap="none">
              <a:solidFill>
                <a:srgbClr val="3D3D3D"/>
              </a:solidFill>
              <a:latin typeface="Arial"/>
              <a:ea typeface="Arial"/>
              <a:cs typeface="Arial"/>
              <a:sym typeface="Arial"/>
            </a:endParaRPr>
          </a:p>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br>
              <a:rPr lang="en-US" sz="4000" b="0" i="0" u="none" strike="noStrike" cap="none">
                <a:solidFill>
                  <a:srgbClr val="000000"/>
                </a:solidFill>
                <a:latin typeface="Helvetica Neue"/>
                <a:ea typeface="Helvetica Neue"/>
                <a:cs typeface="Helvetica Neue"/>
                <a:sym typeface="Helvetica Neue"/>
              </a:rPr>
            </a:br>
            <a:r>
              <a:rPr lang="en-US" sz="6000" b="1" i="0" u="none" strike="noStrike" cap="none">
                <a:solidFill>
                  <a:srgbClr val="B16CAD"/>
                </a:solidFill>
                <a:latin typeface="Helvetica Neue"/>
                <a:ea typeface="Helvetica Neue"/>
                <a:cs typeface="Helvetica Neue"/>
                <a:sym typeface="Helvetica Neue"/>
              </a:rPr>
              <a:t>     </a:t>
            </a:r>
            <a:endParaRPr sz="6000" b="0" i="0" u="none" strike="noStrike" cap="none">
              <a:solidFill>
                <a:srgbClr val="B16CAD"/>
              </a:solidFill>
              <a:latin typeface="Arial"/>
              <a:ea typeface="Arial"/>
              <a:cs typeface="Arial"/>
              <a:sym typeface="Arial"/>
            </a:endParaRPr>
          </a:p>
        </p:txBody>
      </p:sp>
      <p:cxnSp>
        <p:nvCxnSpPr>
          <p:cNvPr id="768" name="Google Shape;768;p40"/>
          <p:cNvCxnSpPr/>
          <p:nvPr/>
        </p:nvCxnSpPr>
        <p:spPr>
          <a:xfrm rot="10800000" flipH="1">
            <a:off x="2479400" y="6153000"/>
            <a:ext cx="9715476" cy="23659"/>
          </a:xfrm>
          <a:prstGeom prst="straightConnector1">
            <a:avLst/>
          </a:prstGeom>
          <a:noFill/>
          <a:ln w="19050" cap="flat" cmpd="sng">
            <a:solidFill>
              <a:srgbClr val="B16CAC"/>
            </a:solidFill>
            <a:prstDash val="solid"/>
            <a:round/>
            <a:headEnd type="none" w="sm" len="sm"/>
            <a:tailEnd type="none" w="sm" len="sm"/>
          </a:ln>
        </p:spPr>
      </p:cxnSp>
      <p:pic>
        <p:nvPicPr>
          <p:cNvPr id="769" name="Google Shape;769;p40"/>
          <p:cNvPicPr preferRelativeResize="0"/>
          <p:nvPr/>
        </p:nvPicPr>
        <p:blipFill rotWithShape="1">
          <a:blip r:embed="rId3">
            <a:alphaModFix/>
          </a:blip>
          <a:srcRect/>
          <a:stretch/>
        </p:blipFill>
        <p:spPr>
          <a:xfrm>
            <a:off x="291967" y="5610900"/>
            <a:ext cx="1949700" cy="109833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18"/>
          <p:cNvSpPr/>
          <p:nvPr/>
        </p:nvSpPr>
        <p:spPr>
          <a:xfrm>
            <a:off x="131964" y="0"/>
            <a:ext cx="3321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775" name="Google Shape;775;p18"/>
          <p:cNvSpPr/>
          <p:nvPr/>
        </p:nvSpPr>
        <p:spPr>
          <a:xfrm>
            <a:off x="210800" y="0"/>
            <a:ext cx="4215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776" name="Google Shape;776;p18"/>
          <p:cNvSpPr/>
          <p:nvPr/>
        </p:nvSpPr>
        <p:spPr>
          <a:xfrm>
            <a:off x="0" y="0"/>
            <a:ext cx="2109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777" name="Google Shape;777;p18"/>
          <p:cNvPicPr preferRelativeResize="0"/>
          <p:nvPr/>
        </p:nvPicPr>
        <p:blipFill rotWithShape="1">
          <a:blip r:embed="rId3">
            <a:alphaModFix/>
          </a:blip>
          <a:srcRect/>
          <a:stretch/>
        </p:blipFill>
        <p:spPr>
          <a:xfrm>
            <a:off x="10835834" y="6039167"/>
            <a:ext cx="1170933" cy="678900"/>
          </a:xfrm>
          <a:prstGeom prst="rect">
            <a:avLst/>
          </a:prstGeom>
          <a:noFill/>
          <a:ln>
            <a:noFill/>
          </a:ln>
        </p:spPr>
      </p:pic>
      <p:sp>
        <p:nvSpPr>
          <p:cNvPr id="778" name="Google Shape;778;p18"/>
          <p:cNvSpPr txBox="1"/>
          <p:nvPr/>
        </p:nvSpPr>
        <p:spPr>
          <a:xfrm>
            <a:off x="1104250" y="220375"/>
            <a:ext cx="10693800" cy="12372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A5D371"/>
                </a:solidFill>
                <a:latin typeface="Arial"/>
                <a:ea typeface="Arial"/>
                <a:cs typeface="Arial"/>
                <a:sym typeface="Arial"/>
              </a:rPr>
              <a:t>Importance of measuring success</a:t>
            </a:r>
            <a:endParaRPr sz="4000" b="0" i="0" u="none" strike="noStrike" cap="none">
              <a:solidFill>
                <a:srgbClr val="000000"/>
              </a:solidFill>
              <a:latin typeface="Arial"/>
              <a:ea typeface="Arial"/>
              <a:cs typeface="Arial"/>
              <a:sym typeface="Arial"/>
            </a:endParaRPr>
          </a:p>
        </p:txBody>
      </p:sp>
      <p:sp>
        <p:nvSpPr>
          <p:cNvPr id="779" name="Google Shape;779;p18"/>
          <p:cNvSpPr txBox="1"/>
          <p:nvPr/>
        </p:nvSpPr>
        <p:spPr>
          <a:xfrm>
            <a:off x="1912450" y="1457569"/>
            <a:ext cx="8071800" cy="555600"/>
          </a:xfrm>
          <a:prstGeom prst="rect">
            <a:avLst/>
          </a:prstGeom>
          <a:noFill/>
          <a:ln>
            <a:noFill/>
          </a:ln>
        </p:spPr>
        <p:txBody>
          <a:bodyPr spcFirstLastPara="1" wrap="square" lIns="91425" tIns="45700" rIns="91425" bIns="45700" anchor="t" anchorCtr="0">
            <a:spAutoFit/>
          </a:bodyPr>
          <a:lstStyle/>
          <a:p>
            <a:pPr marL="45720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780" name="Google Shape;780;p18"/>
          <p:cNvSpPr txBox="1"/>
          <p:nvPr/>
        </p:nvSpPr>
        <p:spPr>
          <a:xfrm>
            <a:off x="1104925" y="1142430"/>
            <a:ext cx="8097430" cy="4893607"/>
          </a:xfrm>
          <a:prstGeom prst="rect">
            <a:avLst/>
          </a:prstGeom>
          <a:noFill/>
          <a:ln>
            <a:noFill/>
          </a:ln>
        </p:spPr>
        <p:txBody>
          <a:bodyPr spcFirstLastPara="1" wrap="square" lIns="91425" tIns="45700" rIns="91425" bIns="45700" anchor="t" anchorCtr="0">
            <a:spAutoFit/>
          </a:bodyPr>
          <a:lstStyle/>
          <a:p>
            <a:pPr marL="342900" marR="0" lvl="0" indent="-215900" algn="l" rtl="0">
              <a:lnSpc>
                <a:spcPct val="100000"/>
              </a:lnSpc>
              <a:spcBef>
                <a:spcPts val="0"/>
              </a:spcBef>
              <a:spcAft>
                <a:spcPts val="0"/>
              </a:spcAft>
              <a:buClr>
                <a:srgbClr val="000000"/>
              </a:buClr>
              <a:buSzPts val="2000"/>
              <a:buFont typeface="Noto Sans Symbols"/>
              <a:buNone/>
            </a:pPr>
            <a:endParaRPr sz="2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400" b="0" i="0" u="none" strike="noStrike" cap="none">
                <a:solidFill>
                  <a:srgbClr val="000000"/>
                </a:solidFill>
                <a:latin typeface="Arial"/>
                <a:ea typeface="Arial"/>
                <a:cs typeface="Arial"/>
                <a:sym typeface="Arial"/>
              </a:rPr>
              <a:t>Demonstrates </a:t>
            </a:r>
            <a:r>
              <a:rPr lang="en-US" sz="2400" b="1" i="0" u="sng" strike="noStrike" cap="none">
                <a:solidFill>
                  <a:srgbClr val="000000"/>
                </a:solidFill>
                <a:latin typeface="Arial"/>
                <a:ea typeface="Arial"/>
                <a:cs typeface="Arial"/>
                <a:sym typeface="Arial"/>
              </a:rPr>
              <a:t>impact</a:t>
            </a:r>
            <a:r>
              <a:rPr lang="en-US" sz="2400" b="1" i="0" u="none" strike="noStrike" cap="none">
                <a:solidFill>
                  <a:srgbClr val="000000"/>
                </a:solidFill>
                <a:latin typeface="Arial"/>
                <a:ea typeface="Arial"/>
                <a:cs typeface="Arial"/>
                <a:sym typeface="Arial"/>
              </a:rPr>
              <a:t>:</a:t>
            </a:r>
            <a:r>
              <a:rPr lang="en-US" sz="2400" b="0" i="0" u="none" strike="noStrike" cap="none">
                <a:solidFill>
                  <a:srgbClr val="000000"/>
                </a:solidFill>
                <a:latin typeface="Arial"/>
                <a:ea typeface="Arial"/>
                <a:cs typeface="Arial"/>
                <a:sym typeface="Arial"/>
              </a:rPr>
              <a:t> Shows how outreach leads to real outcomes</a:t>
            </a:r>
            <a:endParaRPr sz="2400" b="0" i="0" u="none" strike="noStrike" cap="none">
              <a:solidFill>
                <a:srgbClr val="000000"/>
              </a:solidFill>
              <a:latin typeface="Arial"/>
              <a:ea typeface="Arial"/>
              <a:cs typeface="Arial"/>
              <a:sym typeface="Arial"/>
            </a:endParaRPr>
          </a:p>
          <a:p>
            <a:pPr marL="469900" marR="0" lvl="0" indent="-215900" algn="l" rtl="0">
              <a:lnSpc>
                <a:spcPct val="100000"/>
              </a:lnSpc>
              <a:spcBef>
                <a:spcPts val="0"/>
              </a:spcBef>
              <a:spcAft>
                <a:spcPts val="0"/>
              </a:spcAft>
              <a:buClr>
                <a:srgbClr val="000000"/>
              </a:buClr>
              <a:buSzPts val="2000"/>
              <a:buFont typeface="Arial"/>
              <a:buNone/>
            </a:pPr>
            <a:endParaRPr sz="2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400" b="0" i="0" u="none" strike="noStrike" cap="none">
                <a:solidFill>
                  <a:srgbClr val="000000"/>
                </a:solidFill>
                <a:latin typeface="Arial"/>
                <a:ea typeface="Arial"/>
                <a:cs typeface="Arial"/>
                <a:sym typeface="Arial"/>
              </a:rPr>
              <a:t>Supports </a:t>
            </a:r>
            <a:r>
              <a:rPr lang="en-US" sz="2400" b="1" i="0" u="sng" strike="noStrike" cap="none">
                <a:solidFill>
                  <a:srgbClr val="000000"/>
                </a:solidFill>
                <a:latin typeface="Arial"/>
                <a:ea typeface="Arial"/>
                <a:cs typeface="Arial"/>
                <a:sym typeface="Arial"/>
              </a:rPr>
              <a:t>funding</a:t>
            </a:r>
            <a:r>
              <a:rPr lang="en-US" sz="2400" b="0" i="0" u="none" strike="noStrike" cap="none">
                <a:solidFill>
                  <a:srgbClr val="000000"/>
                </a:solidFill>
                <a:latin typeface="Arial"/>
                <a:ea typeface="Arial"/>
                <a:cs typeface="Arial"/>
                <a:sym typeface="Arial"/>
              </a:rPr>
              <a:t>: Provides ROI for funders and leadership</a:t>
            </a:r>
            <a:endParaRPr sz="2400" b="0" i="0" u="none" strike="noStrike" cap="none">
              <a:solidFill>
                <a:srgbClr val="000000"/>
              </a:solidFill>
              <a:latin typeface="Arial"/>
              <a:ea typeface="Arial"/>
              <a:cs typeface="Arial"/>
              <a:sym typeface="Arial"/>
            </a:endParaRPr>
          </a:p>
          <a:p>
            <a:pPr marL="469900" marR="0" lvl="0" indent="-215900" algn="l" rtl="0">
              <a:lnSpc>
                <a:spcPct val="100000"/>
              </a:lnSpc>
              <a:spcBef>
                <a:spcPts val="0"/>
              </a:spcBef>
              <a:spcAft>
                <a:spcPts val="0"/>
              </a:spcAft>
              <a:buClr>
                <a:srgbClr val="000000"/>
              </a:buClr>
              <a:buSzPts val="2000"/>
              <a:buFont typeface="Arial"/>
              <a:buNone/>
            </a:pPr>
            <a:endParaRPr sz="2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400" b="0" i="0" u="none" strike="noStrike" cap="none">
                <a:solidFill>
                  <a:srgbClr val="000000"/>
                </a:solidFill>
                <a:latin typeface="Arial"/>
                <a:ea typeface="Arial"/>
                <a:cs typeface="Arial"/>
                <a:sym typeface="Arial"/>
              </a:rPr>
              <a:t>Improves </a:t>
            </a:r>
            <a:r>
              <a:rPr lang="en-US" sz="2400" b="1" i="0" u="sng" strike="noStrike" cap="none">
                <a:solidFill>
                  <a:srgbClr val="000000"/>
                </a:solidFill>
                <a:latin typeface="Arial"/>
                <a:ea typeface="Arial"/>
                <a:cs typeface="Arial"/>
                <a:sym typeface="Arial"/>
              </a:rPr>
              <a:t>strategy</a:t>
            </a:r>
            <a:r>
              <a:rPr lang="en-US" sz="2400" b="0" i="0" u="none" strike="noStrike" cap="none">
                <a:solidFill>
                  <a:srgbClr val="000000"/>
                </a:solidFill>
                <a:latin typeface="Arial"/>
                <a:ea typeface="Arial"/>
                <a:cs typeface="Arial"/>
                <a:sym typeface="Arial"/>
              </a:rPr>
              <a:t>: Helps refine targeting and follow-up</a:t>
            </a:r>
            <a:endParaRPr sz="2400" b="0" i="0" u="none" strike="noStrike" cap="none">
              <a:solidFill>
                <a:srgbClr val="000000"/>
              </a:solidFill>
              <a:latin typeface="Arial"/>
              <a:ea typeface="Arial"/>
              <a:cs typeface="Arial"/>
              <a:sym typeface="Arial"/>
            </a:endParaRPr>
          </a:p>
          <a:p>
            <a:pPr marL="469900" marR="0" lvl="0" indent="-215900" algn="l" rtl="0">
              <a:lnSpc>
                <a:spcPct val="100000"/>
              </a:lnSpc>
              <a:spcBef>
                <a:spcPts val="0"/>
              </a:spcBef>
              <a:spcAft>
                <a:spcPts val="0"/>
              </a:spcAft>
              <a:buClr>
                <a:srgbClr val="000000"/>
              </a:buClr>
              <a:buSzPts val="2000"/>
              <a:buFont typeface="Arial"/>
              <a:buNone/>
            </a:pPr>
            <a:endParaRPr sz="2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400" b="0" i="0" u="none" strike="noStrike" cap="none">
                <a:solidFill>
                  <a:srgbClr val="000000"/>
                </a:solidFill>
                <a:latin typeface="Arial"/>
                <a:ea typeface="Arial"/>
                <a:cs typeface="Arial"/>
                <a:sym typeface="Arial"/>
              </a:rPr>
              <a:t>Aligns with </a:t>
            </a:r>
            <a:r>
              <a:rPr lang="en-US" sz="2400" b="1" i="0" u="sng" strike="noStrike" cap="none">
                <a:solidFill>
                  <a:srgbClr val="000000"/>
                </a:solidFill>
                <a:latin typeface="Arial"/>
                <a:ea typeface="Arial"/>
                <a:cs typeface="Arial"/>
                <a:sym typeface="Arial"/>
              </a:rPr>
              <a:t>access</a:t>
            </a:r>
            <a:r>
              <a:rPr lang="en-US" sz="2400" b="0" i="0" u="none" strike="noStrike" cap="none">
                <a:solidFill>
                  <a:srgbClr val="000000"/>
                </a:solidFill>
                <a:latin typeface="Arial"/>
                <a:ea typeface="Arial"/>
                <a:cs typeface="Arial"/>
                <a:sym typeface="Arial"/>
              </a:rPr>
              <a:t> goals: Reduces barriers to care</a:t>
            </a:r>
            <a:endParaRPr sz="2400" b="0" i="0" u="none" strike="noStrike" cap="none">
              <a:solidFill>
                <a:srgbClr val="000000"/>
              </a:solidFill>
              <a:latin typeface="Arial"/>
              <a:ea typeface="Arial"/>
              <a:cs typeface="Arial"/>
              <a:sym typeface="Arial"/>
            </a:endParaRPr>
          </a:p>
          <a:p>
            <a:pPr marL="469900" marR="0" lvl="0" indent="-215900" algn="l" rtl="0">
              <a:lnSpc>
                <a:spcPct val="100000"/>
              </a:lnSpc>
              <a:spcBef>
                <a:spcPts val="0"/>
              </a:spcBef>
              <a:spcAft>
                <a:spcPts val="0"/>
              </a:spcAft>
              <a:buClr>
                <a:srgbClr val="000000"/>
              </a:buClr>
              <a:buSzPts val="2000"/>
              <a:buFont typeface="Arial"/>
              <a:buNone/>
            </a:pPr>
            <a:endParaRPr sz="2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400" b="0" i="0" u="none" strike="noStrike" cap="none">
                <a:solidFill>
                  <a:srgbClr val="000000"/>
                </a:solidFill>
                <a:latin typeface="Arial"/>
                <a:ea typeface="Arial"/>
                <a:cs typeface="Arial"/>
                <a:sym typeface="Arial"/>
              </a:rPr>
              <a:t>Builds </a:t>
            </a:r>
            <a:r>
              <a:rPr lang="en-US" sz="2400" b="1" i="0" u="sng" strike="noStrike" cap="none">
                <a:solidFill>
                  <a:srgbClr val="000000"/>
                </a:solidFill>
                <a:latin typeface="Arial"/>
                <a:ea typeface="Arial"/>
                <a:cs typeface="Arial"/>
                <a:sym typeface="Arial"/>
              </a:rPr>
              <a:t>accountability</a:t>
            </a:r>
            <a:r>
              <a:rPr lang="en-US" sz="2400" b="0" i="0" u="none" strike="noStrike" cap="none">
                <a:solidFill>
                  <a:srgbClr val="000000"/>
                </a:solidFill>
                <a:latin typeface="Arial"/>
                <a:ea typeface="Arial"/>
                <a:cs typeface="Arial"/>
                <a:sym typeface="Arial"/>
              </a:rPr>
              <a:t>: Sets benchmarks for staff and partners</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
          <p:cNvSpPr/>
          <p:nvPr/>
        </p:nvSpPr>
        <p:spPr>
          <a:xfrm>
            <a:off x="9560272" y="0"/>
            <a:ext cx="2642250" cy="6858000"/>
          </a:xfrm>
          <a:prstGeom prst="rect">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cxnSp>
        <p:nvCxnSpPr>
          <p:cNvPr id="227" name="Google Shape;227;p1"/>
          <p:cNvCxnSpPr/>
          <p:nvPr/>
        </p:nvCxnSpPr>
        <p:spPr>
          <a:xfrm rot="10800000" flipH="1">
            <a:off x="2477175" y="6151942"/>
            <a:ext cx="9712300" cy="25775"/>
          </a:xfrm>
          <a:prstGeom prst="straightConnector1">
            <a:avLst/>
          </a:prstGeom>
          <a:noFill/>
          <a:ln w="9525" cap="flat" cmpd="sng">
            <a:solidFill>
              <a:srgbClr val="9900FF"/>
            </a:solidFill>
            <a:prstDash val="solid"/>
            <a:round/>
            <a:headEnd type="none" w="sm" len="sm"/>
            <a:tailEnd type="none" w="sm" len="sm"/>
          </a:ln>
        </p:spPr>
      </p:cxnSp>
      <p:sp>
        <p:nvSpPr>
          <p:cNvPr id="228" name="Google Shape;228;p1"/>
          <p:cNvSpPr txBox="1"/>
          <p:nvPr/>
        </p:nvSpPr>
        <p:spPr>
          <a:xfrm>
            <a:off x="288979" y="674977"/>
            <a:ext cx="9796650" cy="78075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6000"/>
              <a:buFont typeface="Arial"/>
              <a:buNone/>
            </a:pPr>
            <a:endParaRPr sz="6000" b="1" i="0" u="none" strike="noStrike" cap="none">
              <a:solidFill>
                <a:srgbClr val="3D3D3D"/>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0"/>
              <a:buFont typeface="Arial"/>
              <a:buNone/>
            </a:pPr>
            <a:endParaRPr sz="6000" b="1" i="0" u="none" strike="noStrike" cap="none">
              <a:solidFill>
                <a:srgbClr val="3D3D3D"/>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rgbClr val="3D3D3D"/>
                </a:solidFill>
                <a:latin typeface="Arial"/>
                <a:ea typeface="Arial"/>
                <a:cs typeface="Arial"/>
                <a:sym typeface="Arial"/>
              </a:rPr>
              <a:t>Welcome and Overview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br>
              <a:rPr lang="en-US" sz="4000" b="0" i="0" u="none" strike="noStrike" cap="none">
                <a:solidFill>
                  <a:srgbClr val="000000"/>
                </a:solidFill>
                <a:latin typeface="Helvetica Neue"/>
                <a:ea typeface="Helvetica Neue"/>
                <a:cs typeface="Helvetica Neue"/>
                <a:sym typeface="Helvetica Neue"/>
              </a:rPr>
            </a:br>
            <a:r>
              <a:rPr lang="en-US" sz="6000" b="1" i="0" u="none" strike="noStrike" cap="none">
                <a:solidFill>
                  <a:srgbClr val="B16CAD"/>
                </a:solidFill>
                <a:latin typeface="Helvetica Neue"/>
                <a:ea typeface="Helvetica Neue"/>
                <a:cs typeface="Helvetica Neue"/>
                <a:sym typeface="Helvetica Neue"/>
              </a:rPr>
              <a:t>     </a:t>
            </a:r>
            <a:endParaRPr sz="6000" b="0" i="0" u="none" strike="noStrike" cap="none">
              <a:solidFill>
                <a:srgbClr val="B16CAD"/>
              </a:solidFill>
              <a:latin typeface="Arial"/>
              <a:ea typeface="Arial"/>
              <a:cs typeface="Arial"/>
              <a:sym typeface="Arial"/>
            </a:endParaRPr>
          </a:p>
        </p:txBody>
      </p:sp>
      <p:cxnSp>
        <p:nvCxnSpPr>
          <p:cNvPr id="229" name="Google Shape;229;p1"/>
          <p:cNvCxnSpPr/>
          <p:nvPr/>
        </p:nvCxnSpPr>
        <p:spPr>
          <a:xfrm rot="10800000" flipH="1">
            <a:off x="2479400" y="6153000"/>
            <a:ext cx="9715476" cy="23659"/>
          </a:xfrm>
          <a:prstGeom prst="straightConnector1">
            <a:avLst/>
          </a:prstGeom>
          <a:noFill/>
          <a:ln w="19050" cap="flat" cmpd="sng">
            <a:solidFill>
              <a:srgbClr val="B16CAC"/>
            </a:solidFill>
            <a:prstDash val="solid"/>
            <a:round/>
            <a:headEnd type="none" w="sm" len="sm"/>
            <a:tailEnd type="none" w="sm" len="sm"/>
          </a:ln>
        </p:spPr>
      </p:cxnSp>
      <p:pic>
        <p:nvPicPr>
          <p:cNvPr id="230" name="Google Shape;230;p1"/>
          <p:cNvPicPr preferRelativeResize="0"/>
          <p:nvPr/>
        </p:nvPicPr>
        <p:blipFill rotWithShape="1">
          <a:blip r:embed="rId3">
            <a:alphaModFix/>
          </a:blip>
          <a:srcRect/>
          <a:stretch/>
        </p:blipFill>
        <p:spPr>
          <a:xfrm>
            <a:off x="291967" y="5610900"/>
            <a:ext cx="1949700" cy="109833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10"/>
          <p:cNvSpPr/>
          <p:nvPr/>
        </p:nvSpPr>
        <p:spPr>
          <a:xfrm>
            <a:off x="131964" y="0"/>
            <a:ext cx="3321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786" name="Google Shape;786;p10"/>
          <p:cNvSpPr/>
          <p:nvPr/>
        </p:nvSpPr>
        <p:spPr>
          <a:xfrm>
            <a:off x="210800" y="0"/>
            <a:ext cx="4215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787" name="Google Shape;787;p10"/>
          <p:cNvSpPr/>
          <p:nvPr/>
        </p:nvSpPr>
        <p:spPr>
          <a:xfrm>
            <a:off x="0" y="0"/>
            <a:ext cx="2109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788" name="Google Shape;788;p10"/>
          <p:cNvPicPr preferRelativeResize="0"/>
          <p:nvPr/>
        </p:nvPicPr>
        <p:blipFill rotWithShape="1">
          <a:blip r:embed="rId3">
            <a:alphaModFix/>
          </a:blip>
          <a:srcRect/>
          <a:stretch/>
        </p:blipFill>
        <p:spPr>
          <a:xfrm>
            <a:off x="10835834" y="6039167"/>
            <a:ext cx="1170933" cy="678900"/>
          </a:xfrm>
          <a:prstGeom prst="rect">
            <a:avLst/>
          </a:prstGeom>
          <a:noFill/>
          <a:ln>
            <a:noFill/>
          </a:ln>
        </p:spPr>
      </p:pic>
      <p:sp>
        <p:nvSpPr>
          <p:cNvPr id="789" name="Google Shape;789;p10"/>
          <p:cNvSpPr txBox="1"/>
          <p:nvPr/>
        </p:nvSpPr>
        <p:spPr>
          <a:xfrm>
            <a:off x="1104250" y="220375"/>
            <a:ext cx="10693800" cy="12372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5300"/>
              <a:buFont typeface="Arial"/>
              <a:buNone/>
            </a:pPr>
            <a:r>
              <a:rPr lang="en-US" sz="3600" b="1" i="0" u="none" strike="noStrike" cap="none">
                <a:solidFill>
                  <a:srgbClr val="A5D371"/>
                </a:solidFill>
                <a:latin typeface="Arial"/>
                <a:ea typeface="Arial"/>
                <a:cs typeface="Arial"/>
                <a:sym typeface="Arial"/>
              </a:rPr>
              <a:t>Strategies for evaluating and measuring success</a:t>
            </a:r>
            <a:endParaRPr sz="3600" b="0" i="0" u="none" strike="noStrike" cap="none">
              <a:solidFill>
                <a:srgbClr val="000000"/>
              </a:solidFill>
              <a:latin typeface="Arial"/>
              <a:ea typeface="Arial"/>
              <a:cs typeface="Arial"/>
              <a:sym typeface="Arial"/>
            </a:endParaRPr>
          </a:p>
        </p:txBody>
      </p:sp>
      <p:sp>
        <p:nvSpPr>
          <p:cNvPr id="790" name="Google Shape;790;p10"/>
          <p:cNvSpPr txBox="1"/>
          <p:nvPr/>
        </p:nvSpPr>
        <p:spPr>
          <a:xfrm>
            <a:off x="1912450" y="1457569"/>
            <a:ext cx="8071800" cy="555600"/>
          </a:xfrm>
          <a:prstGeom prst="rect">
            <a:avLst/>
          </a:prstGeom>
          <a:noFill/>
          <a:ln>
            <a:noFill/>
          </a:ln>
        </p:spPr>
        <p:txBody>
          <a:bodyPr spcFirstLastPara="1" wrap="square" lIns="91425" tIns="45700" rIns="91425" bIns="45700" anchor="t" anchorCtr="0">
            <a:spAutoFit/>
          </a:bodyPr>
          <a:lstStyle/>
          <a:p>
            <a:pPr marL="45720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791" name="Google Shape;791;p10"/>
          <p:cNvSpPr txBox="1"/>
          <p:nvPr/>
        </p:nvSpPr>
        <p:spPr>
          <a:xfrm>
            <a:off x="862300" y="2043750"/>
            <a:ext cx="10556700" cy="2770500"/>
          </a:xfrm>
          <a:prstGeom prst="rect">
            <a:avLst/>
          </a:prstGeom>
          <a:noFill/>
          <a:ln>
            <a:noFill/>
          </a:ln>
        </p:spPr>
        <p:txBody>
          <a:bodyPr spcFirstLastPara="1" wrap="square" lIns="91425" tIns="91425" rIns="91425" bIns="91425" anchor="t" anchorCtr="0">
            <a:spAutoFit/>
          </a:bodyPr>
          <a:lstStyle/>
          <a:p>
            <a:pPr marL="457200" marR="0" lvl="0" indent="-3810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Quantitative Metrics</a:t>
            </a:r>
            <a:endParaRPr sz="24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Qualitative Metrics </a:t>
            </a:r>
            <a:endParaRPr sz="24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Tools/Dashboards</a:t>
            </a:r>
            <a:endParaRPr sz="24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Return on Investment Calculations</a:t>
            </a:r>
            <a:endParaRPr sz="2400" b="0" i="0" u="none" strike="noStrike" cap="none">
              <a:solidFill>
                <a:schemeClr val="dk1"/>
              </a:solidFill>
              <a:latin typeface="Arial"/>
              <a:ea typeface="Arial"/>
              <a:cs typeface="Arial"/>
              <a:sym typeface="Arial"/>
            </a:endParaRPr>
          </a:p>
        </p:txBody>
      </p:sp>
      <p:pic>
        <p:nvPicPr>
          <p:cNvPr id="792" name="Google Shape;792;p10" descr="Success from doing business according to goals (Provided by Getty Images)"/>
          <p:cNvPicPr preferRelativeResize="0"/>
          <p:nvPr/>
        </p:nvPicPr>
        <p:blipFill rotWithShape="1">
          <a:blip r:embed="rId4">
            <a:alphaModFix/>
          </a:blip>
          <a:srcRect/>
          <a:stretch/>
        </p:blipFill>
        <p:spPr>
          <a:xfrm>
            <a:off x="6759676" y="2149277"/>
            <a:ext cx="4273500" cy="28483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g35b6475aeb2_0_148"/>
          <p:cNvSpPr/>
          <p:nvPr/>
        </p:nvSpPr>
        <p:spPr>
          <a:xfrm>
            <a:off x="131964" y="0"/>
            <a:ext cx="3321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798" name="Google Shape;798;g35b6475aeb2_0_148"/>
          <p:cNvSpPr/>
          <p:nvPr/>
        </p:nvSpPr>
        <p:spPr>
          <a:xfrm>
            <a:off x="210800" y="0"/>
            <a:ext cx="4215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799" name="Google Shape;799;g35b6475aeb2_0_148"/>
          <p:cNvSpPr/>
          <p:nvPr/>
        </p:nvSpPr>
        <p:spPr>
          <a:xfrm>
            <a:off x="0" y="0"/>
            <a:ext cx="2109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800" name="Google Shape;800;g35b6475aeb2_0_148"/>
          <p:cNvPicPr preferRelativeResize="0"/>
          <p:nvPr/>
        </p:nvPicPr>
        <p:blipFill rotWithShape="1">
          <a:blip r:embed="rId3">
            <a:alphaModFix/>
          </a:blip>
          <a:srcRect/>
          <a:stretch/>
        </p:blipFill>
        <p:spPr>
          <a:xfrm>
            <a:off x="10835834" y="6039167"/>
            <a:ext cx="1170933" cy="678900"/>
          </a:xfrm>
          <a:prstGeom prst="rect">
            <a:avLst/>
          </a:prstGeom>
          <a:noFill/>
          <a:ln>
            <a:noFill/>
          </a:ln>
        </p:spPr>
      </p:pic>
      <p:sp>
        <p:nvSpPr>
          <p:cNvPr id="801" name="Google Shape;801;g35b6475aeb2_0_148"/>
          <p:cNvSpPr txBox="1"/>
          <p:nvPr/>
        </p:nvSpPr>
        <p:spPr>
          <a:xfrm>
            <a:off x="1104250" y="220375"/>
            <a:ext cx="10693800" cy="1237200"/>
          </a:xfrm>
          <a:prstGeom prst="rect">
            <a:avLst/>
          </a:prstGeom>
          <a:noFill/>
          <a:ln>
            <a:noFill/>
          </a:ln>
        </p:spPr>
        <p:txBody>
          <a:bodyPr spcFirstLastPara="1" wrap="square" lIns="121900" tIns="121900" rIns="121900" bIns="121900"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2600" b="1" i="0" u="none" strike="noStrike" cap="none">
                <a:solidFill>
                  <a:srgbClr val="A5D371"/>
                </a:solidFill>
                <a:latin typeface="Arial"/>
                <a:ea typeface="Arial"/>
                <a:cs typeface="Arial"/>
                <a:sym typeface="Arial"/>
              </a:rPr>
              <a:t>Quantitative Metrics: How do we measure if outreach efforts are successful?</a:t>
            </a:r>
            <a:endParaRPr sz="2600" b="0" i="0" u="none" strike="noStrike" cap="none">
              <a:solidFill>
                <a:srgbClr val="000000"/>
              </a:solidFill>
              <a:latin typeface="Arial"/>
              <a:ea typeface="Arial"/>
              <a:cs typeface="Arial"/>
              <a:sym typeface="Arial"/>
            </a:endParaRPr>
          </a:p>
        </p:txBody>
      </p:sp>
      <p:sp>
        <p:nvSpPr>
          <p:cNvPr id="802" name="Google Shape;802;g35b6475aeb2_0_148"/>
          <p:cNvSpPr txBox="1"/>
          <p:nvPr/>
        </p:nvSpPr>
        <p:spPr>
          <a:xfrm>
            <a:off x="1912450" y="1457569"/>
            <a:ext cx="8071800" cy="555600"/>
          </a:xfrm>
          <a:prstGeom prst="rect">
            <a:avLst/>
          </a:prstGeom>
          <a:noFill/>
          <a:ln>
            <a:noFill/>
          </a:ln>
        </p:spPr>
        <p:txBody>
          <a:bodyPr spcFirstLastPara="1" wrap="square" lIns="91425" tIns="45700" rIns="91425" bIns="45700" anchor="t" anchorCtr="0">
            <a:spAutoFit/>
          </a:bodyPr>
          <a:lstStyle/>
          <a:p>
            <a:pPr marL="45720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803" name="Google Shape;803;g35b6475aeb2_0_148"/>
          <p:cNvSpPr txBox="1">
            <a:spLocks noGrp="1"/>
          </p:cNvSpPr>
          <p:nvPr>
            <p:ph type="body" idx="4294967295"/>
          </p:nvPr>
        </p:nvSpPr>
        <p:spPr>
          <a:xfrm>
            <a:off x="840593" y="928171"/>
            <a:ext cx="8892300" cy="4351200"/>
          </a:xfrm>
          <a:prstGeom prst="rect">
            <a:avLst/>
          </a:prstGeom>
          <a:noFill/>
          <a:ln>
            <a:noFill/>
          </a:ln>
        </p:spPr>
        <p:txBody>
          <a:bodyPr spcFirstLastPara="1" wrap="square" lIns="91425" tIns="45700" rIns="91425" bIns="45700" anchor="t" anchorCtr="0">
            <a:normAutofit fontScale="25000" lnSpcReduction="20000"/>
          </a:bodyPr>
          <a:lstStyle/>
          <a:p>
            <a:pPr marL="114300" lvl="0" indent="0" algn="l" rtl="0">
              <a:lnSpc>
                <a:spcPct val="90000"/>
              </a:lnSpc>
              <a:spcBef>
                <a:spcPts val="1000"/>
              </a:spcBef>
              <a:spcAft>
                <a:spcPts val="0"/>
              </a:spcAft>
              <a:buClr>
                <a:schemeClr val="dk1"/>
              </a:buClr>
              <a:buSzPct val="145209"/>
              <a:buNone/>
            </a:pPr>
            <a:r>
              <a:rPr lang="en-US" sz="6800">
                <a:latin typeface="Arial"/>
                <a:ea typeface="Arial"/>
                <a:cs typeface="Arial"/>
                <a:sym typeface="Arial"/>
              </a:rPr>
              <a:t>Access &amp; Reach:</a:t>
            </a:r>
            <a:endParaRPr sz="6800">
              <a:latin typeface="Arial"/>
              <a:ea typeface="Arial"/>
              <a:cs typeface="Arial"/>
              <a:sym typeface="Arial"/>
            </a:endParaRPr>
          </a:p>
          <a:p>
            <a:pPr marL="457200" lvl="0" indent="-336547" algn="l" rtl="0">
              <a:lnSpc>
                <a:spcPct val="90000"/>
              </a:lnSpc>
              <a:spcBef>
                <a:spcPts val="1000"/>
              </a:spcBef>
              <a:spcAft>
                <a:spcPts val="0"/>
              </a:spcAft>
              <a:buSzPct val="139326"/>
              <a:buChar char="•"/>
            </a:pPr>
            <a:r>
              <a:rPr lang="en-US" sz="6800">
                <a:latin typeface="Arial"/>
                <a:ea typeface="Arial"/>
                <a:cs typeface="Arial"/>
                <a:sym typeface="Arial"/>
              </a:rPr>
              <a:t># of individuals screened, reached or enrolled</a:t>
            </a:r>
            <a:endParaRPr sz="6800">
              <a:latin typeface="Arial"/>
              <a:ea typeface="Arial"/>
              <a:cs typeface="Arial"/>
              <a:sym typeface="Arial"/>
            </a:endParaRPr>
          </a:p>
          <a:p>
            <a:pPr marL="457200" lvl="0" indent="-336547" algn="l" rtl="0">
              <a:lnSpc>
                <a:spcPct val="90000"/>
              </a:lnSpc>
              <a:spcBef>
                <a:spcPts val="1000"/>
              </a:spcBef>
              <a:spcAft>
                <a:spcPts val="0"/>
              </a:spcAft>
              <a:buSzPct val="139326"/>
              <a:buChar char="•"/>
            </a:pPr>
            <a:r>
              <a:rPr lang="en-US" sz="6800">
                <a:latin typeface="Arial"/>
                <a:ea typeface="Arial"/>
                <a:cs typeface="Arial"/>
                <a:sym typeface="Arial"/>
              </a:rPr>
              <a:t># and % enrolled and Increase in service utilization</a:t>
            </a:r>
            <a:endParaRPr sz="6800">
              <a:latin typeface="Arial"/>
              <a:ea typeface="Arial"/>
              <a:cs typeface="Arial"/>
              <a:sym typeface="Arial"/>
            </a:endParaRPr>
          </a:p>
          <a:p>
            <a:pPr marL="457200" lvl="0" indent="-336547" algn="l" rtl="0">
              <a:lnSpc>
                <a:spcPct val="90000"/>
              </a:lnSpc>
              <a:spcBef>
                <a:spcPts val="1000"/>
              </a:spcBef>
              <a:spcAft>
                <a:spcPts val="0"/>
              </a:spcAft>
              <a:buSzPct val="139326"/>
              <a:buChar char="•"/>
            </a:pPr>
            <a:r>
              <a:rPr lang="en-US" sz="6800">
                <a:latin typeface="Arial"/>
                <a:ea typeface="Arial"/>
                <a:cs typeface="Arial"/>
                <a:sym typeface="Arial"/>
              </a:rPr>
              <a:t>Number of outreach events</a:t>
            </a:r>
            <a:endParaRPr sz="1700"/>
          </a:p>
          <a:p>
            <a:pPr marL="457200" lvl="0" indent="-336547" algn="l" rtl="0">
              <a:lnSpc>
                <a:spcPct val="90000"/>
              </a:lnSpc>
              <a:spcBef>
                <a:spcPts val="1000"/>
              </a:spcBef>
              <a:spcAft>
                <a:spcPts val="0"/>
              </a:spcAft>
              <a:buSzPct val="139326"/>
              <a:buChar char="•"/>
            </a:pPr>
            <a:r>
              <a:rPr lang="en-US" sz="6800">
                <a:latin typeface="Arial"/>
                <a:ea typeface="Arial"/>
                <a:cs typeface="Arial"/>
                <a:sym typeface="Arial"/>
              </a:rPr>
              <a:t>Enrollment rates by outreach method (e.g., events, mobile units)</a:t>
            </a:r>
            <a:endParaRPr sz="6800">
              <a:latin typeface="Arial"/>
              <a:ea typeface="Arial"/>
              <a:cs typeface="Arial"/>
              <a:sym typeface="Arial"/>
            </a:endParaRPr>
          </a:p>
          <a:p>
            <a:pPr marL="457200" lvl="0" indent="-336547" algn="l" rtl="0">
              <a:lnSpc>
                <a:spcPct val="90000"/>
              </a:lnSpc>
              <a:spcBef>
                <a:spcPts val="1000"/>
              </a:spcBef>
              <a:spcAft>
                <a:spcPts val="0"/>
              </a:spcAft>
              <a:buSzPct val="139326"/>
              <a:buChar char="•"/>
            </a:pPr>
            <a:r>
              <a:rPr lang="en-US" sz="6800">
                <a:latin typeface="Arial"/>
                <a:ea typeface="Arial"/>
                <a:cs typeface="Arial"/>
                <a:sym typeface="Arial"/>
              </a:rPr>
              <a:t>Geographic distribution of outreach success</a:t>
            </a:r>
            <a:endParaRPr sz="1700"/>
          </a:p>
          <a:p>
            <a:pPr marL="0" lvl="0" indent="0" algn="l" rtl="0">
              <a:lnSpc>
                <a:spcPct val="90000"/>
              </a:lnSpc>
              <a:spcBef>
                <a:spcPts val="1000"/>
              </a:spcBef>
              <a:spcAft>
                <a:spcPts val="0"/>
              </a:spcAft>
              <a:buSzPct val="145209"/>
              <a:buNone/>
            </a:pPr>
            <a:r>
              <a:rPr lang="en-US" sz="6800">
                <a:latin typeface="Arial"/>
                <a:ea typeface="Arial"/>
                <a:cs typeface="Arial"/>
                <a:sym typeface="Arial"/>
              </a:rPr>
              <a:t>Efficiency:</a:t>
            </a:r>
            <a:endParaRPr sz="6800">
              <a:latin typeface="Arial"/>
              <a:ea typeface="Arial"/>
              <a:cs typeface="Arial"/>
              <a:sym typeface="Arial"/>
            </a:endParaRPr>
          </a:p>
          <a:p>
            <a:pPr marL="457200" lvl="0" indent="-336547" algn="l" rtl="0">
              <a:lnSpc>
                <a:spcPct val="90000"/>
              </a:lnSpc>
              <a:spcBef>
                <a:spcPts val="1000"/>
              </a:spcBef>
              <a:spcAft>
                <a:spcPts val="0"/>
              </a:spcAft>
              <a:buSzPct val="139326"/>
              <a:buChar char="•"/>
            </a:pPr>
            <a:r>
              <a:rPr lang="en-US" sz="6800">
                <a:latin typeface="Arial"/>
                <a:ea typeface="Arial"/>
                <a:cs typeface="Arial"/>
                <a:sym typeface="Arial"/>
              </a:rPr>
              <a:t>Time from outreach to enrollment</a:t>
            </a:r>
            <a:endParaRPr sz="6800">
              <a:latin typeface="Arial"/>
              <a:ea typeface="Arial"/>
              <a:cs typeface="Arial"/>
              <a:sym typeface="Arial"/>
            </a:endParaRPr>
          </a:p>
          <a:p>
            <a:pPr marL="0" lvl="0" indent="0" algn="l" rtl="0">
              <a:lnSpc>
                <a:spcPct val="90000"/>
              </a:lnSpc>
              <a:spcBef>
                <a:spcPts val="1000"/>
              </a:spcBef>
              <a:spcAft>
                <a:spcPts val="0"/>
              </a:spcAft>
              <a:buSzPct val="145209"/>
              <a:buNone/>
            </a:pPr>
            <a:r>
              <a:rPr lang="en-US" sz="6800">
                <a:latin typeface="Arial"/>
                <a:ea typeface="Arial"/>
                <a:cs typeface="Arial"/>
                <a:sym typeface="Arial"/>
              </a:rPr>
              <a:t>Engagement:</a:t>
            </a:r>
            <a:endParaRPr sz="6800">
              <a:latin typeface="Arial"/>
              <a:ea typeface="Arial"/>
              <a:cs typeface="Arial"/>
              <a:sym typeface="Arial"/>
            </a:endParaRPr>
          </a:p>
          <a:p>
            <a:pPr marL="457200" lvl="0" indent="-336547" algn="l" rtl="0">
              <a:lnSpc>
                <a:spcPct val="90000"/>
              </a:lnSpc>
              <a:spcBef>
                <a:spcPts val="1000"/>
              </a:spcBef>
              <a:spcAft>
                <a:spcPts val="0"/>
              </a:spcAft>
              <a:buClr>
                <a:schemeClr val="dk1"/>
              </a:buClr>
              <a:buSzPct val="139326"/>
              <a:buChar char="•"/>
            </a:pPr>
            <a:r>
              <a:rPr lang="en-US" sz="6800">
                <a:latin typeface="Arial"/>
                <a:ea typeface="Arial"/>
                <a:cs typeface="Arial"/>
                <a:sym typeface="Arial"/>
              </a:rPr>
              <a:t> Follow-up rates</a:t>
            </a:r>
            <a:endParaRPr sz="6800">
              <a:latin typeface="Arial"/>
              <a:ea typeface="Arial"/>
              <a:cs typeface="Arial"/>
              <a:sym typeface="Arial"/>
            </a:endParaRPr>
          </a:p>
          <a:p>
            <a:pPr marL="457200" lvl="0" indent="-336547" algn="l" rtl="0">
              <a:lnSpc>
                <a:spcPct val="90000"/>
              </a:lnSpc>
              <a:spcBef>
                <a:spcPts val="1000"/>
              </a:spcBef>
              <a:spcAft>
                <a:spcPts val="0"/>
              </a:spcAft>
              <a:buClr>
                <a:schemeClr val="dk1"/>
              </a:buClr>
              <a:buSzPct val="139326"/>
              <a:buChar char="•"/>
            </a:pPr>
            <a:r>
              <a:rPr lang="en-US" sz="6800">
                <a:latin typeface="Arial"/>
                <a:ea typeface="Arial"/>
                <a:cs typeface="Arial"/>
                <a:sym typeface="Arial"/>
              </a:rPr>
              <a:t> Referral completions</a:t>
            </a:r>
            <a:endParaRPr sz="6800">
              <a:latin typeface="Arial"/>
              <a:ea typeface="Arial"/>
              <a:cs typeface="Arial"/>
              <a:sym typeface="Arial"/>
            </a:endParaRPr>
          </a:p>
          <a:p>
            <a:pPr marL="0" lvl="0" indent="0" algn="l" rtl="0">
              <a:lnSpc>
                <a:spcPct val="90000"/>
              </a:lnSpc>
              <a:spcBef>
                <a:spcPts val="750"/>
              </a:spcBef>
              <a:spcAft>
                <a:spcPts val="0"/>
              </a:spcAft>
              <a:buSzPct val="154284"/>
              <a:buNone/>
            </a:pPr>
            <a:endParaRPr sz="6400"/>
          </a:p>
          <a:p>
            <a:pPr marL="0" lvl="0" indent="0" algn="l" rtl="0">
              <a:lnSpc>
                <a:spcPct val="90000"/>
              </a:lnSpc>
              <a:spcBef>
                <a:spcPts val="750"/>
              </a:spcBef>
              <a:spcAft>
                <a:spcPts val="0"/>
              </a:spcAft>
              <a:buSzPct val="145209"/>
              <a:buNone/>
            </a:pPr>
            <a:r>
              <a:rPr lang="en-US" sz="6800"/>
              <a:t>Retention or Renewal:</a:t>
            </a:r>
            <a:endParaRPr sz="6400">
              <a:latin typeface="Arial"/>
              <a:ea typeface="Arial"/>
              <a:cs typeface="Arial"/>
              <a:sym typeface="Arial"/>
            </a:endParaRPr>
          </a:p>
          <a:p>
            <a:pPr marL="457200" lvl="0" indent="-349247" algn="l" rtl="0">
              <a:lnSpc>
                <a:spcPct val="90000"/>
              </a:lnSpc>
              <a:spcBef>
                <a:spcPts val="750"/>
              </a:spcBef>
              <a:spcAft>
                <a:spcPts val="0"/>
              </a:spcAft>
              <a:buSzPct val="141784"/>
              <a:buChar char="•"/>
            </a:pPr>
            <a:r>
              <a:rPr lang="en-US" sz="6400">
                <a:latin typeface="Arial"/>
                <a:ea typeface="Arial"/>
                <a:cs typeface="Arial"/>
                <a:sym typeface="Arial"/>
              </a:rPr>
              <a:t>Referral completion rates</a:t>
            </a:r>
            <a:endParaRPr sz="6400">
              <a:latin typeface="Arial"/>
              <a:ea typeface="Arial"/>
              <a:cs typeface="Arial"/>
              <a:sym typeface="Arial"/>
            </a:endParaRPr>
          </a:p>
          <a:p>
            <a:pPr marL="457200" lvl="0" indent="-349247" algn="l" rtl="0">
              <a:lnSpc>
                <a:spcPct val="90000"/>
              </a:lnSpc>
              <a:spcBef>
                <a:spcPts val="750"/>
              </a:spcBef>
              <a:spcAft>
                <a:spcPts val="0"/>
              </a:spcAft>
              <a:buSzPct val="141784"/>
              <a:buChar char="•"/>
            </a:pPr>
            <a:r>
              <a:rPr lang="en-US" sz="6400">
                <a:latin typeface="Arial"/>
                <a:ea typeface="Arial"/>
                <a:cs typeface="Arial"/>
                <a:sym typeface="Arial"/>
              </a:rPr>
              <a:t>Repeat service use or return visits</a:t>
            </a:r>
            <a:endParaRPr sz="6400">
              <a:latin typeface="Arial"/>
              <a:ea typeface="Arial"/>
              <a:cs typeface="Arial"/>
              <a:sym typeface="Arial"/>
            </a:endParaRPr>
          </a:p>
          <a:p>
            <a:pPr marL="457200" lvl="0" indent="-336547" algn="l" rtl="0">
              <a:lnSpc>
                <a:spcPct val="90000"/>
              </a:lnSpc>
              <a:spcBef>
                <a:spcPts val="1000"/>
              </a:spcBef>
              <a:spcAft>
                <a:spcPts val="0"/>
              </a:spcAft>
              <a:buSzPct val="139326"/>
              <a:buChar char="•"/>
            </a:pPr>
            <a:r>
              <a:rPr lang="en-US" sz="6800">
                <a:latin typeface="Arial"/>
                <a:ea typeface="Arial"/>
                <a:cs typeface="Arial"/>
                <a:sym typeface="Arial"/>
              </a:rPr>
              <a:t>Geographic distribution of outreach success</a:t>
            </a:r>
            <a:endParaRPr sz="6800">
              <a:latin typeface="Arial"/>
              <a:ea typeface="Arial"/>
              <a:cs typeface="Arial"/>
              <a:sym typeface="Arial"/>
            </a:endParaRPr>
          </a:p>
          <a:p>
            <a:pPr marL="457200" lvl="0" indent="-228600" algn="l" rtl="0">
              <a:lnSpc>
                <a:spcPct val="90000"/>
              </a:lnSpc>
              <a:spcBef>
                <a:spcPts val="1000"/>
              </a:spcBef>
              <a:spcAft>
                <a:spcPts val="0"/>
              </a:spcAft>
              <a:buSzPct val="137142"/>
              <a:buNone/>
            </a:pPr>
            <a:endParaRPr>
              <a:highlight>
                <a:srgbClr val="FFFF00"/>
              </a:highlight>
            </a:endParaRPr>
          </a:p>
        </p:txBody>
      </p:sp>
      <p:pic>
        <p:nvPicPr>
          <p:cNvPr id="804" name="Google Shape;804;g35b6475aeb2_0_148" descr="Data analysis, SEO analysis, big data research, website analytics concept with people, graphs and charts illustration (Provided by Getty Images)"/>
          <p:cNvPicPr preferRelativeResize="0"/>
          <p:nvPr/>
        </p:nvPicPr>
        <p:blipFill rotWithShape="1">
          <a:blip r:embed="rId4">
            <a:alphaModFix/>
          </a:blip>
          <a:srcRect/>
          <a:stretch/>
        </p:blipFill>
        <p:spPr>
          <a:xfrm>
            <a:off x="8216952" y="1621765"/>
            <a:ext cx="3764248" cy="34598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g35b6475aeb2_0_162"/>
          <p:cNvSpPr/>
          <p:nvPr/>
        </p:nvSpPr>
        <p:spPr>
          <a:xfrm>
            <a:off x="131964" y="0"/>
            <a:ext cx="3321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810" name="Google Shape;810;g35b6475aeb2_0_162"/>
          <p:cNvSpPr/>
          <p:nvPr/>
        </p:nvSpPr>
        <p:spPr>
          <a:xfrm>
            <a:off x="210800" y="0"/>
            <a:ext cx="4215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811" name="Google Shape;811;g35b6475aeb2_0_162"/>
          <p:cNvSpPr/>
          <p:nvPr/>
        </p:nvSpPr>
        <p:spPr>
          <a:xfrm>
            <a:off x="0" y="0"/>
            <a:ext cx="2109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812" name="Google Shape;812;g35b6475aeb2_0_162"/>
          <p:cNvPicPr preferRelativeResize="0"/>
          <p:nvPr/>
        </p:nvPicPr>
        <p:blipFill rotWithShape="1">
          <a:blip r:embed="rId3">
            <a:alphaModFix/>
          </a:blip>
          <a:srcRect/>
          <a:stretch/>
        </p:blipFill>
        <p:spPr>
          <a:xfrm>
            <a:off x="10835834" y="6039167"/>
            <a:ext cx="1170933" cy="678900"/>
          </a:xfrm>
          <a:prstGeom prst="rect">
            <a:avLst/>
          </a:prstGeom>
          <a:noFill/>
          <a:ln>
            <a:noFill/>
          </a:ln>
        </p:spPr>
      </p:pic>
      <p:sp>
        <p:nvSpPr>
          <p:cNvPr id="813" name="Google Shape;813;g35b6475aeb2_0_162"/>
          <p:cNvSpPr txBox="1"/>
          <p:nvPr/>
        </p:nvSpPr>
        <p:spPr>
          <a:xfrm>
            <a:off x="1104250" y="220375"/>
            <a:ext cx="10693800" cy="1237200"/>
          </a:xfrm>
          <a:prstGeom prst="rect">
            <a:avLst/>
          </a:prstGeom>
          <a:noFill/>
          <a:ln>
            <a:noFill/>
          </a:ln>
        </p:spPr>
        <p:txBody>
          <a:bodyPr spcFirstLastPara="1" wrap="square" lIns="121900" tIns="121900" rIns="121900" bIns="121900"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1" i="0" u="none" strike="noStrike" cap="none">
                <a:solidFill>
                  <a:srgbClr val="A5D371"/>
                </a:solidFill>
                <a:latin typeface="Arial"/>
                <a:ea typeface="Arial"/>
                <a:cs typeface="Arial"/>
                <a:sym typeface="Arial"/>
              </a:rPr>
              <a:t> </a:t>
            </a:r>
            <a:r>
              <a:rPr lang="en-US" sz="3200" b="1" i="0" u="none" strike="noStrike" cap="none">
                <a:solidFill>
                  <a:srgbClr val="92D050"/>
                </a:solidFill>
                <a:latin typeface="Arial"/>
                <a:ea typeface="Arial"/>
                <a:cs typeface="Arial"/>
                <a:sym typeface="Arial"/>
              </a:rPr>
              <a:t>Qualitative</a:t>
            </a:r>
            <a:r>
              <a:rPr lang="en-US" sz="3200" b="1" i="0" u="none" strike="noStrike" cap="none">
                <a:solidFill>
                  <a:srgbClr val="A5D371"/>
                </a:solidFill>
                <a:latin typeface="Arial"/>
                <a:ea typeface="Arial"/>
                <a:cs typeface="Arial"/>
                <a:sym typeface="Arial"/>
              </a:rPr>
              <a:t> Measures- Stories and observations</a:t>
            </a:r>
            <a:endParaRPr sz="3200" b="1" i="0" u="none" strike="noStrike" cap="none">
              <a:solidFill>
                <a:srgbClr val="A5D371"/>
              </a:solidFill>
              <a:latin typeface="Arial"/>
              <a:ea typeface="Arial"/>
              <a:cs typeface="Arial"/>
              <a:sym typeface="Arial"/>
            </a:endParaRPr>
          </a:p>
        </p:txBody>
      </p:sp>
      <p:sp>
        <p:nvSpPr>
          <p:cNvPr id="814" name="Google Shape;814;g35b6475aeb2_0_162"/>
          <p:cNvSpPr txBox="1"/>
          <p:nvPr/>
        </p:nvSpPr>
        <p:spPr>
          <a:xfrm>
            <a:off x="1912450" y="1457569"/>
            <a:ext cx="8071800" cy="555600"/>
          </a:xfrm>
          <a:prstGeom prst="rect">
            <a:avLst/>
          </a:prstGeom>
          <a:noFill/>
          <a:ln>
            <a:noFill/>
          </a:ln>
        </p:spPr>
        <p:txBody>
          <a:bodyPr spcFirstLastPara="1" wrap="square" lIns="91425" tIns="45700" rIns="91425" bIns="45700" anchor="t" anchorCtr="0">
            <a:spAutoFit/>
          </a:bodyPr>
          <a:lstStyle/>
          <a:p>
            <a:pPr marL="45720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Calibri"/>
              <a:ea typeface="Calibri"/>
              <a:cs typeface="Calibri"/>
              <a:sym typeface="Calibri"/>
            </a:endParaRPr>
          </a:p>
        </p:txBody>
      </p:sp>
      <p:pic>
        <p:nvPicPr>
          <p:cNvPr id="815" name="Google Shape;815;g35b6475aeb2_0_162" descr="Influence of external factors on object RGB color icon (Provided by Getty Images)"/>
          <p:cNvPicPr preferRelativeResize="0"/>
          <p:nvPr/>
        </p:nvPicPr>
        <p:blipFill rotWithShape="1">
          <a:blip r:embed="rId4">
            <a:alphaModFix/>
          </a:blip>
          <a:srcRect/>
          <a:stretch/>
        </p:blipFill>
        <p:spPr>
          <a:xfrm>
            <a:off x="7969726" y="810194"/>
            <a:ext cx="4068849" cy="4068849"/>
          </a:xfrm>
          <a:prstGeom prst="rect">
            <a:avLst/>
          </a:prstGeom>
          <a:noFill/>
          <a:ln>
            <a:noFill/>
          </a:ln>
        </p:spPr>
      </p:pic>
      <p:sp>
        <p:nvSpPr>
          <p:cNvPr id="816" name="Google Shape;816;g35b6475aeb2_0_162"/>
          <p:cNvSpPr txBox="1">
            <a:spLocks noGrp="1"/>
          </p:cNvSpPr>
          <p:nvPr>
            <p:ph type="body" idx="4294967295"/>
          </p:nvPr>
        </p:nvSpPr>
        <p:spPr>
          <a:xfrm>
            <a:off x="926911" y="1457569"/>
            <a:ext cx="10515600" cy="43512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chemeClr val="dk1"/>
              </a:buClr>
              <a:buSzPts val="1800"/>
              <a:buChar char="•"/>
            </a:pPr>
            <a:r>
              <a:rPr lang="en-US"/>
              <a:t>Patient testimonials or success stories</a:t>
            </a:r>
            <a:endParaRPr/>
          </a:p>
          <a:p>
            <a:pPr marL="457200" lvl="0" indent="0" algn="l" rtl="0">
              <a:lnSpc>
                <a:spcPct val="90000"/>
              </a:lnSpc>
              <a:spcBef>
                <a:spcPts val="1000"/>
              </a:spcBef>
              <a:spcAft>
                <a:spcPts val="0"/>
              </a:spcAft>
              <a:buSzPts val="2100"/>
              <a:buNone/>
            </a:pPr>
            <a:endParaRPr/>
          </a:p>
          <a:p>
            <a:pPr marL="457200" lvl="0" indent="-342900" algn="l" rtl="0">
              <a:lnSpc>
                <a:spcPct val="90000"/>
              </a:lnSpc>
              <a:spcBef>
                <a:spcPts val="1000"/>
              </a:spcBef>
              <a:spcAft>
                <a:spcPts val="0"/>
              </a:spcAft>
              <a:buClr>
                <a:schemeClr val="dk1"/>
              </a:buClr>
              <a:buSzPts val="1800"/>
              <a:buChar char="•"/>
            </a:pPr>
            <a:r>
              <a:rPr lang="en-US"/>
              <a:t>Improved access or understanding</a:t>
            </a:r>
            <a:endParaRPr/>
          </a:p>
          <a:p>
            <a:pPr marL="457200" lvl="0" indent="0" algn="l" rtl="0">
              <a:lnSpc>
                <a:spcPct val="90000"/>
              </a:lnSpc>
              <a:spcBef>
                <a:spcPts val="1000"/>
              </a:spcBef>
              <a:spcAft>
                <a:spcPts val="0"/>
              </a:spcAft>
              <a:buSzPts val="2100"/>
              <a:buNone/>
            </a:pPr>
            <a:endParaRPr/>
          </a:p>
          <a:p>
            <a:pPr marL="457200" lvl="0" indent="-342900" algn="l" rtl="0">
              <a:lnSpc>
                <a:spcPct val="90000"/>
              </a:lnSpc>
              <a:spcBef>
                <a:spcPts val="1000"/>
              </a:spcBef>
              <a:spcAft>
                <a:spcPts val="0"/>
              </a:spcAft>
              <a:buClr>
                <a:schemeClr val="dk1"/>
              </a:buClr>
              <a:buSzPts val="1800"/>
              <a:buChar char="•"/>
            </a:pPr>
            <a:r>
              <a:rPr lang="en-US"/>
              <a:t>Staff reflections on workflow or community impact</a:t>
            </a:r>
            <a:endParaRPr/>
          </a:p>
          <a:p>
            <a:pPr marL="457200" lvl="0" indent="-228600" algn="l" rtl="0">
              <a:lnSpc>
                <a:spcPct val="90000"/>
              </a:lnSpc>
              <a:spcBef>
                <a:spcPts val="1000"/>
              </a:spcBef>
              <a:spcAft>
                <a:spcPts val="0"/>
              </a:spcAft>
              <a:buSzPts val="1800"/>
              <a:buNone/>
            </a:pPr>
            <a:endParaRPr/>
          </a:p>
          <a:p>
            <a:pPr marL="457200" lvl="0" indent="-342900" algn="l" rtl="0">
              <a:lnSpc>
                <a:spcPct val="90000"/>
              </a:lnSpc>
              <a:spcBef>
                <a:spcPts val="1000"/>
              </a:spcBef>
              <a:spcAft>
                <a:spcPts val="0"/>
              </a:spcAft>
              <a:buSzPts val="1800"/>
              <a:buChar char="•"/>
            </a:pPr>
            <a:r>
              <a:rPr lang="en-US"/>
              <a:t>Focus on meaning</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g35b6475aeb2_0_178"/>
          <p:cNvSpPr/>
          <p:nvPr/>
        </p:nvSpPr>
        <p:spPr>
          <a:xfrm>
            <a:off x="131964" y="0"/>
            <a:ext cx="3321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822" name="Google Shape;822;g35b6475aeb2_0_178"/>
          <p:cNvSpPr/>
          <p:nvPr/>
        </p:nvSpPr>
        <p:spPr>
          <a:xfrm>
            <a:off x="210800" y="0"/>
            <a:ext cx="4215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823" name="Google Shape;823;g35b6475aeb2_0_178"/>
          <p:cNvSpPr/>
          <p:nvPr/>
        </p:nvSpPr>
        <p:spPr>
          <a:xfrm>
            <a:off x="0" y="0"/>
            <a:ext cx="2109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824" name="Google Shape;824;g35b6475aeb2_0_178"/>
          <p:cNvPicPr preferRelativeResize="0"/>
          <p:nvPr/>
        </p:nvPicPr>
        <p:blipFill rotWithShape="1">
          <a:blip r:embed="rId3">
            <a:alphaModFix/>
          </a:blip>
          <a:srcRect/>
          <a:stretch/>
        </p:blipFill>
        <p:spPr>
          <a:xfrm>
            <a:off x="10835834" y="6039167"/>
            <a:ext cx="1170933" cy="678900"/>
          </a:xfrm>
          <a:prstGeom prst="rect">
            <a:avLst/>
          </a:prstGeom>
          <a:noFill/>
          <a:ln>
            <a:noFill/>
          </a:ln>
        </p:spPr>
      </p:pic>
      <p:sp>
        <p:nvSpPr>
          <p:cNvPr id="825" name="Google Shape;825;g35b6475aeb2_0_178"/>
          <p:cNvSpPr txBox="1"/>
          <p:nvPr/>
        </p:nvSpPr>
        <p:spPr>
          <a:xfrm>
            <a:off x="2856600" y="313151"/>
            <a:ext cx="10693800" cy="1237200"/>
          </a:xfrm>
          <a:prstGeom prst="rect">
            <a:avLst/>
          </a:prstGeom>
          <a:noFill/>
          <a:ln>
            <a:noFill/>
          </a:ln>
        </p:spPr>
        <p:txBody>
          <a:bodyPr spcFirstLastPara="1" wrap="square" lIns="121900" tIns="121900" rIns="121900" bIns="121900" anchor="t" anchorCtr="0">
            <a:noAutofit/>
          </a:bodyPr>
          <a:lstStyle/>
          <a:p>
            <a:pPr marL="0" marR="0" lvl="0" indent="0" algn="l" rtl="0">
              <a:lnSpc>
                <a:spcPct val="90000"/>
              </a:lnSpc>
              <a:spcBef>
                <a:spcPts val="0"/>
              </a:spcBef>
              <a:spcAft>
                <a:spcPts val="0"/>
              </a:spcAft>
              <a:buClr>
                <a:schemeClr val="dk1"/>
              </a:buClr>
              <a:buSzPts val="1800"/>
              <a:buFont typeface="Arial"/>
              <a:buNone/>
            </a:pPr>
            <a:r>
              <a:rPr lang="en-US" sz="3300" b="1" i="0" u="none" strike="noStrike" cap="none">
                <a:solidFill>
                  <a:srgbClr val="92D050"/>
                </a:solidFill>
                <a:latin typeface="Arial"/>
                <a:ea typeface="Arial"/>
                <a:cs typeface="Arial"/>
                <a:sym typeface="Arial"/>
              </a:rPr>
              <a:t>Tools and Methods</a:t>
            </a:r>
            <a:endParaRPr sz="3300" b="1" i="0" u="none" strike="noStrike" cap="none">
              <a:solidFill>
                <a:srgbClr val="92D050"/>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800"/>
              <a:buFont typeface="Arial"/>
              <a:buNone/>
            </a:pPr>
            <a:endParaRPr sz="3200" b="1" i="0" u="none" strike="noStrike" cap="none">
              <a:solidFill>
                <a:srgbClr val="A5D371"/>
              </a:solidFill>
              <a:latin typeface="Arial"/>
              <a:ea typeface="Arial"/>
              <a:cs typeface="Arial"/>
              <a:sym typeface="Arial"/>
            </a:endParaRPr>
          </a:p>
        </p:txBody>
      </p:sp>
      <p:sp>
        <p:nvSpPr>
          <p:cNvPr id="826" name="Google Shape;826;g35b6475aeb2_0_178"/>
          <p:cNvSpPr txBox="1"/>
          <p:nvPr/>
        </p:nvSpPr>
        <p:spPr>
          <a:xfrm>
            <a:off x="1912450" y="1297249"/>
            <a:ext cx="8071800" cy="555600"/>
          </a:xfrm>
          <a:prstGeom prst="rect">
            <a:avLst/>
          </a:prstGeom>
          <a:noFill/>
          <a:ln>
            <a:noFill/>
          </a:ln>
        </p:spPr>
        <p:txBody>
          <a:bodyPr spcFirstLastPara="1" wrap="square" lIns="91425" tIns="45700" rIns="91425" bIns="45700" anchor="t" anchorCtr="0">
            <a:spAutoFit/>
          </a:bodyPr>
          <a:lstStyle/>
          <a:p>
            <a:pPr marL="45720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827" name="Google Shape;827;g35b6475aeb2_0_178"/>
          <p:cNvSpPr txBox="1">
            <a:spLocks noGrp="1"/>
          </p:cNvSpPr>
          <p:nvPr>
            <p:ph type="body" idx="4294967295"/>
          </p:nvPr>
        </p:nvSpPr>
        <p:spPr>
          <a:xfrm>
            <a:off x="981212" y="1209551"/>
            <a:ext cx="7365300" cy="4351200"/>
          </a:xfrm>
          <a:prstGeom prst="rect">
            <a:avLst/>
          </a:prstGeom>
          <a:noFill/>
          <a:ln>
            <a:noFill/>
          </a:ln>
        </p:spPr>
        <p:txBody>
          <a:bodyPr spcFirstLastPara="1" wrap="square" lIns="91425" tIns="45700" rIns="91425" bIns="45700" anchor="t" anchorCtr="0">
            <a:normAutofit fontScale="62500" lnSpcReduction="20000"/>
          </a:bodyPr>
          <a:lstStyle/>
          <a:p>
            <a:pPr marL="457200" lvl="0" indent="-274863" algn="l" rtl="0">
              <a:lnSpc>
                <a:spcPct val="90000"/>
              </a:lnSpc>
              <a:spcBef>
                <a:spcPts val="1000"/>
              </a:spcBef>
              <a:spcAft>
                <a:spcPts val="0"/>
              </a:spcAft>
              <a:buSzPct val="122445"/>
              <a:buChar char="•"/>
            </a:pPr>
            <a:r>
              <a:rPr lang="en-US" sz="2900">
                <a:latin typeface="Arial"/>
                <a:ea typeface="Arial"/>
                <a:cs typeface="Arial"/>
                <a:sym typeface="Arial"/>
              </a:rPr>
              <a:t>Before/after comparisons</a:t>
            </a:r>
            <a:endParaRPr sz="2900">
              <a:latin typeface="Arial"/>
              <a:ea typeface="Arial"/>
              <a:cs typeface="Arial"/>
              <a:sym typeface="Arial"/>
            </a:endParaRPr>
          </a:p>
          <a:p>
            <a:pPr marL="457200" lvl="0" indent="-274863" algn="l" rtl="0">
              <a:lnSpc>
                <a:spcPct val="90000"/>
              </a:lnSpc>
              <a:spcBef>
                <a:spcPts val="1000"/>
              </a:spcBef>
              <a:spcAft>
                <a:spcPts val="0"/>
              </a:spcAft>
              <a:buSzPct val="122445"/>
              <a:buChar char="•"/>
            </a:pPr>
            <a:r>
              <a:rPr lang="en-US" sz="2900">
                <a:latin typeface="Arial"/>
                <a:ea typeface="Arial"/>
                <a:cs typeface="Arial"/>
                <a:sym typeface="Arial"/>
              </a:rPr>
              <a:t>Dashboards (coverage, payer mix, no-shows)</a:t>
            </a:r>
            <a:endParaRPr sz="2900">
              <a:latin typeface="Arial"/>
              <a:ea typeface="Arial"/>
              <a:cs typeface="Arial"/>
              <a:sym typeface="Arial"/>
            </a:endParaRPr>
          </a:p>
          <a:p>
            <a:pPr marL="457200" lvl="0" indent="-274863" algn="l" rtl="0">
              <a:lnSpc>
                <a:spcPct val="90000"/>
              </a:lnSpc>
              <a:spcBef>
                <a:spcPts val="1000"/>
              </a:spcBef>
              <a:spcAft>
                <a:spcPts val="0"/>
              </a:spcAft>
              <a:buSzPct val="122445"/>
              <a:buChar char="•"/>
            </a:pPr>
            <a:r>
              <a:rPr lang="en-US" sz="2900">
                <a:latin typeface="Arial"/>
                <a:ea typeface="Arial"/>
                <a:cs typeface="Arial"/>
                <a:sym typeface="Arial"/>
              </a:rPr>
              <a:t>Cost-benefit models</a:t>
            </a:r>
            <a:endParaRPr sz="2900">
              <a:latin typeface="Arial"/>
              <a:ea typeface="Arial"/>
              <a:cs typeface="Arial"/>
              <a:sym typeface="Arial"/>
            </a:endParaRPr>
          </a:p>
          <a:p>
            <a:pPr marL="457200" lvl="0" indent="-274863" algn="l" rtl="0">
              <a:lnSpc>
                <a:spcPct val="90000"/>
              </a:lnSpc>
              <a:spcBef>
                <a:spcPts val="1000"/>
              </a:spcBef>
              <a:spcAft>
                <a:spcPts val="0"/>
              </a:spcAft>
              <a:buSzPct val="122445"/>
              <a:buChar char="•"/>
            </a:pPr>
            <a:r>
              <a:rPr lang="en-US" sz="2900">
                <a:latin typeface="Arial"/>
                <a:ea typeface="Arial"/>
                <a:cs typeface="Arial"/>
                <a:sym typeface="Arial"/>
              </a:rPr>
              <a:t>Outreach efficiency: Hours spent on Outreach vs. Outcomes</a:t>
            </a:r>
            <a:endParaRPr/>
          </a:p>
          <a:p>
            <a:pPr marL="0" lvl="0" indent="0" algn="l" rtl="0">
              <a:lnSpc>
                <a:spcPct val="90000"/>
              </a:lnSpc>
              <a:spcBef>
                <a:spcPts val="1000"/>
              </a:spcBef>
              <a:spcAft>
                <a:spcPts val="0"/>
              </a:spcAft>
              <a:buSzPct val="115862"/>
              <a:buNone/>
            </a:pPr>
            <a:endParaRPr sz="2900"/>
          </a:p>
          <a:p>
            <a:pPr marL="0" lvl="0" indent="0" algn="l" rtl="0">
              <a:lnSpc>
                <a:spcPct val="90000"/>
              </a:lnSpc>
              <a:spcBef>
                <a:spcPts val="1000"/>
              </a:spcBef>
              <a:spcAft>
                <a:spcPts val="0"/>
              </a:spcAft>
              <a:buSzPct val="115862"/>
              <a:buNone/>
            </a:pPr>
            <a:r>
              <a:rPr lang="en-US" sz="2900"/>
              <a:t>Examples of common software platforms to: </a:t>
            </a:r>
            <a:endParaRPr sz="2900"/>
          </a:p>
          <a:p>
            <a:pPr marL="457200" marR="0" lvl="0" indent="-274863" algn="l" rtl="0">
              <a:lnSpc>
                <a:spcPct val="90000"/>
              </a:lnSpc>
              <a:spcBef>
                <a:spcPts val="1000"/>
              </a:spcBef>
              <a:spcAft>
                <a:spcPts val="0"/>
              </a:spcAft>
              <a:buSzPct val="122445"/>
              <a:buChar char="•"/>
            </a:pPr>
            <a:r>
              <a:rPr lang="en-US" sz="2900"/>
              <a:t>Document outreach activities, enrollment outcomes through Electronic Health Records (EHRs) with CHW/Outreach Modules (Epic, eClinicalWorks, NextGen)</a:t>
            </a:r>
            <a:endParaRPr sz="2900"/>
          </a:p>
          <a:p>
            <a:pPr marL="457200" marR="0" lvl="0" indent="-274863" algn="l" rtl="0">
              <a:lnSpc>
                <a:spcPct val="90000"/>
              </a:lnSpc>
              <a:spcBef>
                <a:spcPts val="1000"/>
              </a:spcBef>
              <a:spcAft>
                <a:spcPts val="0"/>
              </a:spcAft>
              <a:buSzPct val="122445"/>
              <a:buChar char="•"/>
            </a:pPr>
            <a:r>
              <a:rPr lang="en-US" sz="2900">
                <a:latin typeface="Arial"/>
                <a:ea typeface="Arial"/>
                <a:cs typeface="Arial"/>
                <a:sym typeface="Arial"/>
              </a:rPr>
              <a:t>Log visits,</a:t>
            </a:r>
            <a:r>
              <a:rPr lang="en-US" sz="2900"/>
              <a:t> </a:t>
            </a:r>
            <a:r>
              <a:rPr lang="en-US" sz="2900">
                <a:latin typeface="Arial"/>
                <a:ea typeface="Arial"/>
                <a:cs typeface="Arial"/>
                <a:sym typeface="Arial"/>
              </a:rPr>
              <a:t>outreach texts, follow-ups (Care Message, Salesforce)</a:t>
            </a:r>
            <a:endParaRPr/>
          </a:p>
          <a:p>
            <a:pPr marL="457200" marR="0" lvl="0" indent="-274863" algn="l" rtl="0">
              <a:lnSpc>
                <a:spcPct val="90000"/>
              </a:lnSpc>
              <a:spcBef>
                <a:spcPts val="1000"/>
              </a:spcBef>
              <a:spcAft>
                <a:spcPts val="0"/>
              </a:spcAft>
              <a:buSzPct val="122445"/>
              <a:buChar char="•"/>
            </a:pPr>
            <a:r>
              <a:rPr lang="en-US" sz="2900">
                <a:latin typeface="Arial"/>
                <a:ea typeface="Arial"/>
                <a:cs typeface="Arial"/>
                <a:sym typeface="Arial"/>
              </a:rPr>
              <a:t>Make and track referrals to social services (findhelp.org)</a:t>
            </a:r>
            <a:endParaRPr/>
          </a:p>
          <a:p>
            <a:pPr marL="457200" lvl="0" indent="-274863" algn="l" rtl="0">
              <a:lnSpc>
                <a:spcPct val="90000"/>
              </a:lnSpc>
              <a:spcBef>
                <a:spcPts val="1000"/>
              </a:spcBef>
              <a:spcAft>
                <a:spcPts val="0"/>
              </a:spcAft>
              <a:buSzPct val="122445"/>
              <a:buChar char="•"/>
            </a:pPr>
            <a:r>
              <a:rPr lang="en-US" sz="2900">
                <a:latin typeface="Arial"/>
                <a:ea typeface="Arial"/>
                <a:cs typeface="Arial"/>
                <a:sym typeface="Arial"/>
              </a:rPr>
              <a:t>Document screenings and identify needs (EHR- PRAPARE, HRSN)</a:t>
            </a:r>
            <a:endParaRPr sz="2900">
              <a:latin typeface="Arial"/>
              <a:ea typeface="Arial"/>
              <a:cs typeface="Arial"/>
              <a:sym typeface="Arial"/>
            </a:endParaRPr>
          </a:p>
          <a:p>
            <a:pPr marL="457200" lvl="0" indent="-274863" algn="l" rtl="0">
              <a:lnSpc>
                <a:spcPct val="90000"/>
              </a:lnSpc>
              <a:spcBef>
                <a:spcPts val="1000"/>
              </a:spcBef>
              <a:spcAft>
                <a:spcPts val="0"/>
              </a:spcAft>
              <a:buSzPct val="122445"/>
              <a:buChar char="•"/>
            </a:pPr>
            <a:r>
              <a:rPr lang="en-US" sz="2900">
                <a:latin typeface="Arial"/>
                <a:ea typeface="Arial"/>
                <a:cs typeface="Arial"/>
                <a:sym typeface="Arial"/>
              </a:rPr>
              <a:t>Plan outreach routes and map community resources (my</a:t>
            </a:r>
            <a:r>
              <a:rPr lang="en-US" sz="2900"/>
              <a:t>maps)</a:t>
            </a:r>
            <a:endParaRPr sz="2900">
              <a:latin typeface="Arial"/>
              <a:ea typeface="Arial"/>
              <a:cs typeface="Arial"/>
              <a:sym typeface="Arial"/>
            </a:endParaRPr>
          </a:p>
          <a:p>
            <a:pPr marL="457200" lvl="0" indent="-228600" algn="l" rtl="0">
              <a:lnSpc>
                <a:spcPct val="90000"/>
              </a:lnSpc>
              <a:spcBef>
                <a:spcPts val="1000"/>
              </a:spcBef>
              <a:spcAft>
                <a:spcPts val="0"/>
              </a:spcAft>
              <a:buSzPct val="122448"/>
              <a:buNone/>
            </a:pPr>
            <a:endParaRPr/>
          </a:p>
          <a:p>
            <a:pPr marL="457200" lvl="0" indent="0" algn="l" rtl="0">
              <a:lnSpc>
                <a:spcPct val="90000"/>
              </a:lnSpc>
              <a:spcBef>
                <a:spcPts val="1000"/>
              </a:spcBef>
              <a:spcAft>
                <a:spcPts val="0"/>
              </a:spcAft>
              <a:buSzPct val="142857"/>
              <a:buNone/>
            </a:pPr>
            <a:endParaRPr/>
          </a:p>
        </p:txBody>
      </p:sp>
      <p:pic>
        <p:nvPicPr>
          <p:cNvPr id="828" name="Google Shape;828;g35b6475aeb2_0_178" descr="Folder with medical cross thin line icon, medicine concept, patient medical record sign on white background, Health Record Folder icon in outline style for mobile and web design. Vector graphics. (Provided by Getty Images)"/>
          <p:cNvPicPr preferRelativeResize="0"/>
          <p:nvPr/>
        </p:nvPicPr>
        <p:blipFill rotWithShape="1">
          <a:blip r:embed="rId4">
            <a:alphaModFix/>
          </a:blip>
          <a:srcRect/>
          <a:stretch/>
        </p:blipFill>
        <p:spPr>
          <a:xfrm>
            <a:off x="8695425" y="1682151"/>
            <a:ext cx="3233875" cy="36008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g35b6475aeb2_0_226"/>
          <p:cNvSpPr/>
          <p:nvPr/>
        </p:nvSpPr>
        <p:spPr>
          <a:xfrm>
            <a:off x="131964" y="0"/>
            <a:ext cx="3321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834" name="Google Shape;834;g35b6475aeb2_0_226"/>
          <p:cNvSpPr/>
          <p:nvPr/>
        </p:nvSpPr>
        <p:spPr>
          <a:xfrm>
            <a:off x="210800" y="0"/>
            <a:ext cx="4215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835" name="Google Shape;835;g35b6475aeb2_0_226"/>
          <p:cNvSpPr/>
          <p:nvPr/>
        </p:nvSpPr>
        <p:spPr>
          <a:xfrm>
            <a:off x="0" y="0"/>
            <a:ext cx="2109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836" name="Google Shape;836;g35b6475aeb2_0_226"/>
          <p:cNvPicPr preferRelativeResize="0"/>
          <p:nvPr/>
        </p:nvPicPr>
        <p:blipFill rotWithShape="1">
          <a:blip r:embed="rId3">
            <a:alphaModFix/>
          </a:blip>
          <a:srcRect/>
          <a:stretch/>
        </p:blipFill>
        <p:spPr>
          <a:xfrm>
            <a:off x="10835834" y="6039167"/>
            <a:ext cx="1170933" cy="678900"/>
          </a:xfrm>
          <a:prstGeom prst="rect">
            <a:avLst/>
          </a:prstGeom>
          <a:noFill/>
          <a:ln>
            <a:noFill/>
          </a:ln>
        </p:spPr>
      </p:pic>
      <p:sp>
        <p:nvSpPr>
          <p:cNvPr id="837" name="Google Shape;837;g35b6475aeb2_0_226"/>
          <p:cNvSpPr txBox="1"/>
          <p:nvPr/>
        </p:nvSpPr>
        <p:spPr>
          <a:xfrm>
            <a:off x="1312967" y="290315"/>
            <a:ext cx="10693800" cy="1237200"/>
          </a:xfrm>
          <a:prstGeom prst="rect">
            <a:avLst/>
          </a:prstGeom>
          <a:noFill/>
          <a:ln>
            <a:noFill/>
          </a:ln>
        </p:spPr>
        <p:txBody>
          <a:bodyPr spcFirstLastPara="1" wrap="square" lIns="121900" tIns="121900" rIns="121900" bIns="121900" anchor="t" anchorCtr="0">
            <a:noAutofit/>
          </a:bodyPr>
          <a:lstStyle/>
          <a:p>
            <a:pPr marL="0" marR="0" lvl="0" indent="0" algn="l" rtl="0">
              <a:lnSpc>
                <a:spcPct val="90000"/>
              </a:lnSpc>
              <a:spcBef>
                <a:spcPts val="0"/>
              </a:spcBef>
              <a:spcAft>
                <a:spcPts val="0"/>
              </a:spcAft>
              <a:buClr>
                <a:schemeClr val="dk1"/>
              </a:buClr>
              <a:buSzPts val="1800"/>
              <a:buFont typeface="Arial"/>
              <a:buNone/>
            </a:pPr>
            <a:r>
              <a:rPr lang="en-US" sz="3300" b="1" i="0" u="none" strike="noStrike" cap="none">
                <a:solidFill>
                  <a:srgbClr val="92D050"/>
                </a:solidFill>
                <a:latin typeface="Arial"/>
                <a:ea typeface="Arial"/>
                <a:cs typeface="Arial"/>
                <a:sym typeface="Arial"/>
              </a:rPr>
              <a:t>ROI (Return on Investment) of Outreach</a:t>
            </a:r>
            <a:endParaRPr sz="3300" b="1" i="0" u="none" strike="noStrike" cap="none">
              <a:solidFill>
                <a:srgbClr val="92D050"/>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800"/>
              <a:buFont typeface="Arial"/>
              <a:buNone/>
            </a:pPr>
            <a:endParaRPr sz="3200" b="1" i="0" u="none" strike="noStrike" cap="none">
              <a:solidFill>
                <a:srgbClr val="A5D371"/>
              </a:solidFill>
              <a:latin typeface="Arial"/>
              <a:ea typeface="Arial"/>
              <a:cs typeface="Arial"/>
              <a:sym typeface="Arial"/>
            </a:endParaRPr>
          </a:p>
        </p:txBody>
      </p:sp>
      <p:sp>
        <p:nvSpPr>
          <p:cNvPr id="838" name="Google Shape;838;g35b6475aeb2_0_226"/>
          <p:cNvSpPr txBox="1"/>
          <p:nvPr/>
        </p:nvSpPr>
        <p:spPr>
          <a:xfrm>
            <a:off x="1912450" y="1457569"/>
            <a:ext cx="8071800" cy="555600"/>
          </a:xfrm>
          <a:prstGeom prst="rect">
            <a:avLst/>
          </a:prstGeom>
          <a:noFill/>
          <a:ln>
            <a:noFill/>
          </a:ln>
        </p:spPr>
        <p:txBody>
          <a:bodyPr spcFirstLastPara="1" wrap="square" lIns="91425" tIns="45700" rIns="91425" bIns="45700" anchor="t" anchorCtr="0">
            <a:spAutoFit/>
          </a:bodyPr>
          <a:lstStyle/>
          <a:p>
            <a:pPr marL="45720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839" name="Google Shape;839;g35b6475aeb2_0_226"/>
          <p:cNvSpPr txBox="1">
            <a:spLocks noGrp="1"/>
          </p:cNvSpPr>
          <p:nvPr>
            <p:ph type="body" idx="4294967295"/>
          </p:nvPr>
        </p:nvSpPr>
        <p:spPr>
          <a:xfrm>
            <a:off x="838200" y="1825624"/>
            <a:ext cx="10515600" cy="43512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Char char="•"/>
            </a:pPr>
            <a:r>
              <a:rPr lang="en-US"/>
              <a:t>ROI = (Net Benefit - Cost of Outreach) / Cost of Outreach X100</a:t>
            </a:r>
            <a:endParaRPr/>
          </a:p>
          <a:p>
            <a:pPr marL="114300" lvl="0" indent="0" algn="l" rtl="0">
              <a:lnSpc>
                <a:spcPct val="90000"/>
              </a:lnSpc>
              <a:spcBef>
                <a:spcPts val="1000"/>
              </a:spcBef>
              <a:spcAft>
                <a:spcPts val="0"/>
              </a:spcAft>
              <a:buSzPts val="1800"/>
              <a:buNone/>
            </a:pPr>
            <a:endParaRPr/>
          </a:p>
          <a:p>
            <a:pPr marL="571500" lvl="0" indent="-457200" algn="l" rtl="0">
              <a:lnSpc>
                <a:spcPct val="90000"/>
              </a:lnSpc>
              <a:spcBef>
                <a:spcPts val="1000"/>
              </a:spcBef>
              <a:spcAft>
                <a:spcPts val="0"/>
              </a:spcAft>
              <a:buClr>
                <a:schemeClr val="dk1"/>
              </a:buClr>
              <a:buSzPts val="1800"/>
              <a:buChar char="•"/>
            </a:pPr>
            <a:r>
              <a:rPr lang="en-US" b="1"/>
              <a:t>Net Benefit may include:</a:t>
            </a:r>
            <a:endParaRPr b="1"/>
          </a:p>
          <a:p>
            <a:pPr marL="571500" lvl="0" indent="-457200" algn="l" rtl="0">
              <a:lnSpc>
                <a:spcPct val="90000"/>
              </a:lnSpc>
              <a:spcBef>
                <a:spcPts val="1000"/>
              </a:spcBef>
              <a:spcAft>
                <a:spcPts val="0"/>
              </a:spcAft>
              <a:buClr>
                <a:schemeClr val="dk1"/>
              </a:buClr>
              <a:buSzPts val="1800"/>
              <a:buChar char="•"/>
            </a:pPr>
            <a:r>
              <a:rPr lang="en-US"/>
              <a:t>Revenue from insured visits</a:t>
            </a:r>
            <a:endParaRPr/>
          </a:p>
          <a:p>
            <a:pPr marL="571500" lvl="0" indent="-457200" algn="l" rtl="0">
              <a:lnSpc>
                <a:spcPct val="90000"/>
              </a:lnSpc>
              <a:spcBef>
                <a:spcPts val="1000"/>
              </a:spcBef>
              <a:spcAft>
                <a:spcPts val="0"/>
              </a:spcAft>
              <a:buClr>
                <a:schemeClr val="dk1"/>
              </a:buClr>
              <a:buSzPts val="1800"/>
              <a:buChar char="•"/>
            </a:pPr>
            <a:r>
              <a:rPr lang="en-US"/>
              <a:t>Reduced uncompensated care</a:t>
            </a:r>
            <a:endParaRPr/>
          </a:p>
          <a:p>
            <a:pPr marL="571500" lvl="0" indent="-457200" algn="l" rtl="0">
              <a:lnSpc>
                <a:spcPct val="90000"/>
              </a:lnSpc>
              <a:spcBef>
                <a:spcPts val="1000"/>
              </a:spcBef>
              <a:spcAft>
                <a:spcPts val="0"/>
              </a:spcAft>
              <a:buClr>
                <a:schemeClr val="dk1"/>
              </a:buClr>
              <a:buSzPts val="1800"/>
              <a:buChar char="•"/>
            </a:pPr>
            <a:r>
              <a:rPr lang="en-US"/>
              <a:t>Grant funding or incentives</a:t>
            </a:r>
            <a:endParaRPr/>
          </a:p>
          <a:p>
            <a:pPr marL="457200" lvl="0" indent="-228600" algn="l" rtl="0">
              <a:lnSpc>
                <a:spcPct val="90000"/>
              </a:lnSpc>
              <a:spcBef>
                <a:spcPts val="1000"/>
              </a:spcBef>
              <a:spcAft>
                <a:spcPts val="0"/>
              </a:spcAft>
              <a:buClr>
                <a:schemeClr val="dk1"/>
              </a:buClr>
              <a:buSzPts val="1800"/>
              <a:buNone/>
            </a:pPr>
            <a:endParaRPr/>
          </a:p>
          <a:p>
            <a:pPr marL="457200" lvl="0" indent="-342900" algn="l" rtl="0">
              <a:lnSpc>
                <a:spcPct val="90000"/>
              </a:lnSpc>
              <a:spcBef>
                <a:spcPts val="1000"/>
              </a:spcBef>
              <a:spcAft>
                <a:spcPts val="0"/>
              </a:spcAft>
              <a:buClr>
                <a:schemeClr val="dk1"/>
              </a:buClr>
              <a:buSzPts val="1800"/>
              <a:buChar char="•"/>
            </a:pPr>
            <a:r>
              <a:rPr lang="en-US" b="1"/>
              <a:t>Costs/Investments May Include:</a:t>
            </a:r>
            <a:endParaRPr b="1"/>
          </a:p>
          <a:p>
            <a:pPr marL="457200" lvl="0" indent="-342900" algn="l" rtl="0">
              <a:lnSpc>
                <a:spcPct val="90000"/>
              </a:lnSpc>
              <a:spcBef>
                <a:spcPts val="1000"/>
              </a:spcBef>
              <a:spcAft>
                <a:spcPts val="0"/>
              </a:spcAft>
              <a:buClr>
                <a:schemeClr val="dk1"/>
              </a:buClr>
              <a:buSzPts val="1800"/>
              <a:buChar char="•"/>
            </a:pPr>
            <a:r>
              <a:rPr lang="en-US"/>
              <a:t>Staff time, materials, travel</a:t>
            </a:r>
            <a:endParaRPr/>
          </a:p>
          <a:p>
            <a:pPr marL="457200" lvl="0" indent="-342900" algn="l" rtl="0">
              <a:lnSpc>
                <a:spcPct val="90000"/>
              </a:lnSpc>
              <a:spcBef>
                <a:spcPts val="1000"/>
              </a:spcBef>
              <a:spcAft>
                <a:spcPts val="0"/>
              </a:spcAft>
              <a:buClr>
                <a:schemeClr val="dk1"/>
              </a:buClr>
              <a:buSzPts val="1800"/>
              <a:buChar char="•"/>
            </a:pPr>
            <a:r>
              <a:rPr lang="en-US"/>
              <a:t>Technology, training, supervision</a:t>
            </a:r>
            <a:endParaRPr/>
          </a:p>
        </p:txBody>
      </p:sp>
      <p:pic>
        <p:nvPicPr>
          <p:cNvPr id="840" name="Google Shape;840;g35b6475aeb2_0_226" descr="Revenue synergy RGB color icon (Provided by Getty Images)"/>
          <p:cNvPicPr preferRelativeResize="0"/>
          <p:nvPr/>
        </p:nvPicPr>
        <p:blipFill rotWithShape="1">
          <a:blip r:embed="rId4">
            <a:alphaModFix/>
          </a:blip>
          <a:srcRect/>
          <a:stretch/>
        </p:blipFill>
        <p:spPr>
          <a:xfrm>
            <a:off x="9076554" y="2108872"/>
            <a:ext cx="2640255" cy="363827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21"/>
          <p:cNvSpPr/>
          <p:nvPr/>
        </p:nvSpPr>
        <p:spPr>
          <a:xfrm>
            <a:off x="131964" y="0"/>
            <a:ext cx="3321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846" name="Google Shape;846;p21"/>
          <p:cNvSpPr/>
          <p:nvPr/>
        </p:nvSpPr>
        <p:spPr>
          <a:xfrm>
            <a:off x="210800" y="0"/>
            <a:ext cx="4215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847" name="Google Shape;847;p21"/>
          <p:cNvSpPr/>
          <p:nvPr/>
        </p:nvSpPr>
        <p:spPr>
          <a:xfrm>
            <a:off x="0" y="0"/>
            <a:ext cx="2109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848" name="Google Shape;848;p21"/>
          <p:cNvPicPr preferRelativeResize="0"/>
          <p:nvPr/>
        </p:nvPicPr>
        <p:blipFill rotWithShape="1">
          <a:blip r:embed="rId3">
            <a:alphaModFix/>
          </a:blip>
          <a:srcRect/>
          <a:stretch/>
        </p:blipFill>
        <p:spPr>
          <a:xfrm>
            <a:off x="10835834" y="6039167"/>
            <a:ext cx="1170933" cy="678900"/>
          </a:xfrm>
          <a:prstGeom prst="rect">
            <a:avLst/>
          </a:prstGeom>
          <a:noFill/>
          <a:ln>
            <a:noFill/>
          </a:ln>
        </p:spPr>
      </p:pic>
      <p:sp>
        <p:nvSpPr>
          <p:cNvPr id="849" name="Google Shape;849;p21"/>
          <p:cNvSpPr txBox="1"/>
          <p:nvPr/>
        </p:nvSpPr>
        <p:spPr>
          <a:xfrm>
            <a:off x="1366236" y="242750"/>
            <a:ext cx="10693800" cy="1237200"/>
          </a:xfrm>
          <a:prstGeom prst="rect">
            <a:avLst/>
          </a:prstGeom>
          <a:noFill/>
          <a:ln>
            <a:noFill/>
          </a:ln>
        </p:spPr>
        <p:txBody>
          <a:bodyPr spcFirstLastPara="1" wrap="square" lIns="121900" tIns="121900" rIns="121900" bIns="121900" anchor="t" anchorCtr="0">
            <a:noAutofit/>
          </a:bodyPr>
          <a:lstStyle/>
          <a:p>
            <a:pPr marL="0" marR="0" lvl="0" indent="0" algn="l" rtl="0">
              <a:lnSpc>
                <a:spcPct val="90000"/>
              </a:lnSpc>
              <a:spcBef>
                <a:spcPts val="0"/>
              </a:spcBef>
              <a:spcAft>
                <a:spcPts val="0"/>
              </a:spcAft>
              <a:buClr>
                <a:schemeClr val="dk1"/>
              </a:buClr>
              <a:buSzPts val="1800"/>
              <a:buFont typeface="Arial"/>
              <a:buNone/>
            </a:pPr>
            <a:r>
              <a:rPr lang="en-US" sz="3200" b="1" i="0" u="none" strike="noStrike" cap="none">
                <a:solidFill>
                  <a:schemeClr val="accent2"/>
                </a:solidFill>
                <a:latin typeface="Arial"/>
                <a:ea typeface="Arial"/>
                <a:cs typeface="Arial"/>
                <a:sym typeface="Arial"/>
              </a:rPr>
              <a:t>Example: ROI of a CHW Enrollment Campaign</a:t>
            </a:r>
            <a:endParaRPr sz="3200" b="1" i="0" u="none" strike="noStrike" cap="none">
              <a:solidFill>
                <a:schemeClr val="accent2"/>
              </a:solidFill>
              <a:latin typeface="Arial"/>
              <a:ea typeface="Arial"/>
              <a:cs typeface="Arial"/>
              <a:sym typeface="Arial"/>
            </a:endParaRPr>
          </a:p>
        </p:txBody>
      </p:sp>
      <p:sp>
        <p:nvSpPr>
          <p:cNvPr id="850" name="Google Shape;850;p21"/>
          <p:cNvSpPr txBox="1"/>
          <p:nvPr/>
        </p:nvSpPr>
        <p:spPr>
          <a:xfrm>
            <a:off x="1912450" y="1457569"/>
            <a:ext cx="8071800" cy="555600"/>
          </a:xfrm>
          <a:prstGeom prst="rect">
            <a:avLst/>
          </a:prstGeom>
          <a:noFill/>
          <a:ln>
            <a:noFill/>
          </a:ln>
        </p:spPr>
        <p:txBody>
          <a:bodyPr spcFirstLastPara="1" wrap="square" lIns="91425" tIns="45700" rIns="91425" bIns="45700" anchor="t" anchorCtr="0">
            <a:spAutoFit/>
          </a:bodyPr>
          <a:lstStyle/>
          <a:p>
            <a:pPr marL="45720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851" name="Google Shape;851;p21"/>
          <p:cNvSpPr txBox="1"/>
          <p:nvPr/>
        </p:nvSpPr>
        <p:spPr>
          <a:xfrm>
            <a:off x="811227" y="2196509"/>
            <a:ext cx="7048500" cy="4351339"/>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rgbClr val="000000"/>
                </a:solidFill>
                <a:latin typeface="Arial"/>
                <a:ea typeface="Arial"/>
                <a:cs typeface="Arial"/>
                <a:sym typeface="Arial"/>
              </a:rPr>
              <a:t>Goal: Enroll 100 uninsured patients in Medicaid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rgbClr val="000000"/>
                </a:solidFill>
                <a:latin typeface="Arial"/>
                <a:ea typeface="Arial"/>
                <a:cs typeface="Arial"/>
                <a:sym typeface="Arial"/>
              </a:rPr>
              <a:t>Result: Each patient makes 3 visits/year at $150 per visit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rgbClr val="000000"/>
                </a:solidFill>
                <a:latin typeface="Arial"/>
                <a:ea typeface="Arial"/>
                <a:cs typeface="Arial"/>
                <a:sym typeface="Arial"/>
              </a:rPr>
              <a:t>Total revenue/benefit: 100 x 3 x $150 = $45,000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rgbClr val="000000"/>
                </a:solidFill>
                <a:latin typeface="Arial"/>
                <a:ea typeface="Arial"/>
                <a:cs typeface="Arial"/>
                <a:sym typeface="Arial"/>
              </a:rPr>
              <a:t>Outreach cost (salaries, materials, travel): $15,000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00"/>
              <a:buFont typeface="Arial"/>
              <a:buNone/>
            </a:pPr>
            <a:r>
              <a:rPr lang="en-US" sz="2100" b="0" i="0" u="none" strike="noStrike" cap="none">
                <a:solidFill>
                  <a:srgbClr val="000000"/>
                </a:solidFill>
                <a:latin typeface="Arial"/>
                <a:ea typeface="Arial"/>
                <a:cs typeface="Arial"/>
                <a:sym typeface="Arial"/>
              </a:rPr>
              <a:t>ROI = ($45,000 – $15,000) ÷ $15,000 × 100 = 200%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000000"/>
              </a:solidFill>
              <a:latin typeface="Arial"/>
              <a:ea typeface="Arial"/>
              <a:cs typeface="Arial"/>
              <a:sym typeface="Arial"/>
            </a:endParaRPr>
          </a:p>
          <a:p>
            <a:pPr marL="114300" marR="0" lvl="0" indent="0" algn="l" rtl="0">
              <a:lnSpc>
                <a:spcPct val="100000"/>
              </a:lnSpc>
              <a:spcBef>
                <a:spcPts val="0"/>
              </a:spcBef>
              <a:spcAft>
                <a:spcPts val="0"/>
              </a:spcAft>
              <a:buClr>
                <a:srgbClr val="000000"/>
              </a:buClr>
              <a:buSzPts val="2100"/>
              <a:buFont typeface="Arial"/>
              <a:buNone/>
            </a:pPr>
            <a:r>
              <a:rPr lang="en-US" sz="2100" b="0" i="0" u="none" strike="noStrike" cap="none">
                <a:solidFill>
                  <a:srgbClr val="000000"/>
                </a:solidFill>
                <a:latin typeface="Arial"/>
                <a:ea typeface="Arial"/>
                <a:cs typeface="Arial"/>
                <a:sym typeface="Arial"/>
              </a:rPr>
              <a:t>Takeaway Message: </a:t>
            </a:r>
            <a:endParaRPr sz="1400" b="0" i="0" u="none" strike="noStrike" cap="none">
              <a:solidFill>
                <a:srgbClr val="000000"/>
              </a:solidFill>
              <a:latin typeface="Arial"/>
              <a:ea typeface="Arial"/>
              <a:cs typeface="Arial"/>
              <a:sym typeface="Arial"/>
            </a:endParaRPr>
          </a:p>
          <a:p>
            <a:pPr marL="114300" marR="0" lvl="0" indent="0" algn="l" rtl="0">
              <a:lnSpc>
                <a:spcPct val="100000"/>
              </a:lnSpc>
              <a:spcBef>
                <a:spcPts val="0"/>
              </a:spcBef>
              <a:spcAft>
                <a:spcPts val="0"/>
              </a:spcAft>
              <a:buClr>
                <a:srgbClr val="000000"/>
              </a:buClr>
              <a:buSzPts val="2100"/>
              <a:buFont typeface="Arial"/>
              <a:buNone/>
            </a:pPr>
            <a:r>
              <a:rPr lang="en-US" sz="2100" b="1" i="0" u="none" strike="noStrike" cap="none">
                <a:solidFill>
                  <a:srgbClr val="000000"/>
                </a:solidFill>
                <a:latin typeface="Arial"/>
                <a:ea typeface="Arial"/>
                <a:cs typeface="Arial"/>
                <a:sym typeface="Arial"/>
              </a:rPr>
              <a:t>For every $1 the health center spent on outreach, it got $3 back ($1 spent + $2 profit)—and more people got the care they needed.”</a:t>
            </a:r>
            <a:endParaRPr sz="1400" b="0" i="0" u="none" strike="noStrike" cap="none">
              <a:solidFill>
                <a:srgbClr val="000000"/>
              </a:solidFill>
              <a:latin typeface="Arial"/>
              <a:ea typeface="Arial"/>
              <a:cs typeface="Arial"/>
              <a:sym typeface="Arial"/>
            </a:endParaRPr>
          </a:p>
        </p:txBody>
      </p:sp>
      <p:sp>
        <p:nvSpPr>
          <p:cNvPr id="852" name="Google Shape;852;p21"/>
          <p:cNvSpPr txBox="1"/>
          <p:nvPr/>
        </p:nvSpPr>
        <p:spPr>
          <a:xfrm>
            <a:off x="813249" y="1285285"/>
            <a:ext cx="10680137" cy="10464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Arial"/>
                <a:ea typeface="Arial"/>
                <a:cs typeface="Arial"/>
                <a:sym typeface="Arial"/>
              </a:rPr>
              <a:t>Scenario:</a:t>
            </a:r>
            <a:br>
              <a:rPr lang="en-US" sz="1400" b="0" i="0" u="none" strike="noStrike" cap="none">
                <a:solidFill>
                  <a:schemeClr val="dk1"/>
                </a:solidFill>
                <a:latin typeface="Arial"/>
                <a:ea typeface="Arial"/>
                <a:cs typeface="Arial"/>
                <a:sym typeface="Arial"/>
              </a:rPr>
            </a:br>
            <a:r>
              <a:rPr lang="en-US" sz="2100" b="0" i="0" u="none" strike="noStrike" cap="none">
                <a:solidFill>
                  <a:srgbClr val="000000"/>
                </a:solidFill>
                <a:latin typeface="Arial"/>
                <a:ea typeface="Arial"/>
                <a:cs typeface="Arial"/>
                <a:sym typeface="Arial"/>
              </a:rPr>
              <a:t>A health center employs 2 CHWs full-time to conduct outreach and enrollment for Medicaid-eligible individuals in a rural area.</a:t>
            </a:r>
            <a:endParaRPr sz="1400" b="0" i="0" u="none" strike="noStrike" cap="none">
              <a:solidFill>
                <a:srgbClr val="000000"/>
              </a:solidFill>
              <a:latin typeface="Arial"/>
              <a:ea typeface="Arial"/>
              <a:cs typeface="Arial"/>
              <a:sym typeface="Arial"/>
            </a:endParaRPr>
          </a:p>
        </p:txBody>
      </p:sp>
      <p:pic>
        <p:nvPicPr>
          <p:cNvPr id="853" name="Google Shape;853;p21"/>
          <p:cNvPicPr preferRelativeResize="0"/>
          <p:nvPr/>
        </p:nvPicPr>
        <p:blipFill rotWithShape="1">
          <a:blip r:embed="rId4">
            <a:alphaModFix/>
          </a:blip>
          <a:srcRect/>
          <a:stretch/>
        </p:blipFill>
        <p:spPr>
          <a:xfrm>
            <a:off x="8012127" y="2484125"/>
            <a:ext cx="3276600" cy="32289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41"/>
          <p:cNvSpPr/>
          <p:nvPr/>
        </p:nvSpPr>
        <p:spPr>
          <a:xfrm>
            <a:off x="9560272" y="0"/>
            <a:ext cx="2642250" cy="6858000"/>
          </a:xfrm>
          <a:prstGeom prst="rect">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cxnSp>
        <p:nvCxnSpPr>
          <p:cNvPr id="859" name="Google Shape;859;p41"/>
          <p:cNvCxnSpPr/>
          <p:nvPr/>
        </p:nvCxnSpPr>
        <p:spPr>
          <a:xfrm rot="10800000" flipH="1">
            <a:off x="2477175" y="6151942"/>
            <a:ext cx="9712300" cy="25775"/>
          </a:xfrm>
          <a:prstGeom prst="straightConnector1">
            <a:avLst/>
          </a:prstGeom>
          <a:noFill/>
          <a:ln w="9525" cap="flat" cmpd="sng">
            <a:solidFill>
              <a:srgbClr val="9900FF"/>
            </a:solidFill>
            <a:prstDash val="solid"/>
            <a:round/>
            <a:headEnd type="none" w="sm" len="sm"/>
            <a:tailEnd type="none" w="sm" len="sm"/>
          </a:ln>
        </p:spPr>
      </p:cxnSp>
      <p:sp>
        <p:nvSpPr>
          <p:cNvPr id="860" name="Google Shape;860;p41"/>
          <p:cNvSpPr txBox="1"/>
          <p:nvPr/>
        </p:nvSpPr>
        <p:spPr>
          <a:xfrm>
            <a:off x="134926" y="1924290"/>
            <a:ext cx="9561801" cy="2270866"/>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rgbClr val="3D3D3D"/>
                </a:solidFill>
                <a:latin typeface="Arial"/>
                <a:ea typeface="Arial"/>
                <a:cs typeface="Arial"/>
                <a:sym typeface="Arial"/>
              </a:rPr>
              <a:t>CHW Integration into Health Center Operations</a:t>
            </a:r>
            <a:endParaRPr sz="6000" b="1" i="0" u="none" strike="noStrike" cap="none">
              <a:solidFill>
                <a:srgbClr val="3D3D3D"/>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br>
              <a:rPr lang="en-US" sz="4000" b="0" i="0" u="none" strike="noStrike" cap="none">
                <a:solidFill>
                  <a:srgbClr val="000000"/>
                </a:solidFill>
                <a:latin typeface="Helvetica Neue"/>
                <a:ea typeface="Helvetica Neue"/>
                <a:cs typeface="Helvetica Neue"/>
                <a:sym typeface="Helvetica Neue"/>
              </a:rPr>
            </a:br>
            <a:r>
              <a:rPr lang="en-US" sz="6000" b="1" i="0" u="none" strike="noStrike" cap="none">
                <a:solidFill>
                  <a:srgbClr val="B16CAD"/>
                </a:solidFill>
                <a:latin typeface="Helvetica Neue"/>
                <a:ea typeface="Helvetica Neue"/>
                <a:cs typeface="Helvetica Neue"/>
                <a:sym typeface="Helvetica Neue"/>
              </a:rPr>
              <a:t>     </a:t>
            </a:r>
            <a:endParaRPr sz="6000" b="0" i="0" u="none" strike="noStrike" cap="none">
              <a:solidFill>
                <a:srgbClr val="B16CAD"/>
              </a:solidFill>
              <a:latin typeface="Arial"/>
              <a:ea typeface="Arial"/>
              <a:cs typeface="Arial"/>
              <a:sym typeface="Arial"/>
            </a:endParaRPr>
          </a:p>
        </p:txBody>
      </p:sp>
      <p:cxnSp>
        <p:nvCxnSpPr>
          <p:cNvPr id="861" name="Google Shape;861;p41"/>
          <p:cNvCxnSpPr/>
          <p:nvPr/>
        </p:nvCxnSpPr>
        <p:spPr>
          <a:xfrm rot="10800000" flipH="1">
            <a:off x="2479400" y="6153000"/>
            <a:ext cx="9715476" cy="23659"/>
          </a:xfrm>
          <a:prstGeom prst="straightConnector1">
            <a:avLst/>
          </a:prstGeom>
          <a:noFill/>
          <a:ln w="19050" cap="flat" cmpd="sng">
            <a:solidFill>
              <a:srgbClr val="B16CAC"/>
            </a:solidFill>
            <a:prstDash val="solid"/>
            <a:round/>
            <a:headEnd type="none" w="sm" len="sm"/>
            <a:tailEnd type="none" w="sm" len="sm"/>
          </a:ln>
        </p:spPr>
      </p:cxnSp>
      <p:pic>
        <p:nvPicPr>
          <p:cNvPr id="862" name="Google Shape;862;p41"/>
          <p:cNvPicPr preferRelativeResize="0"/>
          <p:nvPr/>
        </p:nvPicPr>
        <p:blipFill rotWithShape="1">
          <a:blip r:embed="rId3">
            <a:alphaModFix/>
          </a:blip>
          <a:srcRect/>
          <a:stretch/>
        </p:blipFill>
        <p:spPr>
          <a:xfrm>
            <a:off x="291967" y="5610900"/>
            <a:ext cx="1949700" cy="109833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22"/>
          <p:cNvSpPr/>
          <p:nvPr/>
        </p:nvSpPr>
        <p:spPr>
          <a:xfrm>
            <a:off x="131964" y="0"/>
            <a:ext cx="3321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868" name="Google Shape;868;p22"/>
          <p:cNvSpPr/>
          <p:nvPr/>
        </p:nvSpPr>
        <p:spPr>
          <a:xfrm>
            <a:off x="210800" y="0"/>
            <a:ext cx="4215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869" name="Google Shape;869;p22"/>
          <p:cNvSpPr/>
          <p:nvPr/>
        </p:nvSpPr>
        <p:spPr>
          <a:xfrm>
            <a:off x="0" y="0"/>
            <a:ext cx="2109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870" name="Google Shape;870;p22"/>
          <p:cNvPicPr preferRelativeResize="0"/>
          <p:nvPr/>
        </p:nvPicPr>
        <p:blipFill rotWithShape="1">
          <a:blip r:embed="rId3">
            <a:alphaModFix/>
          </a:blip>
          <a:srcRect/>
          <a:stretch/>
        </p:blipFill>
        <p:spPr>
          <a:xfrm>
            <a:off x="10835834" y="6039167"/>
            <a:ext cx="1170933" cy="678900"/>
          </a:xfrm>
          <a:prstGeom prst="rect">
            <a:avLst/>
          </a:prstGeom>
          <a:noFill/>
          <a:ln>
            <a:noFill/>
          </a:ln>
        </p:spPr>
      </p:pic>
      <p:sp>
        <p:nvSpPr>
          <p:cNvPr id="871" name="Google Shape;871;p22"/>
          <p:cNvSpPr txBox="1"/>
          <p:nvPr/>
        </p:nvSpPr>
        <p:spPr>
          <a:xfrm>
            <a:off x="1104250" y="220375"/>
            <a:ext cx="10693800" cy="1237200"/>
          </a:xfrm>
          <a:prstGeom prst="rect">
            <a:avLst/>
          </a:prstGeom>
          <a:noFill/>
          <a:ln>
            <a:noFill/>
          </a:ln>
        </p:spPr>
        <p:txBody>
          <a:bodyPr spcFirstLastPara="1" wrap="square" lIns="121900" tIns="121900" rIns="121900" bIns="121900" anchor="t" anchorCtr="0">
            <a:noAutofit/>
          </a:bodyPr>
          <a:lstStyle/>
          <a:p>
            <a:pPr marL="0" marR="0" lvl="0" indent="0" algn="l" rtl="0">
              <a:lnSpc>
                <a:spcPct val="90000"/>
              </a:lnSpc>
              <a:spcBef>
                <a:spcPts val="0"/>
              </a:spcBef>
              <a:spcAft>
                <a:spcPts val="0"/>
              </a:spcAft>
              <a:buClr>
                <a:schemeClr val="dk1"/>
              </a:buClr>
              <a:buSzPts val="1800"/>
              <a:buFont typeface="Arial"/>
              <a:buNone/>
            </a:pPr>
            <a:r>
              <a:rPr lang="en-US" sz="3300" b="1" i="0" u="none" strike="noStrike" cap="none">
                <a:solidFill>
                  <a:srgbClr val="92D050"/>
                </a:solidFill>
                <a:latin typeface="Arial"/>
                <a:ea typeface="Arial"/>
                <a:cs typeface="Arial"/>
                <a:sym typeface="Arial"/>
              </a:rPr>
              <a:t>Reasons to fully integrate CHW programs</a:t>
            </a:r>
            <a:endParaRPr sz="3300" b="1" i="0" u="none" strike="noStrike" cap="none">
              <a:solidFill>
                <a:srgbClr val="92D050"/>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1800"/>
              <a:buFont typeface="Arial"/>
              <a:buNone/>
            </a:pPr>
            <a:endParaRPr sz="3200" b="1" i="0" u="none" strike="noStrike" cap="none">
              <a:solidFill>
                <a:srgbClr val="A5D371"/>
              </a:solidFill>
              <a:latin typeface="Arial"/>
              <a:ea typeface="Arial"/>
              <a:cs typeface="Arial"/>
              <a:sym typeface="Arial"/>
            </a:endParaRPr>
          </a:p>
        </p:txBody>
      </p:sp>
      <p:sp>
        <p:nvSpPr>
          <p:cNvPr id="872" name="Google Shape;872;p22"/>
          <p:cNvSpPr txBox="1"/>
          <p:nvPr/>
        </p:nvSpPr>
        <p:spPr>
          <a:xfrm>
            <a:off x="1912450" y="1457569"/>
            <a:ext cx="8071800" cy="555600"/>
          </a:xfrm>
          <a:prstGeom prst="rect">
            <a:avLst/>
          </a:prstGeom>
          <a:noFill/>
          <a:ln>
            <a:noFill/>
          </a:ln>
        </p:spPr>
        <p:txBody>
          <a:bodyPr spcFirstLastPara="1" wrap="square" lIns="91425" tIns="45700" rIns="91425" bIns="45700" anchor="t" anchorCtr="0">
            <a:spAutoFit/>
          </a:bodyPr>
          <a:lstStyle/>
          <a:p>
            <a:pPr marL="45720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873" name="Google Shape;873;p22"/>
          <p:cNvSpPr/>
          <p:nvPr/>
        </p:nvSpPr>
        <p:spPr>
          <a:xfrm>
            <a:off x="1981200" y="1172783"/>
            <a:ext cx="3657600" cy="1371600"/>
          </a:xfrm>
          <a:prstGeom prst="rect">
            <a:avLst/>
          </a:prstGeom>
          <a:solidFill>
            <a:srgbClr val="CCE5FF"/>
          </a:solidFill>
          <a:ln w="9525" cap="flat" cmpd="sng">
            <a:solidFill>
              <a:srgbClr val="156A21"/>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Extend the Care Team</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CHWs bridge medical and social needs.</a:t>
            </a:r>
            <a:endParaRPr sz="1400" b="0" i="0" u="none" strike="noStrike" cap="none">
              <a:solidFill>
                <a:srgbClr val="000000"/>
              </a:solidFill>
              <a:latin typeface="Arial"/>
              <a:ea typeface="Arial"/>
              <a:cs typeface="Arial"/>
              <a:sym typeface="Arial"/>
            </a:endParaRPr>
          </a:p>
        </p:txBody>
      </p:sp>
      <p:sp>
        <p:nvSpPr>
          <p:cNvPr id="874" name="Google Shape;874;p22"/>
          <p:cNvSpPr/>
          <p:nvPr/>
        </p:nvSpPr>
        <p:spPr>
          <a:xfrm>
            <a:off x="6096000" y="1228975"/>
            <a:ext cx="3657600" cy="1371600"/>
          </a:xfrm>
          <a:prstGeom prst="rect">
            <a:avLst/>
          </a:prstGeom>
          <a:solidFill>
            <a:srgbClr val="CCFFE5"/>
          </a:solidFill>
          <a:ln w="9525" cap="flat" cmpd="sng">
            <a:solidFill>
              <a:srgbClr val="156A21"/>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Boost Efficiency</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Part of care teams = less duplication</a:t>
            </a:r>
            <a:r>
              <a:rPr lang="en-US" sz="14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875" name="Google Shape;875;p22"/>
          <p:cNvSpPr/>
          <p:nvPr/>
        </p:nvSpPr>
        <p:spPr>
          <a:xfrm>
            <a:off x="1981200" y="3001583"/>
            <a:ext cx="3657600" cy="1371600"/>
          </a:xfrm>
          <a:prstGeom prst="rect">
            <a:avLst/>
          </a:prstGeom>
          <a:solidFill>
            <a:srgbClr val="FFE5CC"/>
          </a:solidFill>
          <a:ln w="9525" cap="flat" cmpd="sng">
            <a:solidFill>
              <a:srgbClr val="156A21"/>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Improve Outcomes</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Better chronic care and prevention</a:t>
            </a:r>
            <a:r>
              <a:rPr lang="en-US" sz="14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876" name="Google Shape;876;p22"/>
          <p:cNvSpPr/>
          <p:nvPr/>
        </p:nvSpPr>
        <p:spPr>
          <a:xfrm>
            <a:off x="6096000" y="3001583"/>
            <a:ext cx="3657600" cy="1371600"/>
          </a:xfrm>
          <a:prstGeom prst="rect">
            <a:avLst/>
          </a:prstGeom>
          <a:solidFill>
            <a:srgbClr val="FFCCE5"/>
          </a:solidFill>
          <a:ln w="9525" cap="flat" cmpd="sng">
            <a:solidFill>
              <a:srgbClr val="156A21"/>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Support Value-Based Care</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CHWs drive measurable impact</a:t>
            </a:r>
            <a:r>
              <a:rPr lang="en-US" sz="14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877" name="Google Shape;877;p22"/>
          <p:cNvSpPr/>
          <p:nvPr/>
        </p:nvSpPr>
        <p:spPr>
          <a:xfrm>
            <a:off x="1981200" y="4830383"/>
            <a:ext cx="3657600" cy="1371600"/>
          </a:xfrm>
          <a:prstGeom prst="rect">
            <a:avLst/>
          </a:prstGeom>
          <a:solidFill>
            <a:srgbClr val="E5CCFF"/>
          </a:solidFill>
          <a:ln w="9525" cap="flat" cmpd="sng">
            <a:solidFill>
              <a:srgbClr val="156A21"/>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Build Patient Trust</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Community-based = higher engagement</a:t>
            </a:r>
            <a:r>
              <a:rPr lang="en-US" sz="14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878" name="Google Shape;878;p22"/>
          <p:cNvSpPr/>
          <p:nvPr/>
        </p:nvSpPr>
        <p:spPr>
          <a:xfrm>
            <a:off x="6096000" y="4830383"/>
            <a:ext cx="3657600" cy="1371600"/>
          </a:xfrm>
          <a:prstGeom prst="rect">
            <a:avLst/>
          </a:prstGeom>
          <a:solidFill>
            <a:srgbClr val="CCFFFF"/>
          </a:solidFill>
          <a:ln w="9525" cap="flat" cmpd="sng">
            <a:solidFill>
              <a:srgbClr val="156A21"/>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Ensure Sustainability</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Integration = visibility &amp; funding.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g35be6824c8a_1_109"/>
          <p:cNvSpPr txBox="1">
            <a:spLocks noGrp="1"/>
          </p:cNvSpPr>
          <p:nvPr>
            <p:ph type="title"/>
          </p:nvPr>
        </p:nvSpPr>
        <p:spPr>
          <a:xfrm>
            <a:off x="609600" y="274639"/>
            <a:ext cx="10972800" cy="1143300"/>
          </a:xfrm>
          <a:prstGeom prst="rect">
            <a:avLst/>
          </a:prstGeom>
          <a:noFill/>
          <a:ln>
            <a:noFill/>
          </a:ln>
        </p:spPr>
        <p:txBody>
          <a:bodyPr spcFirstLastPara="1" wrap="square" lIns="121900" tIns="60925" rIns="121900" bIns="60925" anchor="t" anchorCtr="0">
            <a:noAutofit/>
          </a:bodyPr>
          <a:lstStyle/>
          <a:p>
            <a:pPr marL="0" lvl="0" indent="0" algn="ctr" rtl="0">
              <a:lnSpc>
                <a:spcPct val="100000"/>
              </a:lnSpc>
              <a:spcBef>
                <a:spcPts val="0"/>
              </a:spcBef>
              <a:spcAft>
                <a:spcPts val="0"/>
              </a:spcAft>
              <a:buSzPts val="4400"/>
              <a:buNone/>
            </a:pPr>
            <a:endParaRPr/>
          </a:p>
        </p:txBody>
      </p:sp>
      <p:sp>
        <p:nvSpPr>
          <p:cNvPr id="885" name="Google Shape;885;g35be6824c8a_1_109"/>
          <p:cNvSpPr txBox="1">
            <a:spLocks noGrp="1"/>
          </p:cNvSpPr>
          <p:nvPr>
            <p:ph type="body" idx="1"/>
          </p:nvPr>
        </p:nvSpPr>
        <p:spPr>
          <a:xfrm>
            <a:off x="609600" y="1447801"/>
            <a:ext cx="10972800" cy="4526100"/>
          </a:xfrm>
          <a:prstGeom prst="rect">
            <a:avLst/>
          </a:prstGeom>
          <a:noFill/>
          <a:ln>
            <a:noFill/>
          </a:ln>
        </p:spPr>
        <p:txBody>
          <a:bodyPr spcFirstLastPara="1" wrap="square" lIns="121900" tIns="60925" rIns="121900" bIns="60925" anchor="t" anchorCtr="0">
            <a:noAutofit/>
          </a:bodyPr>
          <a:lstStyle/>
          <a:p>
            <a:pPr marL="0" lvl="0" indent="0" algn="l" rtl="0">
              <a:lnSpc>
                <a:spcPct val="100000"/>
              </a:lnSpc>
              <a:spcBef>
                <a:spcPts val="600"/>
              </a:spcBef>
              <a:spcAft>
                <a:spcPts val="0"/>
              </a:spcAft>
              <a:buSzPts val="3200"/>
              <a:buNone/>
            </a:pPr>
            <a:endParaRPr/>
          </a:p>
        </p:txBody>
      </p:sp>
      <p:pic>
        <p:nvPicPr>
          <p:cNvPr id="886" name="Google Shape;886;g35be6824c8a_1_109"/>
          <p:cNvPicPr preferRelativeResize="0"/>
          <p:nvPr/>
        </p:nvPicPr>
        <p:blipFill rotWithShape="1">
          <a:blip r:embed="rId3">
            <a:alphaModFix/>
          </a:blip>
          <a:srcRect t="9847" b="9100"/>
          <a:stretch/>
        </p:blipFill>
        <p:spPr>
          <a:xfrm>
            <a:off x="95600" y="4782"/>
            <a:ext cx="12192000" cy="6848444"/>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pic>
        <p:nvPicPr>
          <p:cNvPr id="891" name="Google Shape;891;p59"/>
          <p:cNvPicPr preferRelativeResize="0"/>
          <p:nvPr/>
        </p:nvPicPr>
        <p:blipFill rotWithShape="1">
          <a:blip r:embed="rId3">
            <a:alphaModFix/>
          </a:blip>
          <a:srcRect/>
          <a:stretch/>
        </p:blipFill>
        <p:spPr>
          <a:xfrm>
            <a:off x="204034" y="5950001"/>
            <a:ext cx="1170932" cy="678900"/>
          </a:xfrm>
          <a:prstGeom prst="rect">
            <a:avLst/>
          </a:prstGeom>
          <a:noFill/>
          <a:ln>
            <a:noFill/>
          </a:ln>
        </p:spPr>
      </p:pic>
      <p:sp>
        <p:nvSpPr>
          <p:cNvPr id="892" name="Google Shape;892;p59"/>
          <p:cNvSpPr txBox="1"/>
          <p:nvPr/>
        </p:nvSpPr>
        <p:spPr>
          <a:xfrm>
            <a:off x="-5749" y="134016"/>
            <a:ext cx="12197749" cy="738664"/>
          </a:xfrm>
          <a:prstGeom prst="rect">
            <a:avLst/>
          </a:prstGeom>
          <a:noFill/>
          <a:ln>
            <a:noFill/>
          </a:ln>
        </p:spPr>
        <p:txBody>
          <a:bodyPr spcFirstLastPara="1" wrap="square" lIns="121900" tIns="60950" rIns="121900" bIns="6095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595959"/>
                </a:solidFill>
                <a:latin typeface="Arial"/>
                <a:ea typeface="Arial"/>
                <a:cs typeface="Arial"/>
                <a:sym typeface="Arial"/>
              </a:rPr>
              <a:t>Collective Impact</a:t>
            </a:r>
            <a:endParaRPr sz="4000" b="0" i="0" u="none" strike="noStrike" cap="none">
              <a:solidFill>
                <a:srgbClr val="000000"/>
              </a:solidFill>
              <a:latin typeface="Arial"/>
              <a:ea typeface="Arial"/>
              <a:cs typeface="Arial"/>
              <a:sym typeface="Arial"/>
            </a:endParaRPr>
          </a:p>
        </p:txBody>
      </p:sp>
      <p:grpSp>
        <p:nvGrpSpPr>
          <p:cNvPr id="893" name="Google Shape;893;p59"/>
          <p:cNvGrpSpPr/>
          <p:nvPr/>
        </p:nvGrpSpPr>
        <p:grpSpPr>
          <a:xfrm>
            <a:off x="3009089" y="1374843"/>
            <a:ext cx="7150911" cy="4760233"/>
            <a:chOff x="0" y="0"/>
            <a:chExt cx="7150911" cy="4760233"/>
          </a:xfrm>
        </p:grpSpPr>
        <p:sp>
          <p:nvSpPr>
            <p:cNvPr id="894" name="Google Shape;894;p59"/>
            <p:cNvSpPr/>
            <p:nvPr/>
          </p:nvSpPr>
          <p:spPr>
            <a:xfrm>
              <a:off x="0" y="0"/>
              <a:ext cx="7150911" cy="881524"/>
            </a:xfrm>
            <a:prstGeom prst="roundRect">
              <a:avLst>
                <a:gd name="adj" fmla="val 10000"/>
              </a:avLst>
            </a:prstGeom>
            <a:solidFill>
              <a:srgbClr val="4EA62C">
                <a:alpha val="87450"/>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 name="Google Shape;895;p59"/>
            <p:cNvSpPr txBox="1"/>
            <p:nvPr/>
          </p:nvSpPr>
          <p:spPr>
            <a:xfrm>
              <a:off x="1518334" y="0"/>
              <a:ext cx="5632576" cy="881524"/>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rgbClr val="000000"/>
                </a:buClr>
                <a:buSzPts val="2600"/>
                <a:buFont typeface="Arial"/>
                <a:buNone/>
              </a:pPr>
              <a:r>
                <a:rPr lang="en-US" sz="2600" b="0" i="0" u="none" strike="noStrike" cap="none">
                  <a:solidFill>
                    <a:schemeClr val="lt1"/>
                  </a:solidFill>
                  <a:latin typeface="Arial"/>
                  <a:ea typeface="Arial"/>
                  <a:cs typeface="Arial"/>
                  <a:sym typeface="Arial"/>
                </a:rPr>
                <a:t>Common agenda</a:t>
              </a:r>
              <a:endParaRPr sz="2600" b="0" i="0" u="none" strike="noStrike" cap="none">
                <a:solidFill>
                  <a:schemeClr val="lt1"/>
                </a:solidFill>
                <a:latin typeface="Arial"/>
                <a:ea typeface="Arial"/>
                <a:cs typeface="Arial"/>
                <a:sym typeface="Arial"/>
              </a:endParaRPr>
            </a:p>
          </p:txBody>
        </p:sp>
        <p:sp>
          <p:nvSpPr>
            <p:cNvPr id="896" name="Google Shape;896;p59"/>
            <p:cNvSpPr/>
            <p:nvPr/>
          </p:nvSpPr>
          <p:spPr>
            <a:xfrm>
              <a:off x="102039" y="90790"/>
              <a:ext cx="1430182" cy="705219"/>
            </a:xfrm>
            <a:prstGeom prst="roundRect">
              <a:avLst>
                <a:gd name="adj" fmla="val 10000"/>
              </a:avLst>
            </a:prstGeom>
            <a:solidFill>
              <a:srgbClr val="C0D8BC">
                <a:alpha val="87450"/>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p59"/>
            <p:cNvSpPr/>
            <p:nvPr/>
          </p:nvSpPr>
          <p:spPr>
            <a:xfrm>
              <a:off x="0" y="969677"/>
              <a:ext cx="7150911" cy="881524"/>
            </a:xfrm>
            <a:prstGeom prst="roundRect">
              <a:avLst>
                <a:gd name="adj" fmla="val 10000"/>
              </a:avLst>
            </a:prstGeom>
            <a:solidFill>
              <a:srgbClr val="4EA62C">
                <a:alpha val="80000"/>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p59"/>
            <p:cNvSpPr txBox="1"/>
            <p:nvPr/>
          </p:nvSpPr>
          <p:spPr>
            <a:xfrm>
              <a:off x="1518334" y="969677"/>
              <a:ext cx="5632576" cy="881524"/>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rgbClr val="000000"/>
                </a:buClr>
                <a:buSzPts val="2600"/>
                <a:buFont typeface="Arial"/>
                <a:buNone/>
              </a:pPr>
              <a:r>
                <a:rPr lang="en-US" sz="2600" b="0" i="0" u="none" strike="noStrike" cap="none">
                  <a:solidFill>
                    <a:schemeClr val="lt1"/>
                  </a:solidFill>
                  <a:latin typeface="Arial"/>
                  <a:ea typeface="Arial"/>
                  <a:cs typeface="Arial"/>
                  <a:sym typeface="Arial"/>
                </a:rPr>
                <a:t>Establishes shared measurement</a:t>
              </a:r>
              <a:endParaRPr sz="1400" b="0" i="0" u="none" strike="noStrike" cap="none">
                <a:solidFill>
                  <a:srgbClr val="000000"/>
                </a:solidFill>
                <a:latin typeface="Arial"/>
                <a:ea typeface="Arial"/>
                <a:cs typeface="Arial"/>
                <a:sym typeface="Arial"/>
              </a:endParaRPr>
            </a:p>
          </p:txBody>
        </p:sp>
        <p:sp>
          <p:nvSpPr>
            <p:cNvPr id="899" name="Google Shape;899;p59"/>
            <p:cNvSpPr/>
            <p:nvPr/>
          </p:nvSpPr>
          <p:spPr>
            <a:xfrm>
              <a:off x="88152" y="1057829"/>
              <a:ext cx="1430182" cy="705219"/>
            </a:xfrm>
            <a:prstGeom prst="roundRect">
              <a:avLst>
                <a:gd name="adj" fmla="val 10000"/>
              </a:avLst>
            </a:prstGeom>
            <a:solidFill>
              <a:srgbClr val="C8DDC6">
                <a:alpha val="80000"/>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59"/>
            <p:cNvSpPr/>
            <p:nvPr/>
          </p:nvSpPr>
          <p:spPr>
            <a:xfrm>
              <a:off x="0" y="1939354"/>
              <a:ext cx="7150911" cy="881524"/>
            </a:xfrm>
            <a:prstGeom prst="roundRect">
              <a:avLst>
                <a:gd name="adj" fmla="val 10000"/>
              </a:avLst>
            </a:prstGeom>
            <a:solidFill>
              <a:srgbClr val="4EA62C">
                <a:alpha val="67450"/>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 name="Google Shape;901;p59"/>
            <p:cNvSpPr txBox="1"/>
            <p:nvPr/>
          </p:nvSpPr>
          <p:spPr>
            <a:xfrm>
              <a:off x="1518334" y="1939354"/>
              <a:ext cx="5632576" cy="881524"/>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rgbClr val="000000"/>
                </a:buClr>
                <a:buSzPts val="2600"/>
                <a:buFont typeface="Arial"/>
                <a:buNone/>
              </a:pPr>
              <a:r>
                <a:rPr lang="en-US" sz="2600" b="0" i="0" u="none" strike="noStrike" cap="none">
                  <a:solidFill>
                    <a:schemeClr val="lt1"/>
                  </a:solidFill>
                  <a:latin typeface="Arial"/>
                  <a:ea typeface="Arial"/>
                  <a:cs typeface="Arial"/>
                  <a:sym typeface="Arial"/>
                </a:rPr>
                <a:t>Fosters mutually reinforcing activities</a:t>
              </a:r>
              <a:endParaRPr sz="1400" b="0" i="0" u="none" strike="noStrike" cap="none">
                <a:solidFill>
                  <a:srgbClr val="000000"/>
                </a:solidFill>
                <a:latin typeface="Arial"/>
                <a:ea typeface="Arial"/>
                <a:cs typeface="Arial"/>
                <a:sym typeface="Arial"/>
              </a:endParaRPr>
            </a:p>
          </p:txBody>
        </p:sp>
        <p:sp>
          <p:nvSpPr>
            <p:cNvPr id="902" name="Google Shape;902;p59"/>
            <p:cNvSpPr/>
            <p:nvPr/>
          </p:nvSpPr>
          <p:spPr>
            <a:xfrm>
              <a:off x="88152" y="2027507"/>
              <a:ext cx="1430182" cy="705219"/>
            </a:xfrm>
            <a:prstGeom prst="roundRect">
              <a:avLst>
                <a:gd name="adj" fmla="val 10000"/>
              </a:avLst>
            </a:prstGeom>
            <a:solidFill>
              <a:srgbClr val="D2E3D0">
                <a:alpha val="67450"/>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59"/>
            <p:cNvSpPr/>
            <p:nvPr/>
          </p:nvSpPr>
          <p:spPr>
            <a:xfrm>
              <a:off x="0" y="2909032"/>
              <a:ext cx="7150911" cy="881524"/>
            </a:xfrm>
            <a:prstGeom prst="roundRect">
              <a:avLst>
                <a:gd name="adj" fmla="val 10000"/>
              </a:avLst>
            </a:prstGeom>
            <a:solidFill>
              <a:srgbClr val="4EA62C">
                <a:alpha val="60000"/>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p59"/>
            <p:cNvSpPr txBox="1"/>
            <p:nvPr/>
          </p:nvSpPr>
          <p:spPr>
            <a:xfrm>
              <a:off x="1518334" y="2909032"/>
              <a:ext cx="5632576" cy="881524"/>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rgbClr val="000000"/>
                </a:buClr>
                <a:buSzPts val="2600"/>
                <a:buFont typeface="Arial"/>
                <a:buNone/>
              </a:pPr>
              <a:r>
                <a:rPr lang="en-US" sz="2600" b="0" i="0" u="none" strike="noStrike" cap="none">
                  <a:solidFill>
                    <a:schemeClr val="lt1"/>
                  </a:solidFill>
                  <a:latin typeface="Arial"/>
                  <a:ea typeface="Arial"/>
                  <a:cs typeface="Arial"/>
                  <a:sym typeface="Arial"/>
                </a:rPr>
                <a:t>Encourages Communication</a:t>
              </a:r>
              <a:endParaRPr sz="1400" b="0" i="0" u="none" strike="noStrike" cap="none">
                <a:solidFill>
                  <a:srgbClr val="000000"/>
                </a:solidFill>
                <a:latin typeface="Arial"/>
                <a:ea typeface="Arial"/>
                <a:cs typeface="Arial"/>
                <a:sym typeface="Arial"/>
              </a:endParaRPr>
            </a:p>
          </p:txBody>
        </p:sp>
        <p:sp>
          <p:nvSpPr>
            <p:cNvPr id="905" name="Google Shape;905;p59"/>
            <p:cNvSpPr/>
            <p:nvPr/>
          </p:nvSpPr>
          <p:spPr>
            <a:xfrm>
              <a:off x="88152" y="2997184"/>
              <a:ext cx="1430182" cy="705219"/>
            </a:xfrm>
            <a:prstGeom prst="roundRect">
              <a:avLst>
                <a:gd name="adj" fmla="val 10000"/>
              </a:avLst>
            </a:prstGeom>
            <a:solidFill>
              <a:srgbClr val="DCE9DA">
                <a:alpha val="60000"/>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p59"/>
            <p:cNvSpPr/>
            <p:nvPr/>
          </p:nvSpPr>
          <p:spPr>
            <a:xfrm>
              <a:off x="0" y="3878709"/>
              <a:ext cx="7150911" cy="881524"/>
            </a:xfrm>
            <a:prstGeom prst="roundRect">
              <a:avLst>
                <a:gd name="adj" fmla="val 10000"/>
              </a:avLst>
            </a:prstGeom>
            <a:solidFill>
              <a:srgbClr val="4EA62C">
                <a:alpha val="47450"/>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59"/>
            <p:cNvSpPr txBox="1"/>
            <p:nvPr/>
          </p:nvSpPr>
          <p:spPr>
            <a:xfrm>
              <a:off x="1518334" y="3878709"/>
              <a:ext cx="5632576" cy="881524"/>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rgbClr val="000000"/>
                </a:buClr>
                <a:buSzPts val="2600"/>
                <a:buFont typeface="Arial"/>
                <a:buNone/>
              </a:pPr>
              <a:r>
                <a:rPr lang="en-US" sz="2600" b="0" i="0" u="none" strike="noStrike" cap="none">
                  <a:solidFill>
                    <a:schemeClr val="lt1"/>
                  </a:solidFill>
                  <a:latin typeface="Arial"/>
                  <a:ea typeface="Arial"/>
                  <a:cs typeface="Arial"/>
                  <a:sym typeface="Arial"/>
                </a:rPr>
                <a:t>Strong Foundation</a:t>
              </a:r>
              <a:endParaRPr sz="1400" b="0" i="0" u="none" strike="noStrike" cap="none">
                <a:solidFill>
                  <a:srgbClr val="000000"/>
                </a:solidFill>
                <a:latin typeface="Arial"/>
                <a:ea typeface="Arial"/>
                <a:cs typeface="Arial"/>
                <a:sym typeface="Arial"/>
              </a:endParaRPr>
            </a:p>
          </p:txBody>
        </p:sp>
        <p:sp>
          <p:nvSpPr>
            <p:cNvPr id="908" name="Google Shape;908;p59"/>
            <p:cNvSpPr/>
            <p:nvPr/>
          </p:nvSpPr>
          <p:spPr>
            <a:xfrm>
              <a:off x="88152" y="3966862"/>
              <a:ext cx="1430182" cy="705219"/>
            </a:xfrm>
            <a:prstGeom prst="roundRect">
              <a:avLst>
                <a:gd name="adj" fmla="val 10000"/>
              </a:avLst>
            </a:prstGeom>
            <a:solidFill>
              <a:srgbClr val="E6EFE5">
                <a:alpha val="47450"/>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909" name="Google Shape;909;p59" descr="List"/>
          <p:cNvPicPr preferRelativeResize="0"/>
          <p:nvPr/>
        </p:nvPicPr>
        <p:blipFill rotWithShape="1">
          <a:blip r:embed="rId4">
            <a:alphaModFix/>
          </a:blip>
          <a:srcRect/>
          <a:stretch/>
        </p:blipFill>
        <p:spPr>
          <a:xfrm>
            <a:off x="3385226" y="1465636"/>
            <a:ext cx="644073" cy="644073"/>
          </a:xfrm>
          <a:prstGeom prst="rect">
            <a:avLst/>
          </a:prstGeom>
          <a:noFill/>
          <a:ln>
            <a:noFill/>
          </a:ln>
        </p:spPr>
      </p:pic>
      <p:sp>
        <p:nvSpPr>
          <p:cNvPr id="910" name="Google Shape;910;p59"/>
          <p:cNvSpPr txBox="1"/>
          <p:nvPr/>
        </p:nvSpPr>
        <p:spPr>
          <a:xfrm>
            <a:off x="3754558" y="6485271"/>
            <a:ext cx="9983821" cy="256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434343"/>
                </a:solidFill>
                <a:latin typeface="Arial"/>
                <a:ea typeface="Arial"/>
                <a:cs typeface="Arial"/>
                <a:sym typeface="Arial"/>
              </a:rPr>
              <a:t>Source: https://www.collectiveimpactforum.org/what-collective-impact</a:t>
            </a:r>
            <a:endParaRPr sz="1067" b="0" i="0" u="none" strike="noStrike" cap="none">
              <a:solidFill>
                <a:srgbClr val="000000"/>
              </a:solidFill>
              <a:latin typeface="Arial"/>
              <a:ea typeface="Arial"/>
              <a:cs typeface="Arial"/>
              <a:sym typeface="Arial"/>
            </a:endParaRPr>
          </a:p>
        </p:txBody>
      </p:sp>
      <p:pic>
        <p:nvPicPr>
          <p:cNvPr id="911" name="Google Shape;911;p59" descr="Presentation with bar chart"/>
          <p:cNvPicPr preferRelativeResize="0"/>
          <p:nvPr/>
        </p:nvPicPr>
        <p:blipFill rotWithShape="1">
          <a:blip r:embed="rId5">
            <a:alphaModFix/>
          </a:blip>
          <a:srcRect/>
          <a:stretch/>
        </p:blipFill>
        <p:spPr>
          <a:xfrm>
            <a:off x="3504176" y="2445230"/>
            <a:ext cx="644073" cy="644073"/>
          </a:xfrm>
          <a:prstGeom prst="rect">
            <a:avLst/>
          </a:prstGeom>
          <a:noFill/>
          <a:ln>
            <a:noFill/>
          </a:ln>
        </p:spPr>
      </p:pic>
      <p:pic>
        <p:nvPicPr>
          <p:cNvPr id="912" name="Google Shape;912;p59" descr="Balloon animal"/>
          <p:cNvPicPr preferRelativeResize="0"/>
          <p:nvPr/>
        </p:nvPicPr>
        <p:blipFill rotWithShape="1">
          <a:blip r:embed="rId6">
            <a:alphaModFix/>
          </a:blip>
          <a:srcRect/>
          <a:stretch/>
        </p:blipFill>
        <p:spPr>
          <a:xfrm>
            <a:off x="3408010" y="3364156"/>
            <a:ext cx="723001" cy="723001"/>
          </a:xfrm>
          <a:prstGeom prst="rect">
            <a:avLst/>
          </a:prstGeom>
          <a:noFill/>
          <a:ln>
            <a:noFill/>
          </a:ln>
        </p:spPr>
      </p:pic>
      <p:pic>
        <p:nvPicPr>
          <p:cNvPr id="913" name="Google Shape;913;p59" descr="Network"/>
          <p:cNvPicPr preferRelativeResize="0"/>
          <p:nvPr/>
        </p:nvPicPr>
        <p:blipFill rotWithShape="1">
          <a:blip r:embed="rId7">
            <a:alphaModFix/>
          </a:blip>
          <a:srcRect/>
          <a:stretch/>
        </p:blipFill>
        <p:spPr>
          <a:xfrm>
            <a:off x="3521411" y="5373508"/>
            <a:ext cx="609600" cy="609600"/>
          </a:xfrm>
          <a:prstGeom prst="rect">
            <a:avLst/>
          </a:prstGeom>
          <a:noFill/>
          <a:ln>
            <a:noFill/>
          </a:ln>
        </p:spPr>
      </p:pic>
      <p:pic>
        <p:nvPicPr>
          <p:cNvPr id="914" name="Google Shape;914;p59" descr="Boardroom"/>
          <p:cNvPicPr preferRelativeResize="0"/>
          <p:nvPr/>
        </p:nvPicPr>
        <p:blipFill rotWithShape="1">
          <a:blip r:embed="rId8">
            <a:alphaModFix/>
          </a:blip>
          <a:srcRect/>
          <a:stretch/>
        </p:blipFill>
        <p:spPr>
          <a:xfrm>
            <a:off x="3464159" y="4338237"/>
            <a:ext cx="723000" cy="723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
          <p:cNvSpPr/>
          <p:nvPr/>
        </p:nvSpPr>
        <p:spPr>
          <a:xfrm>
            <a:off x="131964" y="0"/>
            <a:ext cx="3320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236" name="Google Shape;236;p3"/>
          <p:cNvSpPr/>
          <p:nvPr/>
        </p:nvSpPr>
        <p:spPr>
          <a:xfrm>
            <a:off x="210800" y="0"/>
            <a:ext cx="4216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237" name="Google Shape;237;p3"/>
          <p:cNvSpPr/>
          <p:nvPr/>
        </p:nvSpPr>
        <p:spPr>
          <a:xfrm>
            <a:off x="0" y="0"/>
            <a:ext cx="2108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238" name="Google Shape;238;p3"/>
          <p:cNvPicPr preferRelativeResize="0"/>
          <p:nvPr/>
        </p:nvPicPr>
        <p:blipFill rotWithShape="1">
          <a:blip r:embed="rId3">
            <a:alphaModFix/>
          </a:blip>
          <a:srcRect/>
          <a:stretch/>
        </p:blipFill>
        <p:spPr>
          <a:xfrm>
            <a:off x="10835834" y="6039167"/>
            <a:ext cx="1170932" cy="678900"/>
          </a:xfrm>
          <a:prstGeom prst="rect">
            <a:avLst/>
          </a:prstGeom>
          <a:noFill/>
          <a:ln>
            <a:noFill/>
          </a:ln>
        </p:spPr>
      </p:pic>
      <p:sp>
        <p:nvSpPr>
          <p:cNvPr id="239" name="Google Shape;239;p3"/>
          <p:cNvSpPr txBox="1"/>
          <p:nvPr/>
        </p:nvSpPr>
        <p:spPr>
          <a:xfrm>
            <a:off x="2647498" y="220385"/>
            <a:ext cx="6897003" cy="12372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5300"/>
              <a:buFont typeface="Arial"/>
              <a:buNone/>
            </a:pPr>
            <a:r>
              <a:rPr lang="en-US" sz="4700" b="1" i="0" u="none" strike="noStrike" cap="none">
                <a:solidFill>
                  <a:srgbClr val="A5D371"/>
                </a:solidFill>
                <a:latin typeface="Arial"/>
                <a:ea typeface="Arial"/>
                <a:cs typeface="Arial"/>
                <a:sym typeface="Arial"/>
              </a:rPr>
              <a:t>Learning Objectives</a:t>
            </a:r>
            <a:endParaRPr sz="1267" b="0" i="0" u="none" strike="noStrike" cap="none">
              <a:solidFill>
                <a:srgbClr val="000000"/>
              </a:solidFill>
              <a:latin typeface="Arial"/>
              <a:ea typeface="Arial"/>
              <a:cs typeface="Arial"/>
              <a:sym typeface="Arial"/>
            </a:endParaRPr>
          </a:p>
        </p:txBody>
      </p:sp>
      <p:sp>
        <p:nvSpPr>
          <p:cNvPr id="240" name="Google Shape;240;p3"/>
          <p:cNvSpPr txBox="1"/>
          <p:nvPr/>
        </p:nvSpPr>
        <p:spPr>
          <a:xfrm>
            <a:off x="2060107" y="1628527"/>
            <a:ext cx="8071800" cy="437038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000"/>
              <a:buFont typeface="Noto Sans Symbols"/>
              <a:buChar char="❖"/>
            </a:pPr>
            <a:r>
              <a:rPr lang="en-US" sz="2400" b="0" i="0" u="none" strike="noStrike" cap="none">
                <a:solidFill>
                  <a:srgbClr val="222222"/>
                </a:solidFill>
                <a:latin typeface="Arial"/>
                <a:ea typeface="Arial"/>
                <a:cs typeface="Arial"/>
                <a:sym typeface="Arial"/>
              </a:rPr>
              <a:t>Participants will learn strategies, best practices, and metrics for success for their outreach and enrollment programs.</a:t>
            </a:r>
            <a:endParaRPr sz="2400" b="0" i="0" u="none" strike="noStrike" cap="none">
              <a:solidFill>
                <a:srgbClr val="222222"/>
              </a:solidFill>
              <a:latin typeface="Arial"/>
              <a:ea typeface="Arial"/>
              <a:cs typeface="Arial"/>
              <a:sym typeface="Arial"/>
            </a:endParaRPr>
          </a:p>
          <a:p>
            <a:pPr marL="342900" marR="0" lvl="0" indent="-190500" algn="l" rtl="0">
              <a:lnSpc>
                <a:spcPct val="100000"/>
              </a:lnSpc>
              <a:spcBef>
                <a:spcPts val="0"/>
              </a:spcBef>
              <a:spcAft>
                <a:spcPts val="0"/>
              </a:spcAft>
              <a:buClr>
                <a:srgbClr val="000000"/>
              </a:buClr>
              <a:buSzPts val="2400"/>
              <a:buFont typeface="Noto Sans Symbols"/>
              <a:buNone/>
            </a:pPr>
            <a:endParaRPr sz="2400" b="0" i="0" u="none" strike="noStrike" cap="none">
              <a:solidFill>
                <a:srgbClr val="222222"/>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222222"/>
                </a:solidFill>
                <a:latin typeface="Arial"/>
                <a:ea typeface="Arial"/>
                <a:cs typeface="Arial"/>
                <a:sym typeface="Arial"/>
              </a:rPr>
              <a:t>Participants will analyze methods for building and leveraging community partnerships.</a:t>
            </a:r>
            <a:endParaRPr sz="2400" b="0" i="0" u="none" strike="noStrike" cap="none">
              <a:solidFill>
                <a:srgbClr val="222222"/>
              </a:solidFill>
              <a:latin typeface="Arial"/>
              <a:ea typeface="Arial"/>
              <a:cs typeface="Arial"/>
              <a:sym typeface="Arial"/>
            </a:endParaRPr>
          </a:p>
          <a:p>
            <a:pPr marL="342900" marR="0" lvl="0" indent="-190500" algn="l" rtl="0">
              <a:lnSpc>
                <a:spcPct val="100000"/>
              </a:lnSpc>
              <a:spcBef>
                <a:spcPts val="0"/>
              </a:spcBef>
              <a:spcAft>
                <a:spcPts val="0"/>
              </a:spcAft>
              <a:buClr>
                <a:srgbClr val="000000"/>
              </a:buClr>
              <a:buSzPts val="2400"/>
              <a:buFont typeface="Noto Sans Symbols"/>
              <a:buNone/>
            </a:pPr>
            <a:endParaRPr sz="2400" b="0" i="0" u="none" strike="noStrike" cap="none">
              <a:solidFill>
                <a:srgbClr val="222222"/>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Noto Sans Symbols"/>
              <a:buChar char="❖"/>
            </a:pPr>
            <a:r>
              <a:rPr lang="en-US" sz="2400" b="0" i="0" u="none" strike="noStrike" cap="none">
                <a:solidFill>
                  <a:srgbClr val="222222"/>
                </a:solidFill>
                <a:latin typeface="Arial"/>
                <a:ea typeface="Arial"/>
                <a:cs typeface="Arial"/>
                <a:sym typeface="Arial"/>
              </a:rPr>
              <a:t>Participants will understand how to support the business case for effective outreach programs.</a:t>
            </a:r>
            <a:endParaRPr sz="2400" b="0" i="0" u="none" strike="noStrike" cap="none">
              <a:solidFill>
                <a:srgbClr val="222222"/>
              </a:solidFill>
              <a:latin typeface="Arial"/>
              <a:ea typeface="Arial"/>
              <a:cs typeface="Arial"/>
              <a:sym typeface="Arial"/>
            </a:endParaRPr>
          </a:p>
          <a:p>
            <a:pPr marL="342900" marR="0" lvl="0" indent="-215900" algn="l" rtl="0">
              <a:lnSpc>
                <a:spcPct val="100000"/>
              </a:lnSpc>
              <a:spcBef>
                <a:spcPts val="0"/>
              </a:spcBef>
              <a:spcAft>
                <a:spcPts val="0"/>
              </a:spcAft>
              <a:buClr>
                <a:srgbClr val="000000"/>
              </a:buClr>
              <a:buSzPts val="2000"/>
              <a:buFont typeface="Arial"/>
              <a:buNone/>
            </a:pPr>
            <a:endParaRPr sz="2400" b="0" i="0" u="none" strike="noStrike" cap="none">
              <a:solidFill>
                <a:srgbClr val="22222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br>
              <a:rPr lang="en-US" sz="1400" b="0" i="0" u="none" strike="noStrike" cap="none">
                <a:solidFill>
                  <a:srgbClr val="000000"/>
                </a:solidFill>
                <a:latin typeface="Calibri"/>
                <a:ea typeface="Calibri"/>
                <a:cs typeface="Calibri"/>
                <a:sym typeface="Calibri"/>
              </a:rPr>
            </a:b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42"/>
          <p:cNvSpPr/>
          <p:nvPr/>
        </p:nvSpPr>
        <p:spPr>
          <a:xfrm>
            <a:off x="131964" y="0"/>
            <a:ext cx="3321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920" name="Google Shape;920;p42"/>
          <p:cNvSpPr/>
          <p:nvPr/>
        </p:nvSpPr>
        <p:spPr>
          <a:xfrm>
            <a:off x="210800" y="0"/>
            <a:ext cx="4215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921" name="Google Shape;921;p42"/>
          <p:cNvSpPr/>
          <p:nvPr/>
        </p:nvSpPr>
        <p:spPr>
          <a:xfrm>
            <a:off x="0" y="0"/>
            <a:ext cx="2109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922" name="Google Shape;922;p42"/>
          <p:cNvPicPr preferRelativeResize="0"/>
          <p:nvPr/>
        </p:nvPicPr>
        <p:blipFill rotWithShape="1">
          <a:blip r:embed="rId3">
            <a:alphaModFix/>
          </a:blip>
          <a:srcRect/>
          <a:stretch/>
        </p:blipFill>
        <p:spPr>
          <a:xfrm>
            <a:off x="10835834" y="6039167"/>
            <a:ext cx="1170933" cy="678900"/>
          </a:xfrm>
          <a:prstGeom prst="rect">
            <a:avLst/>
          </a:prstGeom>
          <a:noFill/>
          <a:ln>
            <a:noFill/>
          </a:ln>
        </p:spPr>
      </p:pic>
      <p:sp>
        <p:nvSpPr>
          <p:cNvPr id="923" name="Google Shape;923;p42"/>
          <p:cNvSpPr txBox="1"/>
          <p:nvPr/>
        </p:nvSpPr>
        <p:spPr>
          <a:xfrm>
            <a:off x="3633165" y="238649"/>
            <a:ext cx="4925670" cy="1218150"/>
          </a:xfrm>
          <a:prstGeom prst="rect">
            <a:avLst/>
          </a:prstGeom>
          <a:noFill/>
          <a:ln>
            <a:noFill/>
          </a:ln>
        </p:spPr>
        <p:txBody>
          <a:bodyPr spcFirstLastPara="1" wrap="square" lIns="121900" tIns="121900" rIns="121900" bIns="121900" anchor="t" anchorCtr="0">
            <a:noAutofit/>
          </a:bodyPr>
          <a:lstStyle/>
          <a:p>
            <a:pPr marL="0" marR="0" lvl="0" indent="0" algn="ctr" rtl="0">
              <a:lnSpc>
                <a:spcPct val="90000"/>
              </a:lnSpc>
              <a:spcBef>
                <a:spcPts val="0"/>
              </a:spcBef>
              <a:spcAft>
                <a:spcPts val="0"/>
              </a:spcAft>
              <a:buClr>
                <a:srgbClr val="000000"/>
              </a:buClr>
              <a:buSzPts val="4000"/>
              <a:buFont typeface="Arial"/>
              <a:buNone/>
            </a:pPr>
            <a:r>
              <a:rPr lang="en-US" sz="4000" b="1" i="0" u="none" strike="noStrike" cap="none">
                <a:solidFill>
                  <a:schemeClr val="accent2"/>
                </a:solidFill>
                <a:latin typeface="Arial"/>
                <a:ea typeface="Arial"/>
                <a:cs typeface="Arial"/>
                <a:sym typeface="Arial"/>
              </a:rPr>
              <a:t>Key Takeaways</a:t>
            </a:r>
            <a:endParaRPr sz="4000" b="0" i="0" u="none" strike="noStrike" cap="none">
              <a:solidFill>
                <a:schemeClr val="accent2"/>
              </a:solidFill>
              <a:latin typeface="Arial"/>
              <a:ea typeface="Arial"/>
              <a:cs typeface="Arial"/>
              <a:sym typeface="Arial"/>
            </a:endParaRPr>
          </a:p>
        </p:txBody>
      </p:sp>
      <p:sp>
        <p:nvSpPr>
          <p:cNvPr id="924" name="Google Shape;924;p42"/>
          <p:cNvSpPr txBox="1"/>
          <p:nvPr/>
        </p:nvSpPr>
        <p:spPr>
          <a:xfrm>
            <a:off x="1912450" y="1457569"/>
            <a:ext cx="8071800" cy="555600"/>
          </a:xfrm>
          <a:prstGeom prst="rect">
            <a:avLst/>
          </a:prstGeom>
          <a:noFill/>
          <a:ln>
            <a:noFill/>
          </a:ln>
        </p:spPr>
        <p:txBody>
          <a:bodyPr spcFirstLastPara="1" wrap="square" lIns="91425" tIns="45700" rIns="91425" bIns="45700" anchor="t" anchorCtr="0">
            <a:spAutoFit/>
          </a:bodyPr>
          <a:lstStyle/>
          <a:p>
            <a:pPr marL="45720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925" name="Google Shape;925;p42"/>
          <p:cNvSpPr txBox="1"/>
          <p:nvPr/>
        </p:nvSpPr>
        <p:spPr>
          <a:xfrm>
            <a:off x="838200" y="1825624"/>
            <a:ext cx="7048500" cy="4351339"/>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000000"/>
              </a:solidFill>
              <a:latin typeface="Arial"/>
              <a:ea typeface="Arial"/>
              <a:cs typeface="Arial"/>
              <a:sym typeface="Arial"/>
            </a:endParaRPr>
          </a:p>
        </p:txBody>
      </p:sp>
      <p:pic>
        <p:nvPicPr>
          <p:cNvPr id="926" name="Google Shape;926;p42" descr="Health Fair Images – Browse 46,670 Stock Photos, Vectors, and Video | Adobe  Stock"/>
          <p:cNvPicPr preferRelativeResize="0"/>
          <p:nvPr/>
        </p:nvPicPr>
        <p:blipFill rotWithShape="1">
          <a:blip r:embed="rId4">
            <a:alphaModFix/>
          </a:blip>
          <a:srcRect/>
          <a:stretch/>
        </p:blipFill>
        <p:spPr>
          <a:xfrm>
            <a:off x="4195082" y="4428138"/>
            <a:ext cx="4057650" cy="2286000"/>
          </a:xfrm>
          <a:prstGeom prst="rect">
            <a:avLst/>
          </a:prstGeom>
          <a:noFill/>
          <a:ln>
            <a:noFill/>
          </a:ln>
        </p:spPr>
      </p:pic>
      <p:sp>
        <p:nvSpPr>
          <p:cNvPr id="927" name="Google Shape;927;p42"/>
          <p:cNvSpPr txBox="1"/>
          <p:nvPr/>
        </p:nvSpPr>
        <p:spPr>
          <a:xfrm>
            <a:off x="1442362" y="1604649"/>
            <a:ext cx="9563089" cy="38164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rgbClr val="000000"/>
                </a:solidFill>
                <a:latin typeface="Arial"/>
                <a:ea typeface="Arial"/>
                <a:cs typeface="Arial"/>
                <a:sym typeface="Arial"/>
              </a:rPr>
              <a:t>CHWs play a vital role in reaching isolated populations, addressing transportation barriers, and linking patients to care and social services.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rgbClr val="000000"/>
                </a:solidFill>
                <a:latin typeface="Arial"/>
                <a:ea typeface="Arial"/>
                <a:cs typeface="Arial"/>
                <a:sym typeface="Arial"/>
              </a:rPr>
              <a:t>There is no one way is correct to conduct outreach. You as the outreach staff are a trusted messenger and person in your community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Arial"/>
                <a:ea typeface="Arial"/>
                <a:cs typeface="Arial"/>
                <a:sym typeface="Arial"/>
              </a:rPr>
              <a:t>Collaborative Relationships provide the opportunity for organizations to work together towards a common goal or purpose </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rgbClr val="000000"/>
                </a:solidFill>
                <a:latin typeface="Arial"/>
                <a:ea typeface="Arial"/>
                <a:cs typeface="Arial"/>
                <a:sym typeface="Arial"/>
              </a:rPr>
              <a:t>CHWs improve health outcomes, especially in rural communities or communities managing chronic illness, where access and trust are key </a:t>
            </a:r>
            <a:r>
              <a:rPr lang="en-US" sz="1600" dirty="0"/>
              <a:t>challenges</a:t>
            </a:r>
            <a:r>
              <a:rPr lang="en-US" sz="1600" b="0" i="0"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g2cfe4ec25c9_0_50"/>
          <p:cNvSpPr/>
          <p:nvPr/>
        </p:nvSpPr>
        <p:spPr>
          <a:xfrm>
            <a:off x="0" y="0"/>
            <a:ext cx="12192000" cy="1891600"/>
          </a:xfrm>
          <a:prstGeom prst="rect">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933" name="Google Shape;933;g2cfe4ec25c9_0_50"/>
          <p:cNvSpPr txBox="1"/>
          <p:nvPr/>
        </p:nvSpPr>
        <p:spPr>
          <a:xfrm>
            <a:off x="2339330" y="204667"/>
            <a:ext cx="7513340" cy="1504188"/>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191919"/>
              </a:buClr>
              <a:buSzPts val="5900"/>
              <a:buFont typeface="Helvetica Neue Light"/>
              <a:buNone/>
            </a:pPr>
            <a:r>
              <a:rPr lang="en-US" sz="7850" b="0" i="0" u="none" strike="noStrike" cap="none">
                <a:solidFill>
                  <a:schemeClr val="lt1"/>
                </a:solidFill>
                <a:latin typeface="Helvetica Neue"/>
                <a:ea typeface="Helvetica Neue"/>
                <a:cs typeface="Helvetica Neue"/>
                <a:sym typeface="Helvetica Neue"/>
              </a:rPr>
              <a:t>THANK YOU!</a:t>
            </a:r>
            <a:endParaRPr sz="7866" b="0" i="0" u="none" strike="noStrike" cap="none">
              <a:solidFill>
                <a:schemeClr val="lt1"/>
              </a:solidFill>
              <a:latin typeface="Helvetica Neue"/>
              <a:ea typeface="Helvetica Neue"/>
              <a:cs typeface="Helvetica Neue"/>
              <a:sym typeface="Helvetica Neue"/>
            </a:endParaRPr>
          </a:p>
        </p:txBody>
      </p:sp>
      <p:sp>
        <p:nvSpPr>
          <p:cNvPr id="934" name="Google Shape;934;g2cfe4ec25c9_0_50"/>
          <p:cNvSpPr txBox="1"/>
          <p:nvPr/>
        </p:nvSpPr>
        <p:spPr>
          <a:xfrm>
            <a:off x="206449" y="2641296"/>
            <a:ext cx="7392800" cy="29512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300"/>
              <a:buFont typeface="Arial"/>
              <a:buNone/>
            </a:pPr>
            <a:r>
              <a:rPr lang="en-US" sz="3300" b="0" i="0" u="none" strike="noStrike" cap="none">
                <a:solidFill>
                  <a:schemeClr val="dk1"/>
                </a:solidFill>
                <a:latin typeface="Helvetica Neue"/>
                <a:ea typeface="Helvetica Neue"/>
                <a:cs typeface="Helvetica Neue"/>
                <a:sym typeface="Helvetica Neue"/>
              </a:rPr>
              <a:t>Smruti Shah</a:t>
            </a:r>
            <a:endParaRPr sz="33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3300"/>
              <a:buFont typeface="Arial"/>
              <a:buNone/>
            </a:pPr>
            <a:r>
              <a:rPr lang="en-US" sz="3300" b="0" i="0" u="sng" strike="noStrike" cap="none">
                <a:solidFill>
                  <a:srgbClr val="000000"/>
                </a:solidFill>
                <a:latin typeface="Helvetica Neue"/>
                <a:ea typeface="Helvetica Neue"/>
                <a:cs typeface="Helvetica Neue"/>
                <a:sym typeface="Helvetica Neue"/>
              </a:rPr>
              <a:t>Smruti@outreach-partners.org</a:t>
            </a:r>
            <a:br>
              <a:rPr lang="en-US" sz="3300" b="0" i="0" u="sng" strike="noStrike" cap="none">
                <a:solidFill>
                  <a:srgbClr val="000000"/>
                </a:solidFill>
                <a:latin typeface="Helvetica Neue"/>
                <a:ea typeface="Helvetica Neue"/>
                <a:cs typeface="Helvetica Neue"/>
                <a:sym typeface="Helvetica Neue"/>
              </a:rPr>
            </a:br>
            <a:endParaRPr sz="3300" b="0" i="0" u="sng"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3300"/>
              <a:buFont typeface="Arial"/>
              <a:buNone/>
            </a:pPr>
            <a:r>
              <a:rPr lang="en-US" sz="3300" b="0" i="0" u="none" strike="noStrike" cap="none">
                <a:solidFill>
                  <a:schemeClr val="dk1"/>
                </a:solidFill>
                <a:latin typeface="Helvetica Neue"/>
                <a:ea typeface="Helvetica Neue"/>
                <a:cs typeface="Helvetica Neue"/>
                <a:sym typeface="Helvetica Neue"/>
              </a:rPr>
              <a:t>Jing Murray, MPH</a:t>
            </a:r>
            <a:endParaRPr sz="33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3300"/>
              <a:buFont typeface="Arial"/>
              <a:buNone/>
            </a:pPr>
            <a:r>
              <a:rPr lang="en-US" sz="3300" b="0" i="0" u="sng" strike="noStrike" cap="none">
                <a:solidFill>
                  <a:srgbClr val="000000"/>
                </a:solid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Jing@outreach-partners.org</a:t>
            </a:r>
            <a:r>
              <a:rPr lang="en-US" sz="3300" b="0" i="0" u="sng" strike="noStrike" cap="none">
                <a:solidFill>
                  <a:srgbClr val="000000"/>
                </a:solidFill>
                <a:latin typeface="Helvetica Neue"/>
                <a:ea typeface="Helvetica Neue"/>
                <a:cs typeface="Helvetica Neue"/>
                <a:sym typeface="Helvetica Neue"/>
              </a:rPr>
              <a:t> </a:t>
            </a:r>
            <a:br>
              <a:rPr lang="en-US" sz="3300" b="0" i="0" u="sng" strike="noStrike" cap="none">
                <a:solidFill>
                  <a:srgbClr val="000000"/>
                </a:solidFill>
                <a:latin typeface="Helvetica Neue"/>
                <a:ea typeface="Helvetica Neue"/>
                <a:cs typeface="Helvetica Neue"/>
                <a:sym typeface="Helvetica Neue"/>
              </a:rPr>
            </a:br>
            <a:endParaRPr sz="3300" b="0" i="0" u="sng" strike="noStrike" cap="none">
              <a:solidFill>
                <a:schemeClr val="hlink"/>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500"/>
              <a:buFont typeface="Arial"/>
              <a:buNone/>
            </a:pPr>
            <a:endParaRPr sz="3333" b="0" i="0" u="none" strike="noStrike" cap="none">
              <a:solidFill>
                <a:srgbClr val="3E4C4C"/>
              </a:solidFill>
              <a:latin typeface="Helvetica Neue"/>
              <a:ea typeface="Helvetica Neue"/>
              <a:cs typeface="Helvetica Neue"/>
              <a:sym typeface="Helvetica Neue"/>
            </a:endParaRPr>
          </a:p>
        </p:txBody>
      </p:sp>
      <p:pic>
        <p:nvPicPr>
          <p:cNvPr id="935" name="Google Shape;935;g2cfe4ec25c9_0_50"/>
          <p:cNvPicPr preferRelativeResize="0"/>
          <p:nvPr/>
        </p:nvPicPr>
        <p:blipFill rotWithShape="1">
          <a:blip r:embed="rId4">
            <a:alphaModFix/>
          </a:blip>
          <a:srcRect/>
          <a:stretch/>
        </p:blipFill>
        <p:spPr>
          <a:xfrm>
            <a:off x="204034" y="5950001"/>
            <a:ext cx="1170932" cy="678900"/>
          </a:xfrm>
          <a:prstGeom prst="rect">
            <a:avLst/>
          </a:prstGeom>
          <a:noFill/>
          <a:ln>
            <a:noFill/>
          </a:ln>
        </p:spPr>
      </p:pic>
      <p:pic>
        <p:nvPicPr>
          <p:cNvPr id="936" name="Google Shape;936;g2cfe4ec25c9_0_50" title="Instagram Logo GIF"/>
          <p:cNvPicPr preferRelativeResize="0"/>
          <p:nvPr/>
        </p:nvPicPr>
        <p:blipFill rotWithShape="1">
          <a:blip r:embed="rId5">
            <a:alphaModFix/>
          </a:blip>
          <a:srcRect/>
          <a:stretch/>
        </p:blipFill>
        <p:spPr>
          <a:xfrm>
            <a:off x="7401867" y="3782421"/>
            <a:ext cx="678900" cy="676185"/>
          </a:xfrm>
          <a:prstGeom prst="rect">
            <a:avLst/>
          </a:prstGeom>
          <a:noFill/>
          <a:ln>
            <a:noFill/>
          </a:ln>
        </p:spPr>
      </p:pic>
      <p:pic>
        <p:nvPicPr>
          <p:cNvPr id="937" name="Google Shape;937;g2cfe4ec25c9_0_50" title="Heyyy GIF"/>
          <p:cNvPicPr preferRelativeResize="0"/>
          <p:nvPr/>
        </p:nvPicPr>
        <p:blipFill rotWithShape="1">
          <a:blip r:embed="rId6">
            <a:alphaModFix/>
          </a:blip>
          <a:srcRect/>
          <a:stretch/>
        </p:blipFill>
        <p:spPr>
          <a:xfrm>
            <a:off x="7401867" y="4739891"/>
            <a:ext cx="678900" cy="678900"/>
          </a:xfrm>
          <a:prstGeom prst="rect">
            <a:avLst/>
          </a:prstGeom>
          <a:noFill/>
          <a:ln>
            <a:noFill/>
          </a:ln>
        </p:spPr>
      </p:pic>
      <p:pic>
        <p:nvPicPr>
          <p:cNvPr id="938" name="Google Shape;938;g2cfe4ec25c9_0_50" title="File:LinkedIn icon.svg - Wikipedia"/>
          <p:cNvPicPr preferRelativeResize="0"/>
          <p:nvPr/>
        </p:nvPicPr>
        <p:blipFill rotWithShape="1">
          <a:blip r:embed="rId7">
            <a:alphaModFix/>
          </a:blip>
          <a:srcRect/>
          <a:stretch/>
        </p:blipFill>
        <p:spPr>
          <a:xfrm>
            <a:off x="7401860" y="2822224"/>
            <a:ext cx="678899" cy="678899"/>
          </a:xfrm>
          <a:prstGeom prst="rect">
            <a:avLst/>
          </a:prstGeom>
          <a:noFill/>
          <a:ln>
            <a:noFill/>
          </a:ln>
        </p:spPr>
      </p:pic>
      <p:sp>
        <p:nvSpPr>
          <p:cNvPr id="939" name="Google Shape;939;g2cfe4ec25c9_0_50"/>
          <p:cNvSpPr txBox="1"/>
          <p:nvPr/>
        </p:nvSpPr>
        <p:spPr>
          <a:xfrm>
            <a:off x="8200601" y="2848275"/>
            <a:ext cx="4117497" cy="615513"/>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Helvetica Neue"/>
                <a:ea typeface="Helvetica Neue"/>
                <a:cs typeface="Helvetica Neue"/>
                <a:sym typeface="Helvetica Neue"/>
              </a:rPr>
              <a:t>Health Outreach Partners</a:t>
            </a:r>
            <a:endParaRPr sz="2400" b="0" i="0" u="none" strike="noStrike" cap="none">
              <a:solidFill>
                <a:schemeClr val="dk1"/>
              </a:solidFill>
              <a:latin typeface="Helvetica Neue"/>
              <a:ea typeface="Helvetica Neue"/>
              <a:cs typeface="Helvetica Neue"/>
              <a:sym typeface="Helvetica Neue"/>
            </a:endParaRPr>
          </a:p>
        </p:txBody>
      </p:sp>
      <p:sp>
        <p:nvSpPr>
          <p:cNvPr id="940" name="Google Shape;940;g2cfe4ec25c9_0_50"/>
          <p:cNvSpPr txBox="1"/>
          <p:nvPr/>
        </p:nvSpPr>
        <p:spPr>
          <a:xfrm>
            <a:off x="8197998" y="3808475"/>
            <a:ext cx="4117497" cy="615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Helvetica Neue"/>
                <a:ea typeface="Helvetica Neue"/>
                <a:cs typeface="Helvetica Neue"/>
                <a:sym typeface="Helvetica Neue"/>
              </a:rPr>
              <a:t>@healthoutreachpartners</a:t>
            </a:r>
            <a:endParaRPr sz="2400" b="0" i="0" u="none" strike="noStrike" cap="none">
              <a:solidFill>
                <a:schemeClr val="dk1"/>
              </a:solidFill>
              <a:latin typeface="Helvetica Neue"/>
              <a:ea typeface="Helvetica Neue"/>
              <a:cs typeface="Helvetica Neue"/>
              <a:sym typeface="Helvetica Neue"/>
            </a:endParaRPr>
          </a:p>
        </p:txBody>
      </p:sp>
      <p:sp>
        <p:nvSpPr>
          <p:cNvPr id="941" name="Google Shape;941;g2cfe4ec25c9_0_50"/>
          <p:cNvSpPr txBox="1"/>
          <p:nvPr/>
        </p:nvSpPr>
        <p:spPr>
          <a:xfrm>
            <a:off x="8200601" y="4768676"/>
            <a:ext cx="4117497" cy="615513"/>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Helvetica Neue"/>
                <a:ea typeface="Helvetica Neue"/>
                <a:cs typeface="Helvetica Neue"/>
                <a:sym typeface="Helvetica Neue"/>
              </a:rPr>
              <a:t>Health Outreach Partners</a:t>
            </a:r>
            <a:endParaRPr sz="2400" b="0" i="0" u="none" strike="noStrike" cap="none">
              <a:solidFill>
                <a:schemeClr val="dk1"/>
              </a:solidFill>
              <a:latin typeface="Helvetica Neue"/>
              <a:ea typeface="Helvetica Neue"/>
              <a:cs typeface="Helvetica Neue"/>
              <a:sym typeface="Helvetica Neue"/>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9"/>
          <p:cNvSpPr/>
          <p:nvPr/>
        </p:nvSpPr>
        <p:spPr>
          <a:xfrm>
            <a:off x="131964" y="0"/>
            <a:ext cx="3321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947" name="Google Shape;947;p9"/>
          <p:cNvSpPr/>
          <p:nvPr/>
        </p:nvSpPr>
        <p:spPr>
          <a:xfrm>
            <a:off x="210800" y="0"/>
            <a:ext cx="4215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948" name="Google Shape;948;p9"/>
          <p:cNvSpPr/>
          <p:nvPr/>
        </p:nvSpPr>
        <p:spPr>
          <a:xfrm>
            <a:off x="0" y="0"/>
            <a:ext cx="2109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949" name="Google Shape;949;p9"/>
          <p:cNvPicPr preferRelativeResize="0"/>
          <p:nvPr/>
        </p:nvPicPr>
        <p:blipFill rotWithShape="1">
          <a:blip r:embed="rId3">
            <a:alphaModFix/>
          </a:blip>
          <a:srcRect/>
          <a:stretch/>
        </p:blipFill>
        <p:spPr>
          <a:xfrm>
            <a:off x="10835834" y="6039167"/>
            <a:ext cx="1170933" cy="678900"/>
          </a:xfrm>
          <a:prstGeom prst="rect">
            <a:avLst/>
          </a:prstGeom>
          <a:noFill/>
          <a:ln>
            <a:noFill/>
          </a:ln>
        </p:spPr>
      </p:pic>
      <p:sp>
        <p:nvSpPr>
          <p:cNvPr id="950" name="Google Shape;950;p9"/>
          <p:cNvSpPr txBox="1"/>
          <p:nvPr/>
        </p:nvSpPr>
        <p:spPr>
          <a:xfrm>
            <a:off x="4366611" y="242750"/>
            <a:ext cx="3702450" cy="1218150"/>
          </a:xfrm>
          <a:prstGeom prst="rect">
            <a:avLst/>
          </a:prstGeom>
          <a:noFill/>
          <a:ln>
            <a:noFill/>
          </a:ln>
        </p:spPr>
        <p:txBody>
          <a:bodyPr spcFirstLastPara="1" wrap="square" lIns="121900" tIns="121900" rIns="121900" bIns="121900" anchor="t" anchorCtr="0">
            <a:noAutofit/>
          </a:bodyPr>
          <a:lstStyle/>
          <a:p>
            <a:pPr marL="0" marR="0" lvl="0" indent="0" algn="ctr" rtl="0">
              <a:lnSpc>
                <a:spcPct val="90000"/>
              </a:lnSpc>
              <a:spcBef>
                <a:spcPts val="0"/>
              </a:spcBef>
              <a:spcAft>
                <a:spcPts val="0"/>
              </a:spcAft>
              <a:buClr>
                <a:srgbClr val="000000"/>
              </a:buClr>
              <a:buSzPts val="4000"/>
              <a:buFont typeface="Arial"/>
              <a:buNone/>
            </a:pPr>
            <a:r>
              <a:rPr lang="en-US" sz="4000" b="1" i="0" u="none" strike="noStrike" cap="none">
                <a:solidFill>
                  <a:schemeClr val="accent2"/>
                </a:solidFill>
                <a:latin typeface="Arial"/>
                <a:ea typeface="Arial"/>
                <a:cs typeface="Arial"/>
                <a:sym typeface="Arial"/>
              </a:rPr>
              <a:t>Resources</a:t>
            </a:r>
            <a:endParaRPr sz="4000" b="0" i="0" u="none" strike="noStrike" cap="none">
              <a:solidFill>
                <a:schemeClr val="accent2"/>
              </a:solidFill>
              <a:latin typeface="Arial"/>
              <a:ea typeface="Arial"/>
              <a:cs typeface="Arial"/>
              <a:sym typeface="Arial"/>
            </a:endParaRPr>
          </a:p>
        </p:txBody>
      </p:sp>
      <p:sp>
        <p:nvSpPr>
          <p:cNvPr id="951" name="Google Shape;951;p9"/>
          <p:cNvSpPr txBox="1"/>
          <p:nvPr/>
        </p:nvSpPr>
        <p:spPr>
          <a:xfrm>
            <a:off x="1912450" y="1457569"/>
            <a:ext cx="8071800" cy="555600"/>
          </a:xfrm>
          <a:prstGeom prst="rect">
            <a:avLst/>
          </a:prstGeom>
          <a:noFill/>
          <a:ln>
            <a:noFill/>
          </a:ln>
        </p:spPr>
        <p:txBody>
          <a:bodyPr spcFirstLastPara="1" wrap="square" lIns="91425" tIns="45700" rIns="91425" bIns="45700" anchor="t" anchorCtr="0">
            <a:spAutoFit/>
          </a:bodyPr>
          <a:lstStyle/>
          <a:p>
            <a:pPr marL="45720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952" name="Google Shape;952;p9"/>
          <p:cNvSpPr txBox="1"/>
          <p:nvPr/>
        </p:nvSpPr>
        <p:spPr>
          <a:xfrm>
            <a:off x="838200" y="1825624"/>
            <a:ext cx="7048500" cy="4351339"/>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000000"/>
              </a:solidFill>
              <a:latin typeface="Arial"/>
              <a:ea typeface="Arial"/>
              <a:cs typeface="Arial"/>
              <a:sym typeface="Arial"/>
            </a:endParaRPr>
          </a:p>
        </p:txBody>
      </p:sp>
      <p:sp>
        <p:nvSpPr>
          <p:cNvPr id="953" name="Google Shape;953;p9"/>
          <p:cNvSpPr txBox="1"/>
          <p:nvPr/>
        </p:nvSpPr>
        <p:spPr>
          <a:xfrm>
            <a:off x="838201" y="1087396"/>
            <a:ext cx="10838934" cy="510905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r>
              <a:rPr lang="en-US" sz="2400" b="0" i="0" u="none" strike="noStrike" cap="none" dirty="0">
                <a:solidFill>
                  <a:srgbClr val="000000"/>
                </a:solidFill>
                <a:latin typeface="Arial"/>
                <a:ea typeface="Arial"/>
                <a:cs typeface="Arial"/>
                <a:sym typeface="Arial"/>
              </a:rPr>
              <a:t>Outreach and Enrollment Curriculum: </a:t>
            </a:r>
            <a:r>
              <a:rPr lang="en-US" sz="2400" b="0" i="0" u="sng" strike="noStrike" cap="none" dirty="0">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https://outreach-partners.org/2024/11/outreach-enrollment-curriculum-2-0/</a:t>
            </a:r>
            <a:endParaRPr lang="en-US" sz="2400" b="0" i="0" u="sng"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endParaRPr sz="2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r>
              <a:rPr lang="en-US" sz="2400" b="0" i="0" u="none" strike="noStrike" cap="none" dirty="0">
                <a:solidFill>
                  <a:srgbClr val="000000"/>
                </a:solidFill>
                <a:latin typeface="Arial"/>
                <a:ea typeface="Arial"/>
                <a:cs typeface="Arial"/>
                <a:sym typeface="Arial"/>
              </a:rPr>
              <a:t>PREPARE Toolkit: </a:t>
            </a:r>
            <a:r>
              <a:rPr lang="en-US" sz="2400" b="0" i="0" u="sng" strike="noStrike" cap="none" dirty="0">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https://prapare.org/prapare-toolkit/</a:t>
            </a:r>
            <a:endParaRPr sz="2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r>
              <a:rPr lang="en-US" sz="2400" b="0" i="0" u="sng" strike="noStrike" cap="none" dirty="0">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https://findhelp.org/</a:t>
            </a:r>
            <a:r>
              <a:rPr lang="en-US" sz="2400" b="0" i="0" u="sng" strike="noStrike" cap="none" dirty="0">
                <a:solidFill>
                  <a:srgbClr val="000000"/>
                </a:solidFill>
                <a:latin typeface="Arial"/>
                <a:ea typeface="Arial"/>
                <a:cs typeface="Arial"/>
                <a:sym typeface="Arial"/>
              </a:rPr>
              <a:t> </a:t>
            </a: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endParaRPr sz="2400" dirty="0"/>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r>
              <a:rPr lang="en-US" sz="2400" b="0" i="0" u="none" strike="noStrike" cap="none" dirty="0">
                <a:solidFill>
                  <a:srgbClr val="000000"/>
                </a:solidFill>
                <a:latin typeface="Arial"/>
                <a:ea typeface="Arial"/>
                <a:cs typeface="Arial"/>
                <a:sym typeface="Arial"/>
                <a:hlinkClick r:id="rId7"/>
              </a:rPr>
              <a:t>https://www.collectiveimpactforum.org/what-collective-impact</a:t>
            </a:r>
            <a:endParaRPr lang="en-US" sz="2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endParaRPr lang="en-US" sz="2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r>
              <a:rPr lang="en-US" sz="2400" dirty="0"/>
              <a:t>Comptroller Report: </a:t>
            </a:r>
            <a:r>
              <a:rPr lang="en-US" sz="2400" dirty="0">
                <a:hlinkClick r:id="rId8"/>
              </a:rPr>
              <a:t>https://www.osc.ny.gov/files/reports/pdf/challenges-faced-by-rural-new-york.pdf</a:t>
            </a:r>
            <a:endParaRPr lang="en-US" sz="2400" dirty="0"/>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endParaRPr lang="en-US" sz="2400" dirty="0"/>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r>
              <a:rPr lang="en-US" sz="2400" dirty="0"/>
              <a:t>OBV Framework: </a:t>
            </a:r>
            <a:r>
              <a:rPr lang="en-US" sz="2400" dirty="0">
                <a:hlinkClick r:id="rId9"/>
              </a:rPr>
              <a:t>https://outreach-partners.org/wp-content/uploads/2022/11/OBV-Strategic-Framework-.pdf</a:t>
            </a:r>
            <a:r>
              <a:rPr lang="en-US" sz="2400" dirty="0"/>
              <a:t> </a:t>
            </a:r>
          </a:p>
          <a:p>
            <a:pPr marL="342900" marR="0" lvl="0" indent="-342900" algn="l" rtl="0">
              <a:lnSpc>
                <a:spcPct val="100000"/>
              </a:lnSpc>
              <a:spcBef>
                <a:spcPts val="0"/>
              </a:spcBef>
              <a:spcAft>
                <a:spcPts val="0"/>
              </a:spcAft>
              <a:buClr>
                <a:srgbClr val="000000"/>
              </a:buClr>
              <a:buSzPts val="1400"/>
              <a:buFont typeface="Arial"/>
              <a:buAutoNum type="arabicPeriod"/>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6"/>
          <p:cNvSpPr/>
          <p:nvPr/>
        </p:nvSpPr>
        <p:spPr>
          <a:xfrm>
            <a:off x="9560272" y="0"/>
            <a:ext cx="2642250" cy="6858000"/>
          </a:xfrm>
          <a:prstGeom prst="rect">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cxnSp>
        <p:nvCxnSpPr>
          <p:cNvPr id="246" name="Google Shape;246;p16"/>
          <p:cNvCxnSpPr/>
          <p:nvPr/>
        </p:nvCxnSpPr>
        <p:spPr>
          <a:xfrm rot="10800000" flipH="1">
            <a:off x="2477175" y="6151942"/>
            <a:ext cx="9712300" cy="25775"/>
          </a:xfrm>
          <a:prstGeom prst="straightConnector1">
            <a:avLst/>
          </a:prstGeom>
          <a:noFill/>
          <a:ln w="9525" cap="flat" cmpd="sng">
            <a:solidFill>
              <a:srgbClr val="9900FF"/>
            </a:solidFill>
            <a:prstDash val="solid"/>
            <a:round/>
            <a:headEnd type="none" w="sm" len="sm"/>
            <a:tailEnd type="none" w="sm" len="sm"/>
          </a:ln>
        </p:spPr>
      </p:cxnSp>
      <p:sp>
        <p:nvSpPr>
          <p:cNvPr id="247" name="Google Shape;247;p16"/>
          <p:cNvSpPr txBox="1"/>
          <p:nvPr/>
        </p:nvSpPr>
        <p:spPr>
          <a:xfrm>
            <a:off x="1461273" y="1964806"/>
            <a:ext cx="7224900" cy="78075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i="0" u="none" strike="noStrike" cap="none">
                <a:solidFill>
                  <a:srgbClr val="3D3D3D"/>
                </a:solidFill>
                <a:latin typeface="Arial"/>
                <a:ea typeface="Arial"/>
                <a:cs typeface="Arial"/>
                <a:sym typeface="Arial"/>
              </a:rPr>
              <a:t>New York State Landscape</a:t>
            </a:r>
            <a:endParaRPr sz="6000" b="1" i="0" u="none" strike="noStrike" cap="none">
              <a:solidFill>
                <a:srgbClr val="3D3D3D"/>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br>
              <a:rPr lang="en-US" sz="4000" b="0" i="0" u="none" strike="noStrike" cap="none">
                <a:solidFill>
                  <a:srgbClr val="000000"/>
                </a:solidFill>
                <a:latin typeface="Helvetica Neue"/>
                <a:ea typeface="Helvetica Neue"/>
                <a:cs typeface="Helvetica Neue"/>
                <a:sym typeface="Helvetica Neue"/>
              </a:rPr>
            </a:br>
            <a:r>
              <a:rPr lang="en-US" sz="6000" b="1" i="0" u="none" strike="noStrike" cap="none">
                <a:solidFill>
                  <a:srgbClr val="B16CAD"/>
                </a:solidFill>
                <a:latin typeface="Helvetica Neue"/>
                <a:ea typeface="Helvetica Neue"/>
                <a:cs typeface="Helvetica Neue"/>
                <a:sym typeface="Helvetica Neue"/>
              </a:rPr>
              <a:t>     </a:t>
            </a:r>
            <a:endParaRPr sz="6000" b="0" i="0" u="none" strike="noStrike" cap="none">
              <a:solidFill>
                <a:srgbClr val="B16CAD"/>
              </a:solidFill>
              <a:latin typeface="Arial"/>
              <a:ea typeface="Arial"/>
              <a:cs typeface="Arial"/>
              <a:sym typeface="Arial"/>
            </a:endParaRPr>
          </a:p>
        </p:txBody>
      </p:sp>
      <p:cxnSp>
        <p:nvCxnSpPr>
          <p:cNvPr id="248" name="Google Shape;248;p16"/>
          <p:cNvCxnSpPr/>
          <p:nvPr/>
        </p:nvCxnSpPr>
        <p:spPr>
          <a:xfrm rot="10800000" flipH="1">
            <a:off x="2479400" y="6153000"/>
            <a:ext cx="9715476" cy="23659"/>
          </a:xfrm>
          <a:prstGeom prst="straightConnector1">
            <a:avLst/>
          </a:prstGeom>
          <a:noFill/>
          <a:ln w="19050" cap="flat" cmpd="sng">
            <a:solidFill>
              <a:srgbClr val="B16CAC"/>
            </a:solidFill>
            <a:prstDash val="solid"/>
            <a:round/>
            <a:headEnd type="none" w="sm" len="sm"/>
            <a:tailEnd type="none" w="sm" len="sm"/>
          </a:ln>
        </p:spPr>
      </p:cxnSp>
      <p:pic>
        <p:nvPicPr>
          <p:cNvPr id="249" name="Google Shape;249;p16"/>
          <p:cNvPicPr preferRelativeResize="0"/>
          <p:nvPr/>
        </p:nvPicPr>
        <p:blipFill rotWithShape="1">
          <a:blip r:embed="rId3">
            <a:alphaModFix/>
          </a:blip>
          <a:srcRect/>
          <a:stretch/>
        </p:blipFill>
        <p:spPr>
          <a:xfrm>
            <a:off x="291967" y="5610900"/>
            <a:ext cx="1949700" cy="109833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35b6475aeb2_0_12"/>
          <p:cNvSpPr/>
          <p:nvPr/>
        </p:nvSpPr>
        <p:spPr>
          <a:xfrm>
            <a:off x="131964" y="0"/>
            <a:ext cx="3321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255" name="Google Shape;255;g35b6475aeb2_0_12"/>
          <p:cNvSpPr/>
          <p:nvPr/>
        </p:nvSpPr>
        <p:spPr>
          <a:xfrm>
            <a:off x="210800" y="0"/>
            <a:ext cx="4215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256" name="Google Shape;256;g35b6475aeb2_0_12"/>
          <p:cNvSpPr/>
          <p:nvPr/>
        </p:nvSpPr>
        <p:spPr>
          <a:xfrm>
            <a:off x="0" y="0"/>
            <a:ext cx="2109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257" name="Google Shape;257;g35b6475aeb2_0_12"/>
          <p:cNvPicPr preferRelativeResize="0"/>
          <p:nvPr/>
        </p:nvPicPr>
        <p:blipFill rotWithShape="1">
          <a:blip r:embed="rId3">
            <a:alphaModFix/>
          </a:blip>
          <a:srcRect/>
          <a:stretch/>
        </p:blipFill>
        <p:spPr>
          <a:xfrm>
            <a:off x="10835834" y="6039167"/>
            <a:ext cx="1170933" cy="678900"/>
          </a:xfrm>
          <a:prstGeom prst="rect">
            <a:avLst/>
          </a:prstGeom>
          <a:noFill/>
          <a:ln>
            <a:noFill/>
          </a:ln>
        </p:spPr>
      </p:pic>
      <p:sp>
        <p:nvSpPr>
          <p:cNvPr id="258" name="Google Shape;258;g35b6475aeb2_0_12"/>
          <p:cNvSpPr txBox="1"/>
          <p:nvPr/>
        </p:nvSpPr>
        <p:spPr>
          <a:xfrm>
            <a:off x="1010175" y="220375"/>
            <a:ext cx="10704000" cy="910200"/>
          </a:xfrm>
          <a:prstGeom prst="rect">
            <a:avLst/>
          </a:prstGeom>
          <a:noFill/>
          <a:ln>
            <a:noFill/>
          </a:ln>
        </p:spPr>
        <p:txBody>
          <a:bodyPr spcFirstLastPara="1" wrap="square" lIns="121900" tIns="121900" rIns="121900" bIns="121900" anchor="t" anchorCtr="0">
            <a:noAutofit/>
          </a:bodyPr>
          <a:lstStyle/>
          <a:p>
            <a:pPr marL="457200" marR="0" lvl="0" indent="-228600" algn="l" rtl="0">
              <a:lnSpc>
                <a:spcPct val="100000"/>
              </a:lnSpc>
              <a:spcBef>
                <a:spcPts val="667"/>
              </a:spcBef>
              <a:spcAft>
                <a:spcPts val="0"/>
              </a:spcAft>
              <a:buClr>
                <a:srgbClr val="6AB42B"/>
              </a:buClr>
              <a:buSzPts val="2300"/>
              <a:buFont typeface="Arial"/>
              <a:buNone/>
            </a:pPr>
            <a:r>
              <a:rPr lang="en-US" sz="3000" b="1" i="0" u="none" strike="noStrike" cap="none">
                <a:solidFill>
                  <a:srgbClr val="6AB42B"/>
                </a:solidFill>
                <a:latin typeface="Arial"/>
                <a:ea typeface="Arial"/>
                <a:cs typeface="Arial"/>
                <a:sym typeface="Arial"/>
              </a:rPr>
              <a:t>Where are New York State Community Health Centers?</a:t>
            </a:r>
            <a:endParaRPr sz="3000" b="0" i="0" u="none" strike="noStrike" cap="none">
              <a:solidFill>
                <a:srgbClr val="000000"/>
              </a:solidFill>
              <a:latin typeface="Arial"/>
              <a:ea typeface="Arial"/>
              <a:cs typeface="Arial"/>
              <a:sym typeface="Arial"/>
            </a:endParaRPr>
          </a:p>
        </p:txBody>
      </p:sp>
      <p:sp>
        <p:nvSpPr>
          <p:cNvPr id="259" name="Google Shape;259;g35b6475aeb2_0_12"/>
          <p:cNvSpPr txBox="1"/>
          <p:nvPr/>
        </p:nvSpPr>
        <p:spPr>
          <a:xfrm>
            <a:off x="7303050" y="1274500"/>
            <a:ext cx="4703700" cy="400200"/>
          </a:xfrm>
          <a:prstGeom prst="rect">
            <a:avLst/>
          </a:prstGeom>
          <a:noFill/>
          <a:ln>
            <a:noFill/>
          </a:ln>
        </p:spPr>
        <p:txBody>
          <a:bodyPr spcFirstLastPara="1" wrap="square" lIns="91425" tIns="91425" rIns="91425" bIns="91425" anchor="t" anchorCtr="0">
            <a:spAutoFit/>
          </a:bodyPr>
          <a:lstStyle/>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0" name="Google Shape;260;g35b6475aeb2_0_12" descr="A map of a state with many states&#10;&#10;AI-generated content may be incorrect."/>
          <p:cNvPicPr preferRelativeResize="0"/>
          <p:nvPr/>
        </p:nvPicPr>
        <p:blipFill rotWithShape="1">
          <a:blip r:embed="rId4">
            <a:alphaModFix/>
          </a:blip>
          <a:srcRect/>
          <a:stretch/>
        </p:blipFill>
        <p:spPr>
          <a:xfrm>
            <a:off x="5673414" y="1795520"/>
            <a:ext cx="5480352" cy="3350626"/>
          </a:xfrm>
          <a:prstGeom prst="rect">
            <a:avLst/>
          </a:prstGeom>
          <a:noFill/>
          <a:ln>
            <a:noFill/>
          </a:ln>
        </p:spPr>
      </p:pic>
      <p:sp>
        <p:nvSpPr>
          <p:cNvPr id="261" name="Google Shape;261;g35b6475aeb2_0_12"/>
          <p:cNvSpPr txBox="1"/>
          <p:nvPr/>
        </p:nvSpPr>
        <p:spPr>
          <a:xfrm>
            <a:off x="5628872" y="5161789"/>
            <a:ext cx="58017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800" b="0" i="0" u="none" strike="noStrike" cap="none">
                <a:solidFill>
                  <a:srgbClr val="000000"/>
                </a:solidFill>
                <a:latin typeface="Arial"/>
                <a:ea typeface="Arial"/>
                <a:cs typeface="Arial"/>
                <a:sym typeface="Arial"/>
              </a:rPr>
              <a:t>Source: https://chcanys.maps.arcgis.com/apps/instant/basic/index.html?appid=b9340db6a9b14048b4bddc3c5326bb90</a:t>
            </a:r>
            <a:endParaRPr sz="800" b="0" i="0" u="none" strike="noStrike" cap="none">
              <a:solidFill>
                <a:srgbClr val="000000"/>
              </a:solidFill>
              <a:latin typeface="Arial"/>
              <a:ea typeface="Arial"/>
              <a:cs typeface="Arial"/>
              <a:sym typeface="Arial"/>
            </a:endParaRPr>
          </a:p>
        </p:txBody>
      </p:sp>
      <p:pic>
        <p:nvPicPr>
          <p:cNvPr id="262" name="Google Shape;262;g35b6475aeb2_0_12" descr="A map of the state of new york&#10;&#10;AI-generated content may be incorrect."/>
          <p:cNvPicPr preferRelativeResize="0"/>
          <p:nvPr/>
        </p:nvPicPr>
        <p:blipFill rotWithShape="1">
          <a:blip r:embed="rId5">
            <a:alphaModFix/>
          </a:blip>
          <a:srcRect/>
          <a:stretch/>
        </p:blipFill>
        <p:spPr>
          <a:xfrm>
            <a:off x="897435" y="1796070"/>
            <a:ext cx="4297979" cy="3273325"/>
          </a:xfrm>
          <a:prstGeom prst="rect">
            <a:avLst/>
          </a:prstGeom>
          <a:noFill/>
          <a:ln>
            <a:noFill/>
          </a:ln>
        </p:spPr>
      </p:pic>
      <p:sp>
        <p:nvSpPr>
          <p:cNvPr id="263" name="Google Shape;263;g35b6475aeb2_0_12"/>
          <p:cNvSpPr txBox="1"/>
          <p:nvPr/>
        </p:nvSpPr>
        <p:spPr>
          <a:xfrm>
            <a:off x="897425" y="5069400"/>
            <a:ext cx="42981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rial"/>
                <a:ea typeface="Arial"/>
                <a:cs typeface="Arial"/>
                <a:sym typeface="Arial"/>
              </a:rPr>
              <a:t>Source: https://rockinst.org/blog/introducing-new-yorks-rural-economies/</a:t>
            </a:r>
            <a:endParaRPr sz="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35b6475aeb2_0_39"/>
          <p:cNvSpPr/>
          <p:nvPr/>
        </p:nvSpPr>
        <p:spPr>
          <a:xfrm>
            <a:off x="131964" y="0"/>
            <a:ext cx="332100" cy="6858000"/>
          </a:xfrm>
          <a:prstGeom prst="homePlate">
            <a:avLst>
              <a:gd name="adj" fmla="val 50087"/>
            </a:avLst>
          </a:prstGeom>
          <a:solidFill>
            <a:srgbClr val="86C44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269" name="Google Shape;269;g35b6475aeb2_0_39"/>
          <p:cNvSpPr/>
          <p:nvPr/>
        </p:nvSpPr>
        <p:spPr>
          <a:xfrm>
            <a:off x="210800" y="0"/>
            <a:ext cx="421500" cy="6858000"/>
          </a:xfrm>
          <a:prstGeom prst="chevron">
            <a:avLst>
              <a:gd name="adj" fmla="val 50000"/>
            </a:avLst>
          </a:prstGeom>
          <a:solidFill>
            <a:srgbClr val="A5D371"/>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sp>
        <p:nvSpPr>
          <p:cNvPr id="270" name="Google Shape;270;g35b6475aeb2_0_39"/>
          <p:cNvSpPr/>
          <p:nvPr/>
        </p:nvSpPr>
        <p:spPr>
          <a:xfrm>
            <a:off x="0" y="0"/>
            <a:ext cx="210900" cy="6858000"/>
          </a:xfrm>
          <a:prstGeom prst="rect">
            <a:avLst/>
          </a:prstGeom>
          <a:solidFill>
            <a:srgbClr val="4B8B2F"/>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Arial"/>
              <a:ea typeface="Arial"/>
              <a:cs typeface="Arial"/>
              <a:sym typeface="Arial"/>
            </a:endParaRPr>
          </a:p>
        </p:txBody>
      </p:sp>
      <p:pic>
        <p:nvPicPr>
          <p:cNvPr id="271" name="Google Shape;271;g35b6475aeb2_0_39"/>
          <p:cNvPicPr preferRelativeResize="0"/>
          <p:nvPr/>
        </p:nvPicPr>
        <p:blipFill rotWithShape="1">
          <a:blip r:embed="rId3">
            <a:alphaModFix/>
          </a:blip>
          <a:srcRect/>
          <a:stretch/>
        </p:blipFill>
        <p:spPr>
          <a:xfrm>
            <a:off x="10835834" y="6039167"/>
            <a:ext cx="1170933" cy="678900"/>
          </a:xfrm>
          <a:prstGeom prst="rect">
            <a:avLst/>
          </a:prstGeom>
          <a:noFill/>
          <a:ln>
            <a:noFill/>
          </a:ln>
        </p:spPr>
      </p:pic>
      <p:sp>
        <p:nvSpPr>
          <p:cNvPr id="272" name="Google Shape;272;g35b6475aeb2_0_39"/>
          <p:cNvSpPr txBox="1"/>
          <p:nvPr/>
        </p:nvSpPr>
        <p:spPr>
          <a:xfrm>
            <a:off x="1600200" y="220375"/>
            <a:ext cx="9545850" cy="1180050"/>
          </a:xfrm>
          <a:prstGeom prst="rect">
            <a:avLst/>
          </a:prstGeom>
          <a:noFill/>
          <a:ln>
            <a:noFill/>
          </a:ln>
        </p:spPr>
        <p:txBody>
          <a:bodyPr spcFirstLastPara="1" wrap="square" lIns="121900" tIns="121900" rIns="121900" bIns="121900" anchor="t" anchorCtr="0">
            <a:noAutofit/>
          </a:bodyPr>
          <a:lstStyle/>
          <a:p>
            <a:pPr marL="135255"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accent2"/>
                </a:solidFill>
                <a:latin typeface="Arial"/>
                <a:ea typeface="Arial"/>
                <a:cs typeface="Arial"/>
                <a:sym typeface="Arial"/>
              </a:rPr>
              <a:t> Data highlights : Health-related challenges in rural NY</a:t>
            </a:r>
            <a:endParaRPr sz="3000" b="0" i="0" u="none" strike="noStrike" cap="none">
              <a:solidFill>
                <a:schemeClr val="accent2"/>
              </a:solidFill>
              <a:latin typeface="Arial"/>
              <a:ea typeface="Arial"/>
              <a:cs typeface="Arial"/>
              <a:sym typeface="Arial"/>
            </a:endParaRPr>
          </a:p>
        </p:txBody>
      </p:sp>
      <p:sp>
        <p:nvSpPr>
          <p:cNvPr id="273" name="Google Shape;273;g35b6475aeb2_0_39"/>
          <p:cNvSpPr txBox="1"/>
          <p:nvPr/>
        </p:nvSpPr>
        <p:spPr>
          <a:xfrm>
            <a:off x="1051950" y="978000"/>
            <a:ext cx="10398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74" name="Google Shape;274;g35b6475aeb2_0_39"/>
          <p:cNvSpPr txBox="1"/>
          <p:nvPr/>
        </p:nvSpPr>
        <p:spPr>
          <a:xfrm>
            <a:off x="924750" y="1332600"/>
            <a:ext cx="10342500" cy="4708951"/>
          </a:xfrm>
          <a:prstGeom prst="rect">
            <a:avLst/>
          </a:prstGeom>
          <a:noFill/>
          <a:ln>
            <a:noFill/>
          </a:ln>
        </p:spPr>
        <p:txBody>
          <a:bodyPr spcFirstLastPara="1" wrap="square" lIns="91425" tIns="91425" rIns="91425" bIns="91425" anchor="t" anchorCtr="0">
            <a:spAutoFit/>
          </a:bodyPr>
          <a:lstStyle/>
          <a:p>
            <a:pPr marL="457200" marR="0" lvl="0" indent="-3810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Provider Shortages</a:t>
            </a:r>
            <a:endParaRPr sz="2400" b="0" i="0" u="none" strike="noStrike" cap="none">
              <a:solidFill>
                <a:schemeClr val="dk1"/>
              </a:solidFill>
              <a:latin typeface="Arial"/>
              <a:ea typeface="Arial"/>
              <a:cs typeface="Arial"/>
              <a:sym typeface="Arial"/>
            </a:endParaRPr>
          </a:p>
          <a:p>
            <a:pPr marL="914400" marR="0" lvl="1" indent="-381000" algn="l" rtl="0">
              <a:lnSpc>
                <a:spcPct val="100000"/>
              </a:lnSpc>
              <a:spcBef>
                <a:spcPts val="0"/>
              </a:spcBef>
              <a:spcAft>
                <a:spcPts val="0"/>
              </a:spcAft>
              <a:buClr>
                <a:schemeClr val="dk1"/>
              </a:buClr>
              <a:buSzPts val="2400"/>
              <a:buFont typeface="Arial"/>
              <a:buChar char="○"/>
            </a:pPr>
            <a:r>
              <a:rPr lang="en-US" sz="2200" b="0" i="0" u="none" strike="noStrike" cap="none">
                <a:solidFill>
                  <a:schemeClr val="dk1"/>
                </a:solidFill>
                <a:latin typeface="Arial"/>
                <a:ea typeface="Arial"/>
                <a:cs typeface="Arial"/>
                <a:sym typeface="Arial"/>
              </a:rPr>
              <a:t>70% of rural counties lack adequate access to mental health providers</a:t>
            </a:r>
            <a:endParaRPr sz="2400" b="0" i="0" u="none" strike="noStrike" cap="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Transportation Barriers  </a:t>
            </a:r>
            <a:endParaRPr sz="2400" b="0" i="0" u="none" strike="noStrike" cap="none">
              <a:solidFill>
                <a:schemeClr val="dk1"/>
              </a:solidFill>
              <a:latin typeface="Arial"/>
              <a:ea typeface="Arial"/>
              <a:cs typeface="Arial"/>
              <a:sym typeface="Arial"/>
            </a:endParaRPr>
          </a:p>
          <a:p>
            <a:pPr marL="914400" marR="0" lvl="1" indent="-368300" algn="l" rtl="0">
              <a:lnSpc>
                <a:spcPct val="100000"/>
              </a:lnSpc>
              <a:spcBef>
                <a:spcPts val="0"/>
              </a:spcBef>
              <a:spcAft>
                <a:spcPts val="0"/>
              </a:spcAft>
              <a:buClr>
                <a:schemeClr val="dk1"/>
              </a:buClr>
              <a:buSzPts val="2200"/>
              <a:buFont typeface="Arial"/>
              <a:buChar char="○"/>
            </a:pPr>
            <a:r>
              <a:rPr lang="en-US" sz="2200" b="0" i="0" u="none" strike="noStrike" cap="none">
                <a:solidFill>
                  <a:schemeClr val="dk1"/>
                </a:solidFill>
                <a:latin typeface="Arial"/>
                <a:ea typeface="Arial"/>
                <a:cs typeface="Arial"/>
                <a:sym typeface="Arial"/>
              </a:rPr>
              <a:t>Limited public transportation options make it difficult for residents to access healthcare facilities, especially for older adults and individuals with disabilities</a:t>
            </a:r>
            <a:endParaRPr sz="2400" b="0" i="0" u="none" strike="noStrike" cap="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 Digital Divide </a:t>
            </a:r>
            <a:endParaRPr sz="2400" b="0" i="0" u="none" strike="noStrike" cap="none">
              <a:solidFill>
                <a:schemeClr val="dk1"/>
              </a:solidFill>
              <a:latin typeface="Arial"/>
              <a:ea typeface="Arial"/>
              <a:cs typeface="Arial"/>
              <a:sym typeface="Arial"/>
            </a:endParaRPr>
          </a:p>
          <a:p>
            <a:pPr marL="914400" marR="0" lvl="1" indent="-368300" algn="l" rtl="0">
              <a:lnSpc>
                <a:spcPct val="100000"/>
              </a:lnSpc>
              <a:spcBef>
                <a:spcPts val="0"/>
              </a:spcBef>
              <a:spcAft>
                <a:spcPts val="0"/>
              </a:spcAft>
              <a:buClr>
                <a:schemeClr val="dk1"/>
              </a:buClr>
              <a:buSzPts val="2200"/>
              <a:buFont typeface="Arial"/>
              <a:buChar char="○"/>
            </a:pPr>
            <a:r>
              <a:rPr lang="en-US" sz="2200" b="0" i="0" u="none" strike="noStrike" cap="none">
                <a:solidFill>
                  <a:schemeClr val="dk1"/>
                </a:solidFill>
                <a:latin typeface="Arial"/>
                <a:ea typeface="Arial"/>
                <a:cs typeface="Arial"/>
                <a:sym typeface="Arial"/>
              </a:rPr>
              <a:t>25% of rural households lack reliable internet for telehealth</a:t>
            </a:r>
            <a:endParaRPr sz="2200" b="0" i="0" u="none" strike="noStrike" cap="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Food Security</a:t>
            </a:r>
            <a:endParaRPr sz="2400" b="0" i="0" u="none" strike="noStrike" cap="none">
              <a:solidFill>
                <a:schemeClr val="dk1"/>
              </a:solidFill>
              <a:latin typeface="Arial"/>
              <a:ea typeface="Arial"/>
              <a:cs typeface="Arial"/>
              <a:sym typeface="Arial"/>
            </a:endParaRPr>
          </a:p>
          <a:p>
            <a:pPr marL="914400" marR="0" lvl="1" indent="-381000" algn="l" rtl="0">
              <a:lnSpc>
                <a:spcPct val="100000"/>
              </a:lnSpc>
              <a:spcBef>
                <a:spcPts val="0"/>
              </a:spcBef>
              <a:spcAft>
                <a:spcPts val="0"/>
              </a:spcAft>
              <a:buClr>
                <a:schemeClr val="dk1"/>
              </a:buClr>
              <a:buSzPts val="2400"/>
              <a:buFont typeface="Arial"/>
              <a:buChar char="○"/>
            </a:pPr>
            <a:r>
              <a:rPr lang="en-US" sz="2200" b="0" i="0" u="none" strike="noStrike" cap="none">
                <a:solidFill>
                  <a:schemeClr val="dk1"/>
                </a:solidFill>
                <a:latin typeface="Arial"/>
                <a:ea typeface="Arial"/>
                <a:cs typeface="Arial"/>
                <a:sym typeface="Arial"/>
              </a:rPr>
              <a:t>Food insecurity rates exceed 15% in some rural NY counties</a:t>
            </a:r>
            <a:endParaRPr sz="2400" b="0" i="0" u="none" strike="noStrike" cap="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Chronic Disease</a:t>
            </a:r>
            <a:endParaRPr sz="2400" b="0" i="0" u="none" strike="noStrike" cap="none">
              <a:solidFill>
                <a:schemeClr val="dk1"/>
              </a:solidFill>
              <a:latin typeface="Arial"/>
              <a:ea typeface="Arial"/>
              <a:cs typeface="Arial"/>
              <a:sym typeface="Arial"/>
            </a:endParaRPr>
          </a:p>
          <a:p>
            <a:pPr marL="914400" marR="0" lvl="1" indent="-368300" algn="l" rtl="0">
              <a:lnSpc>
                <a:spcPct val="100000"/>
              </a:lnSpc>
              <a:spcBef>
                <a:spcPts val="0"/>
              </a:spcBef>
              <a:spcAft>
                <a:spcPts val="0"/>
              </a:spcAft>
              <a:buClr>
                <a:schemeClr val="dk1"/>
              </a:buClr>
              <a:buSzPts val="2200"/>
              <a:buFont typeface="Arial"/>
              <a:buChar char="○"/>
            </a:pPr>
            <a:r>
              <a:rPr lang="en-US" sz="2200" b="0" i="0" u="none" strike="noStrike" cap="none">
                <a:solidFill>
                  <a:schemeClr val="dk1"/>
                </a:solidFill>
                <a:latin typeface="Arial"/>
                <a:ea typeface="Arial"/>
                <a:cs typeface="Arial"/>
                <a:sym typeface="Arial"/>
              </a:rPr>
              <a:t>Rural residents are 40% more likely to have unmanaged chronic diseases</a:t>
            </a:r>
            <a:endParaRPr sz="2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p:txBody>
      </p:sp>
      <p:sp>
        <p:nvSpPr>
          <p:cNvPr id="275" name="Google Shape;275;g35b6475aeb2_0_39"/>
          <p:cNvSpPr txBox="1"/>
          <p:nvPr/>
        </p:nvSpPr>
        <p:spPr>
          <a:xfrm>
            <a:off x="1047925" y="5831650"/>
            <a:ext cx="9650850" cy="54307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1100" b="0" i="0" u="sng" strike="noStrike" cap="none" dirty="0">
                <a:solidFill>
                  <a:schemeClr val="hlink"/>
                </a:solidFill>
                <a:latin typeface="Arial"/>
                <a:ea typeface="Arial"/>
                <a:cs typeface="Arial"/>
                <a:sym typeface="Arial"/>
                <a:hlinkClick r:id="rId4"/>
              </a:rPr>
              <a:t>Sources: </a:t>
            </a:r>
            <a:endParaRPr sz="1100" b="0" i="0" u="none" strike="noStrike" cap="none" dirty="0">
              <a:solidFill>
                <a:schemeClr val="hlink"/>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1100" b="0" i="0" u="sng" strike="noStrike" cap="none" dirty="0">
                <a:solidFill>
                  <a:schemeClr val="hlink"/>
                </a:solidFill>
                <a:latin typeface="Arial"/>
                <a:ea typeface="Arial"/>
                <a:cs typeface="Arial"/>
                <a:sym typeface="Arial"/>
                <a:hlinkClick r:id="rId4"/>
              </a:rPr>
              <a:t>Steptwopolicy</a:t>
            </a:r>
            <a:endParaRPr sz="1100" b="0" i="0" u="none" strike="noStrike" cap="none" dirty="0">
              <a:solidFill>
                <a:schemeClr val="hlink"/>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1100" b="0" i="0" u="sng" strike="noStrike" cap="none" dirty="0">
                <a:solidFill>
                  <a:schemeClr val="hlink"/>
                </a:solidFill>
                <a:latin typeface="Arial"/>
                <a:ea typeface="Arial"/>
                <a:cs typeface="Arial"/>
                <a:sym typeface="Arial"/>
                <a:hlinkClick r:id="rId5"/>
              </a:rPr>
              <a:t>State Comptroller Report, 2023</a:t>
            </a:r>
            <a:endParaRPr sz="1100" b="0" i="0" u="none" strike="noStrike" cap="none" dirty="0">
              <a:solidFill>
                <a:schemeClr val="hlink"/>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hlink"/>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2446</Words>
  <Application>Microsoft Macintosh PowerPoint</Application>
  <PresentationFormat>Widescreen</PresentationFormat>
  <Paragraphs>513</Paragraphs>
  <Slides>62</Slides>
  <Notes>62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62</vt:i4>
      </vt:variant>
    </vt:vector>
  </HeadingPairs>
  <TitlesOfParts>
    <vt:vector size="74" baseType="lpstr">
      <vt:lpstr>Arial</vt:lpstr>
      <vt:lpstr>Helvetica Neue Light</vt:lpstr>
      <vt:lpstr>Montserrat</vt:lpstr>
      <vt:lpstr>Century Gothic</vt:lpstr>
      <vt:lpstr>Calibri</vt:lpstr>
      <vt:lpstr>Noto Sans Symbols</vt:lpstr>
      <vt:lpstr>Times</vt:lpstr>
      <vt:lpstr>Poiret One</vt:lpstr>
      <vt:lpstr>Play</vt:lpstr>
      <vt:lpstr>Helvetica Neue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 of Medicaid Enrollment in Rural New York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Lieu</dc:creator>
  <cp:lastModifiedBy>Lake Berryessa</cp:lastModifiedBy>
  <cp:revision>1</cp:revision>
  <dcterms:created xsi:type="dcterms:W3CDTF">2015-12-14T23:09:05Z</dcterms:created>
  <dcterms:modified xsi:type="dcterms:W3CDTF">2025-06-04T18:27:31Z</dcterms:modified>
</cp:coreProperties>
</file>