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8" r:id="rId7"/>
    <p:sldId id="269" r:id="rId8"/>
    <p:sldId id="267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27152D-D414-4ECE-BF38-B78A0105B63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9B8567-A156-4319-B356-48F538B6EA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Identifying Problems</a:t>
          </a:r>
        </a:p>
      </dgm:t>
    </dgm:pt>
    <dgm:pt modelId="{47E41B2A-DDF7-4B77-BE79-7ECCDD56FA4C}" type="parTrans" cxnId="{814638D8-370F-4AF8-A562-A8DFA8C06BF2}">
      <dgm:prSet/>
      <dgm:spPr/>
      <dgm:t>
        <a:bodyPr/>
        <a:lstStyle/>
        <a:p>
          <a:endParaRPr lang="en-US"/>
        </a:p>
      </dgm:t>
    </dgm:pt>
    <dgm:pt modelId="{103851CE-67EB-4A7A-B04E-681DD20FACF9}" type="sibTrans" cxnId="{814638D8-370F-4AF8-A562-A8DFA8C06BF2}">
      <dgm:prSet/>
      <dgm:spPr/>
      <dgm:t>
        <a:bodyPr/>
        <a:lstStyle/>
        <a:p>
          <a:endParaRPr lang="en-US"/>
        </a:p>
      </dgm:t>
    </dgm:pt>
    <dgm:pt modelId="{BB4F5A0D-C298-4331-98D5-CD72F7D1F4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Targeting Resources</a:t>
          </a:r>
        </a:p>
      </dgm:t>
    </dgm:pt>
    <dgm:pt modelId="{31F58602-3E11-4D05-A43E-C29F93FC03BD}" type="parTrans" cxnId="{7CCD2B98-A864-49FE-98CE-4A40491D2B9E}">
      <dgm:prSet/>
      <dgm:spPr/>
      <dgm:t>
        <a:bodyPr/>
        <a:lstStyle/>
        <a:p>
          <a:endParaRPr lang="en-US"/>
        </a:p>
      </dgm:t>
    </dgm:pt>
    <dgm:pt modelId="{C57512F3-EEE0-4E9B-9032-2CB939C56B3A}" type="sibTrans" cxnId="{7CCD2B98-A864-49FE-98CE-4A40491D2B9E}">
      <dgm:prSet/>
      <dgm:spPr/>
      <dgm:t>
        <a:bodyPr/>
        <a:lstStyle/>
        <a:p>
          <a:endParaRPr lang="en-US"/>
        </a:p>
      </dgm:t>
    </dgm:pt>
    <dgm:pt modelId="{2E0F8E19-63DC-47AC-936B-2947206484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Making Change</a:t>
          </a:r>
        </a:p>
      </dgm:t>
    </dgm:pt>
    <dgm:pt modelId="{51A47521-2D8B-4A51-A85D-6CF4D22BD488}" type="parTrans" cxnId="{224773F1-635E-40CB-BE18-BC570FDEEBF7}">
      <dgm:prSet/>
      <dgm:spPr/>
      <dgm:t>
        <a:bodyPr/>
        <a:lstStyle/>
        <a:p>
          <a:endParaRPr lang="en-US"/>
        </a:p>
      </dgm:t>
    </dgm:pt>
    <dgm:pt modelId="{6A118A11-0E7F-4998-981A-BEFF221D315D}" type="sibTrans" cxnId="{224773F1-635E-40CB-BE18-BC570FDEEBF7}">
      <dgm:prSet/>
      <dgm:spPr/>
      <dgm:t>
        <a:bodyPr/>
        <a:lstStyle/>
        <a:p>
          <a:endParaRPr lang="en-US"/>
        </a:p>
      </dgm:t>
    </dgm:pt>
    <dgm:pt modelId="{BD620724-F5A0-4D07-9A96-333DFFEB44C7}" type="pres">
      <dgm:prSet presAssocID="{9327152D-D414-4ECE-BF38-B78A0105B63A}" presName="root" presStyleCnt="0">
        <dgm:presLayoutVars>
          <dgm:dir/>
          <dgm:resizeHandles val="exact"/>
        </dgm:presLayoutVars>
      </dgm:prSet>
      <dgm:spPr/>
    </dgm:pt>
    <dgm:pt modelId="{5750F514-B13D-442C-BFD8-7B352F640A8F}" type="pres">
      <dgm:prSet presAssocID="{669B8567-A156-4319-B356-48F538B6EA44}" presName="compNode" presStyleCnt="0"/>
      <dgm:spPr/>
    </dgm:pt>
    <dgm:pt modelId="{65395538-E8B2-4F20-AC2C-4EC36FC04BB7}" type="pres">
      <dgm:prSet presAssocID="{669B8567-A156-4319-B356-48F538B6EA44}" presName="bgRect" presStyleLbl="bgShp" presStyleIdx="0" presStyleCnt="3"/>
      <dgm:spPr/>
    </dgm:pt>
    <dgm:pt modelId="{75ADAF5B-5228-41AC-9D2C-B73BD174A4EE}" type="pres">
      <dgm:prSet presAssocID="{669B8567-A156-4319-B356-48F538B6EA4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9A0E215-E576-4466-A420-B25BA01D2533}" type="pres">
      <dgm:prSet presAssocID="{669B8567-A156-4319-B356-48F538B6EA44}" presName="spaceRect" presStyleCnt="0"/>
      <dgm:spPr/>
    </dgm:pt>
    <dgm:pt modelId="{81FE66D5-5152-4566-8E5B-60D46C86C536}" type="pres">
      <dgm:prSet presAssocID="{669B8567-A156-4319-B356-48F538B6EA44}" presName="parTx" presStyleLbl="revTx" presStyleIdx="0" presStyleCnt="3">
        <dgm:presLayoutVars>
          <dgm:chMax val="0"/>
          <dgm:chPref val="0"/>
        </dgm:presLayoutVars>
      </dgm:prSet>
      <dgm:spPr/>
    </dgm:pt>
    <dgm:pt modelId="{18B93B60-3DC5-417A-A4A5-83B0125EEB28}" type="pres">
      <dgm:prSet presAssocID="{103851CE-67EB-4A7A-B04E-681DD20FACF9}" presName="sibTrans" presStyleCnt="0"/>
      <dgm:spPr/>
    </dgm:pt>
    <dgm:pt modelId="{B19BD193-8D6E-463C-8715-63205F2D1FA1}" type="pres">
      <dgm:prSet presAssocID="{BB4F5A0D-C298-4331-98D5-CD72F7D1F484}" presName="compNode" presStyleCnt="0"/>
      <dgm:spPr/>
    </dgm:pt>
    <dgm:pt modelId="{1027814A-D1EF-46BA-8876-7CE89AB1AB90}" type="pres">
      <dgm:prSet presAssocID="{BB4F5A0D-C298-4331-98D5-CD72F7D1F484}" presName="bgRect" presStyleLbl="bgShp" presStyleIdx="1" presStyleCnt="3"/>
      <dgm:spPr/>
    </dgm:pt>
    <dgm:pt modelId="{6381C88A-7B77-4B9C-B998-218F3DCD9E29}" type="pres">
      <dgm:prSet presAssocID="{BB4F5A0D-C298-4331-98D5-CD72F7D1F48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A95C90CE-4199-43FC-A539-AA21928885BF}" type="pres">
      <dgm:prSet presAssocID="{BB4F5A0D-C298-4331-98D5-CD72F7D1F484}" presName="spaceRect" presStyleCnt="0"/>
      <dgm:spPr/>
    </dgm:pt>
    <dgm:pt modelId="{66C1A853-82A4-4C09-9525-F5984B6C81CF}" type="pres">
      <dgm:prSet presAssocID="{BB4F5A0D-C298-4331-98D5-CD72F7D1F484}" presName="parTx" presStyleLbl="revTx" presStyleIdx="1" presStyleCnt="3">
        <dgm:presLayoutVars>
          <dgm:chMax val="0"/>
          <dgm:chPref val="0"/>
        </dgm:presLayoutVars>
      </dgm:prSet>
      <dgm:spPr/>
    </dgm:pt>
    <dgm:pt modelId="{26E9757E-6601-4973-9506-B99BDBBF3215}" type="pres">
      <dgm:prSet presAssocID="{C57512F3-EEE0-4E9B-9032-2CB939C56B3A}" presName="sibTrans" presStyleCnt="0"/>
      <dgm:spPr/>
    </dgm:pt>
    <dgm:pt modelId="{783E1F8F-8ADC-4A1A-B2E3-6E227735FC56}" type="pres">
      <dgm:prSet presAssocID="{2E0F8E19-63DC-47AC-936B-2947206484D4}" presName="compNode" presStyleCnt="0"/>
      <dgm:spPr/>
    </dgm:pt>
    <dgm:pt modelId="{AD4924AE-0A7E-4CB6-8D0E-C3B3BACC2F2B}" type="pres">
      <dgm:prSet presAssocID="{2E0F8E19-63DC-47AC-936B-2947206484D4}" presName="bgRect" presStyleLbl="bgShp" presStyleIdx="2" presStyleCnt="3"/>
      <dgm:spPr/>
    </dgm:pt>
    <dgm:pt modelId="{0E0AAC7F-F216-4DFC-99B6-90DE67E356D5}" type="pres">
      <dgm:prSet presAssocID="{2E0F8E19-63DC-47AC-936B-2947206484D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242087A-8D3D-4B1C-B77C-E8326CCFFC21}" type="pres">
      <dgm:prSet presAssocID="{2E0F8E19-63DC-47AC-936B-2947206484D4}" presName="spaceRect" presStyleCnt="0"/>
      <dgm:spPr/>
    </dgm:pt>
    <dgm:pt modelId="{D50EAE40-1802-4A1B-A8C2-5CBD4C8B2907}" type="pres">
      <dgm:prSet presAssocID="{2E0F8E19-63DC-47AC-936B-2947206484D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C6B8D1F-E5AB-4644-9BFC-D0C45E57E861}" type="presOf" srcId="{9327152D-D414-4ECE-BF38-B78A0105B63A}" destId="{BD620724-F5A0-4D07-9A96-333DFFEB44C7}" srcOrd="0" destOrd="0" presId="urn:microsoft.com/office/officeart/2018/2/layout/IconVerticalSolidList"/>
    <dgm:cxn modelId="{7AA8BE1F-AFE4-9644-9D56-D6DD446EAA19}" type="presOf" srcId="{669B8567-A156-4319-B356-48F538B6EA44}" destId="{81FE66D5-5152-4566-8E5B-60D46C86C536}" srcOrd="0" destOrd="0" presId="urn:microsoft.com/office/officeart/2018/2/layout/IconVerticalSolidList"/>
    <dgm:cxn modelId="{D206054C-2645-914E-9ED4-112D0444CF15}" type="presOf" srcId="{2E0F8E19-63DC-47AC-936B-2947206484D4}" destId="{D50EAE40-1802-4A1B-A8C2-5CBD4C8B2907}" srcOrd="0" destOrd="0" presId="urn:microsoft.com/office/officeart/2018/2/layout/IconVerticalSolidList"/>
    <dgm:cxn modelId="{76D53172-66FD-B14F-96D6-B57052776041}" type="presOf" srcId="{BB4F5A0D-C298-4331-98D5-CD72F7D1F484}" destId="{66C1A853-82A4-4C09-9525-F5984B6C81CF}" srcOrd="0" destOrd="0" presId="urn:microsoft.com/office/officeart/2018/2/layout/IconVerticalSolidList"/>
    <dgm:cxn modelId="{7CCD2B98-A864-49FE-98CE-4A40491D2B9E}" srcId="{9327152D-D414-4ECE-BF38-B78A0105B63A}" destId="{BB4F5A0D-C298-4331-98D5-CD72F7D1F484}" srcOrd="1" destOrd="0" parTransId="{31F58602-3E11-4D05-A43E-C29F93FC03BD}" sibTransId="{C57512F3-EEE0-4E9B-9032-2CB939C56B3A}"/>
    <dgm:cxn modelId="{814638D8-370F-4AF8-A562-A8DFA8C06BF2}" srcId="{9327152D-D414-4ECE-BF38-B78A0105B63A}" destId="{669B8567-A156-4319-B356-48F538B6EA44}" srcOrd="0" destOrd="0" parTransId="{47E41B2A-DDF7-4B77-BE79-7ECCDD56FA4C}" sibTransId="{103851CE-67EB-4A7A-B04E-681DD20FACF9}"/>
    <dgm:cxn modelId="{224773F1-635E-40CB-BE18-BC570FDEEBF7}" srcId="{9327152D-D414-4ECE-BF38-B78A0105B63A}" destId="{2E0F8E19-63DC-47AC-936B-2947206484D4}" srcOrd="2" destOrd="0" parTransId="{51A47521-2D8B-4A51-A85D-6CF4D22BD488}" sibTransId="{6A118A11-0E7F-4998-981A-BEFF221D315D}"/>
    <dgm:cxn modelId="{13F0FD41-BDBA-3F44-AB4A-73D88A7C9C9E}" type="presParOf" srcId="{BD620724-F5A0-4D07-9A96-333DFFEB44C7}" destId="{5750F514-B13D-442C-BFD8-7B352F640A8F}" srcOrd="0" destOrd="0" presId="urn:microsoft.com/office/officeart/2018/2/layout/IconVerticalSolidList"/>
    <dgm:cxn modelId="{0910962F-9D86-3F4C-A1B5-B99925D67685}" type="presParOf" srcId="{5750F514-B13D-442C-BFD8-7B352F640A8F}" destId="{65395538-E8B2-4F20-AC2C-4EC36FC04BB7}" srcOrd="0" destOrd="0" presId="urn:microsoft.com/office/officeart/2018/2/layout/IconVerticalSolidList"/>
    <dgm:cxn modelId="{338B5B8F-9C0E-AE4E-A9E0-F6A7E901C09B}" type="presParOf" srcId="{5750F514-B13D-442C-BFD8-7B352F640A8F}" destId="{75ADAF5B-5228-41AC-9D2C-B73BD174A4EE}" srcOrd="1" destOrd="0" presId="urn:microsoft.com/office/officeart/2018/2/layout/IconVerticalSolidList"/>
    <dgm:cxn modelId="{3A6EA1D4-0B3B-184A-BD7E-08B65898DE8E}" type="presParOf" srcId="{5750F514-B13D-442C-BFD8-7B352F640A8F}" destId="{E9A0E215-E576-4466-A420-B25BA01D2533}" srcOrd="2" destOrd="0" presId="urn:microsoft.com/office/officeart/2018/2/layout/IconVerticalSolidList"/>
    <dgm:cxn modelId="{CF222D60-A0BA-A54F-9A25-F1378C527734}" type="presParOf" srcId="{5750F514-B13D-442C-BFD8-7B352F640A8F}" destId="{81FE66D5-5152-4566-8E5B-60D46C86C536}" srcOrd="3" destOrd="0" presId="urn:microsoft.com/office/officeart/2018/2/layout/IconVerticalSolidList"/>
    <dgm:cxn modelId="{38DB6B11-1674-AE46-A429-DC202990CE72}" type="presParOf" srcId="{BD620724-F5A0-4D07-9A96-333DFFEB44C7}" destId="{18B93B60-3DC5-417A-A4A5-83B0125EEB28}" srcOrd="1" destOrd="0" presId="urn:microsoft.com/office/officeart/2018/2/layout/IconVerticalSolidList"/>
    <dgm:cxn modelId="{F51C258A-822E-CE46-AC09-332C6A8AB447}" type="presParOf" srcId="{BD620724-F5A0-4D07-9A96-333DFFEB44C7}" destId="{B19BD193-8D6E-463C-8715-63205F2D1FA1}" srcOrd="2" destOrd="0" presId="urn:microsoft.com/office/officeart/2018/2/layout/IconVerticalSolidList"/>
    <dgm:cxn modelId="{0CBCB5CA-996A-1A47-8CAD-B0D5337E4315}" type="presParOf" srcId="{B19BD193-8D6E-463C-8715-63205F2D1FA1}" destId="{1027814A-D1EF-46BA-8876-7CE89AB1AB90}" srcOrd="0" destOrd="0" presId="urn:microsoft.com/office/officeart/2018/2/layout/IconVerticalSolidList"/>
    <dgm:cxn modelId="{06A809E2-E5F3-F847-A0DA-6C5161CB0072}" type="presParOf" srcId="{B19BD193-8D6E-463C-8715-63205F2D1FA1}" destId="{6381C88A-7B77-4B9C-B998-218F3DCD9E29}" srcOrd="1" destOrd="0" presId="urn:microsoft.com/office/officeart/2018/2/layout/IconVerticalSolidList"/>
    <dgm:cxn modelId="{6592B7CD-D936-C546-A83F-039E293BBF11}" type="presParOf" srcId="{B19BD193-8D6E-463C-8715-63205F2D1FA1}" destId="{A95C90CE-4199-43FC-A539-AA21928885BF}" srcOrd="2" destOrd="0" presId="urn:microsoft.com/office/officeart/2018/2/layout/IconVerticalSolidList"/>
    <dgm:cxn modelId="{B36A37A2-0E2F-154A-A2F9-602BB8EB94A2}" type="presParOf" srcId="{B19BD193-8D6E-463C-8715-63205F2D1FA1}" destId="{66C1A853-82A4-4C09-9525-F5984B6C81CF}" srcOrd="3" destOrd="0" presId="urn:microsoft.com/office/officeart/2018/2/layout/IconVerticalSolidList"/>
    <dgm:cxn modelId="{EA9A9647-9A1A-FB4E-848F-BBE542602E15}" type="presParOf" srcId="{BD620724-F5A0-4D07-9A96-333DFFEB44C7}" destId="{26E9757E-6601-4973-9506-B99BDBBF3215}" srcOrd="3" destOrd="0" presId="urn:microsoft.com/office/officeart/2018/2/layout/IconVerticalSolidList"/>
    <dgm:cxn modelId="{23F7F5FC-2FF8-EB42-AC28-B089769FEE6E}" type="presParOf" srcId="{BD620724-F5A0-4D07-9A96-333DFFEB44C7}" destId="{783E1F8F-8ADC-4A1A-B2E3-6E227735FC56}" srcOrd="4" destOrd="0" presId="urn:microsoft.com/office/officeart/2018/2/layout/IconVerticalSolidList"/>
    <dgm:cxn modelId="{B68AD358-CF63-C24D-862F-8DBF6BC2EB80}" type="presParOf" srcId="{783E1F8F-8ADC-4A1A-B2E3-6E227735FC56}" destId="{AD4924AE-0A7E-4CB6-8D0E-C3B3BACC2F2B}" srcOrd="0" destOrd="0" presId="urn:microsoft.com/office/officeart/2018/2/layout/IconVerticalSolidList"/>
    <dgm:cxn modelId="{7976AB45-B814-5E41-B561-11F34271291E}" type="presParOf" srcId="{783E1F8F-8ADC-4A1A-B2E3-6E227735FC56}" destId="{0E0AAC7F-F216-4DFC-99B6-90DE67E356D5}" srcOrd="1" destOrd="0" presId="urn:microsoft.com/office/officeart/2018/2/layout/IconVerticalSolidList"/>
    <dgm:cxn modelId="{9AEF3CFB-49B6-0D4A-AE88-EB8E9D464261}" type="presParOf" srcId="{783E1F8F-8ADC-4A1A-B2E3-6E227735FC56}" destId="{A242087A-8D3D-4B1C-B77C-E8326CCFFC21}" srcOrd="2" destOrd="0" presId="urn:microsoft.com/office/officeart/2018/2/layout/IconVerticalSolidList"/>
    <dgm:cxn modelId="{7A043C6D-6EC0-7B47-95D1-A6A3BD5A56FE}" type="presParOf" srcId="{783E1F8F-8ADC-4A1A-B2E3-6E227735FC56}" destId="{D50EAE40-1802-4A1B-A8C2-5CBD4C8B29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95538-E8B2-4F20-AC2C-4EC36FC04BB7}">
      <dsp:nvSpPr>
        <dsp:cNvPr id="0" name=""/>
        <dsp:cNvSpPr/>
      </dsp:nvSpPr>
      <dsp:spPr>
        <a:xfrm>
          <a:off x="0" y="674"/>
          <a:ext cx="10515600" cy="1577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DAF5B-5228-41AC-9D2C-B73BD174A4EE}">
      <dsp:nvSpPr>
        <dsp:cNvPr id="0" name=""/>
        <dsp:cNvSpPr/>
      </dsp:nvSpPr>
      <dsp:spPr>
        <a:xfrm>
          <a:off x="477146" y="355576"/>
          <a:ext cx="867539" cy="8675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E66D5-5152-4566-8E5B-60D46C86C536}">
      <dsp:nvSpPr>
        <dsp:cNvPr id="0" name=""/>
        <dsp:cNvSpPr/>
      </dsp:nvSpPr>
      <dsp:spPr>
        <a:xfrm>
          <a:off x="1821833" y="674"/>
          <a:ext cx="8693766" cy="1577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6" tIns="166936" rIns="166936" bIns="1669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Identifying Problems</a:t>
          </a:r>
        </a:p>
      </dsp:txBody>
      <dsp:txXfrm>
        <a:off x="1821833" y="674"/>
        <a:ext cx="8693766" cy="1577344"/>
      </dsp:txXfrm>
    </dsp:sp>
    <dsp:sp modelId="{1027814A-D1EF-46BA-8876-7CE89AB1AB90}">
      <dsp:nvSpPr>
        <dsp:cNvPr id="0" name=""/>
        <dsp:cNvSpPr/>
      </dsp:nvSpPr>
      <dsp:spPr>
        <a:xfrm>
          <a:off x="0" y="1972355"/>
          <a:ext cx="10515600" cy="1577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1C88A-7B77-4B9C-B998-218F3DCD9E29}">
      <dsp:nvSpPr>
        <dsp:cNvPr id="0" name=""/>
        <dsp:cNvSpPr/>
      </dsp:nvSpPr>
      <dsp:spPr>
        <a:xfrm>
          <a:off x="477146" y="2327257"/>
          <a:ext cx="867539" cy="8675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1A853-82A4-4C09-9525-F5984B6C81CF}">
      <dsp:nvSpPr>
        <dsp:cNvPr id="0" name=""/>
        <dsp:cNvSpPr/>
      </dsp:nvSpPr>
      <dsp:spPr>
        <a:xfrm>
          <a:off x="1821833" y="1972355"/>
          <a:ext cx="8693766" cy="1577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6" tIns="166936" rIns="166936" bIns="1669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Targeting Resources</a:t>
          </a:r>
        </a:p>
      </dsp:txBody>
      <dsp:txXfrm>
        <a:off x="1821833" y="1972355"/>
        <a:ext cx="8693766" cy="1577344"/>
      </dsp:txXfrm>
    </dsp:sp>
    <dsp:sp modelId="{AD4924AE-0A7E-4CB6-8D0E-C3B3BACC2F2B}">
      <dsp:nvSpPr>
        <dsp:cNvPr id="0" name=""/>
        <dsp:cNvSpPr/>
      </dsp:nvSpPr>
      <dsp:spPr>
        <a:xfrm>
          <a:off x="0" y="3944036"/>
          <a:ext cx="10515600" cy="1577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AAC7F-F216-4DFC-99B6-90DE67E356D5}">
      <dsp:nvSpPr>
        <dsp:cNvPr id="0" name=""/>
        <dsp:cNvSpPr/>
      </dsp:nvSpPr>
      <dsp:spPr>
        <a:xfrm>
          <a:off x="477146" y="4298938"/>
          <a:ext cx="867539" cy="8675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EAE40-1802-4A1B-A8C2-5CBD4C8B2907}">
      <dsp:nvSpPr>
        <dsp:cNvPr id="0" name=""/>
        <dsp:cNvSpPr/>
      </dsp:nvSpPr>
      <dsp:spPr>
        <a:xfrm>
          <a:off x="1821833" y="3944036"/>
          <a:ext cx="8693766" cy="1577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6" tIns="166936" rIns="166936" bIns="1669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Making Change</a:t>
          </a:r>
        </a:p>
      </dsp:txBody>
      <dsp:txXfrm>
        <a:off x="1821833" y="3944036"/>
        <a:ext cx="8693766" cy="1577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3AF26-DF3A-CD48-99A6-2CA4AB7039A4}" type="datetimeFigureOut">
              <a:rPr lang="en-US" smtClean="0"/>
              <a:t>3/11/22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D889A-E5BB-6C49-8639-C55E09FF3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0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D889A-E5BB-6C49-8639-C55E09FF37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www.philadelphiafed.org</a:t>
            </a:r>
            <a:r>
              <a:rPr lang="en-US" dirty="0"/>
              <a:t>/community-development/workforce-and-economic-development/which-workers-will-be-most-impacted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D889A-E5BB-6C49-8639-C55E09FF37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5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www.brookings.edu</a:t>
            </a:r>
            <a:r>
              <a:rPr lang="en-US" dirty="0"/>
              <a:t>/blog/up-front/2020/05/15/covid-19-much-more-fatal-for-men-especially-taking-age-into-account/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D889A-E5BB-6C49-8639-C55E09FF37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94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www.kff.org</a:t>
            </a:r>
            <a:r>
              <a:rPr lang="en-US" dirty="0"/>
              <a:t>/racial-equity-and-health-policy/issue-brief/disparities-in-health-and-health-care-5-key-question-and-answers/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D889A-E5BB-6C49-8639-C55E09FF37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8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www.kff.org</a:t>
            </a:r>
            <a:r>
              <a:rPr lang="en-US" dirty="0"/>
              <a:t>/coronavirus-covid-19/press-release/early-covid-19-vaccination-efforts-through-community-health-centers-are-reaching-people-of-color/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D889A-E5BB-6C49-8639-C55E09FF37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47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www.cherp.research.va.gov</a:t>
            </a:r>
            <a:r>
              <a:rPr lang="en-US" dirty="0"/>
              <a:t>/features/COVID_19_Health_Disparities_Reporting.asp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D889A-E5BB-6C49-8639-C55E09FF37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25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Covid Tracking Project: https://</a:t>
            </a:r>
            <a:r>
              <a:rPr lang="en-US" dirty="0" err="1"/>
              <a:t>covidtracking.com</a:t>
            </a:r>
            <a:r>
              <a:rPr lang="en-US" dirty="0"/>
              <a:t>/race/dashboard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D889A-E5BB-6C49-8639-C55E09FF37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5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50CE-6D49-E94F-967B-DD984DA2C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4B28D-DEE3-8D49-AC91-93EABE18C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CCF4D-6214-724D-84DB-98A5C8F97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A5FB2-7C05-3040-8EB5-1C182A72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25266-885A-5D40-96D8-0AC87E36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5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9DD1A-1F95-7247-8DEB-3B6A6118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265803-58DD-A043-82A1-67673909A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C87D3-63B6-6748-A359-4F93FCBF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A1FD9-CCF5-3C41-AE34-D0E7E1EF2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BB93A-8CD7-B64C-99EF-6715666EB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6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3AA6D6-B1D2-5D4D-8320-7B0045898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1055B-26B3-ED45-ABD5-C879BFFCE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CD9CA-8F69-3B46-BF86-88A853560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23E23-85F9-814F-BE88-2C0A8A7C9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3697C-5114-B34D-9878-2A1E62FB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CFF45-8AE2-F844-A9C1-84D01D17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F40A7-A256-3843-9C4F-B766F3900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886A2-39A5-C849-BBE4-8DFF9813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E07F4-2378-EE43-A4DC-A735AEDF9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4E3F5-ED06-AD4B-B8AD-2C0511E08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7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1D4D-7EB7-C144-ADDD-B0E5B46E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B95F7-EFCD-114E-BF00-84DB821DA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92877-FAE5-B543-A266-4A3A6047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C2270-7DCB-0D46-B3E7-ABACCAFC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54BDA-E79D-1949-A5FB-8292D8FA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3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49AEA-153E-3245-9ECF-7592F7E7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04002-82EF-8848-8D1F-7273643BA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E6CB9-8166-FA45-962C-E566CA648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B17EE-72AD-5B44-AA46-8CAC9926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4C6CD-13DC-7D42-A538-E030AB791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966F8-27FA-384A-960C-7E9E1110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9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0AC9-0167-784E-AE41-7B2938719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970AA-E803-E34C-A370-91DEC6CFD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AFB59-3E11-E740-B490-F3D7EAF88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5FF6A6-EB04-494A-AD3F-2EFAC48EF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0D6BF-2E50-964B-BD5D-291835A0E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118AA-C41A-8D4B-A448-FE623A35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47E4C-07BD-D948-88CC-A6B7B8FF6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D5745F-9E90-164E-89CF-B4074415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0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E187F-1279-3949-A073-AFADDE952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B0E781-82A4-1C48-AAE1-B3CEBBC09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B4029-698D-D44A-B7E1-BA0149F07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7B0B8-BAC1-E14E-89F1-208BC3CB5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1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0379D-DA2E-9541-9925-7B06B85B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25E56-BAE8-634E-B86F-AC4AF316E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18B6E-7D30-C24E-8131-264AFC4A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8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F0007-AD7C-274A-93D3-4752B002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91D78-5822-3B45-B2FD-274130703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1E346-496B-CF4E-9904-3D1F1F4F5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FB2A3-612C-814E-A011-7A4C386F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0F956-38D3-B543-9330-EA32A1BD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32A7A-3822-B74C-800A-9A5526AA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F357-FEDA-6245-B96D-CF877D1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77A438-E74E-1942-9DA7-3D87D507E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5B43B-32A8-C449-9C2C-E5C1AC47A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578FE-9191-D843-8628-2FCAA262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C401E-B0AA-914A-AE50-512F05E6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62224-BC67-6F4F-A11F-E377C204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286AB-9474-504E-90D8-D0990129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40B1F-1016-5047-8A27-E68B29FA0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38325-1772-7D46-94CD-EAD21E6F4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5661E-6DBF-A247-ACC6-0E4DAE464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3EB68-6B31-6B43-AF20-B43C82163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0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B16AF13-5CF4-8741-8DBB-56C8CB073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8054" y="2107107"/>
            <a:ext cx="5003946" cy="1719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1" kern="1200" dirty="0">
                <a:latin typeface="+mj-lt"/>
                <a:ea typeface="+mj-ea"/>
                <a:cs typeface="+mj-cs"/>
              </a:rPr>
              <a:t>Health Equity &amp; Data Collection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91068B2-D49A-9649-A3BC-64D3D8D3A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5264" y="4750893"/>
            <a:ext cx="5003946" cy="157717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Jamila Michener, PhD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Associate Professor of Government and Public Policy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Co-director, Cornell Center for Health Equity 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@povertyscholar</a:t>
            </a:r>
          </a:p>
        </p:txBody>
      </p:sp>
      <p:sp>
        <p:nvSpPr>
          <p:cNvPr id="33" name="Freeform: Shape 2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89A145-8907-B74C-8744-88B010970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11" r="1767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9551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B6668F-9DFC-0C42-87D1-54B1435A8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348"/>
          <a:stretch/>
        </p:blipFill>
        <p:spPr>
          <a:xfrm>
            <a:off x="109151" y="655661"/>
            <a:ext cx="11973697" cy="2019200"/>
          </a:xfrm>
          <a:prstGeom prst="rect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77AFC41C-0F5D-0143-9F6B-24A6305D6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5" y="3528231"/>
            <a:ext cx="12082848" cy="2105699"/>
          </a:xfrm>
          <a:prstGeom prst="rect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444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84D93-51DD-B943-9FD2-3C5B13A7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Data can Identify Systems Level Problems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D79A54-729F-6A4F-83D6-E92918FDC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1569" y="1574019"/>
            <a:ext cx="7269699" cy="408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47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6D4BE-26C2-724E-AAEE-7C34C73EA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ellipse">
            <a:avLst/>
          </a:prstGeom>
          <a:noFill/>
        </p:spPr>
        <p:txBody>
          <a:bodyPr anchor="ctr">
            <a:normAutofit/>
          </a:bodyPr>
          <a:lstStyle/>
          <a:p>
            <a:pPr algn="ctr"/>
            <a:r>
              <a:rPr lang="en-US" sz="2300" dirty="0">
                <a:solidFill>
                  <a:srgbClr val="FFFFFF"/>
                </a:solidFill>
              </a:rPr>
              <a:t>Data can Identify Systems Level Problems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FD50184B-4DB1-2245-A3EB-B20A1140E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844" y="1464260"/>
            <a:ext cx="7635843" cy="47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07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C1D239-63C9-6047-BAB1-96F9C3E51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300">
                <a:solidFill>
                  <a:srgbClr val="FFFFFF"/>
                </a:solidFill>
              </a:rPr>
              <a:t>Data can Identify Systems Level Problems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539D22-78D5-784D-8802-B56FD32F1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587" y="1574019"/>
            <a:ext cx="7291666" cy="410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43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DA89F5C-AC22-7743-B557-76674C654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69" b="21031"/>
          <a:stretch/>
        </p:blipFill>
        <p:spPr>
          <a:xfrm>
            <a:off x="0" y="0"/>
            <a:ext cx="6095980" cy="3428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577F03-C4FA-AB45-B7AA-F8BD95990B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86" b="7214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6EF155-220B-5447-969B-C1ECD345DA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87" b="9042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7B34BC-1A15-A241-927C-A46862E80B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" r="298" b="1"/>
          <a:stretch/>
        </p:blipFill>
        <p:spPr>
          <a:xfrm>
            <a:off x="6095980" y="3429000"/>
            <a:ext cx="6096000" cy="3429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8D9D5-3C22-E945-8454-DFBE16E35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But...Data is Challenging</a:t>
            </a:r>
          </a:p>
        </p:txBody>
      </p:sp>
    </p:spTree>
    <p:extLst>
      <p:ext uri="{BB962C8B-B14F-4D97-AF65-F5344CB8AC3E}">
        <p14:creationId xmlns:p14="http://schemas.microsoft.com/office/powerpoint/2010/main" val="302358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CBB4D22C-A0DB-3D1A-1A8F-A18963A70A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789459"/>
              </p:ext>
            </p:extLst>
          </p:nvPr>
        </p:nvGraphicFramePr>
        <p:xfrm>
          <a:off x="838200" y="654908"/>
          <a:ext cx="10515600" cy="5522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976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34D8A086-C347-1F4D-A820-95FE6C794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07" y="468977"/>
            <a:ext cx="10806307" cy="353906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386C6-D4B5-5843-AF45-4477988E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Health Equity at the Forefront</a:t>
            </a:r>
          </a:p>
        </p:txBody>
      </p:sp>
    </p:spTree>
    <p:extLst>
      <p:ext uri="{BB962C8B-B14F-4D97-AF65-F5344CB8AC3E}">
        <p14:creationId xmlns:p14="http://schemas.microsoft.com/office/powerpoint/2010/main" val="276750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5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9BF9F-7171-844F-9761-F5A6766D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633" y="4380912"/>
            <a:ext cx="8148734" cy="1069270"/>
          </a:xfrm>
          <a:solidFill>
            <a:srgbClr val="FFFFFF"/>
          </a:solidFill>
          <a:ln w="31750" cap="sq">
            <a:solidFill>
              <a:srgbClr val="5E5E52"/>
            </a:solidFill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kern="120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Health Equity at the Forefront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8292BC-C604-324F-B2BF-D2DA78E15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633" y="59828"/>
            <a:ext cx="7629750" cy="406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8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FE717-D5B8-BC47-A7BD-B26ADC37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Health Equity at the Forefront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BF84B1B-F67C-8C43-B62E-175E3758B5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76" r="3" b="5651"/>
          <a:stretch/>
        </p:blipFill>
        <p:spPr>
          <a:xfrm>
            <a:off x="4347673" y="1574019"/>
            <a:ext cx="7255606" cy="425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1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612CC-51E6-EC41-9AA9-9370D18A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633" y="4380912"/>
            <a:ext cx="8148734" cy="1069270"/>
          </a:xfrm>
          <a:solidFill>
            <a:srgbClr val="FFFFFF"/>
          </a:solidFill>
          <a:ln w="31750" cap="sq">
            <a:solidFill>
              <a:srgbClr val="5E5E52"/>
            </a:solidFill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kern="120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Health Equity at the Forefront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26639F-ECEC-5142-BBDA-1C9E236B8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12" b="15237"/>
          <a:stretch/>
        </p:blipFill>
        <p:spPr>
          <a:xfrm>
            <a:off x="1787673" y="418799"/>
            <a:ext cx="8937929" cy="38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6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1393A0C-6905-6D41-9A94-E82A7C8F5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73" b="83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5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5B54BA-67F8-094B-8469-7BD14A65A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3457"/>
          <a:stretch/>
        </p:blipFill>
        <p:spPr>
          <a:xfrm>
            <a:off x="321733" y="618066"/>
            <a:ext cx="11548534" cy="56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37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213-0BCF-A746-9474-5F05902B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Health Equity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F96E1-DB07-3E46-BAF6-9CBDA991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1873" y="270164"/>
            <a:ext cx="6421581" cy="6587836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Health equity means that </a:t>
            </a:r>
            <a:r>
              <a:rPr lang="en-US" sz="2000" b="1" dirty="0">
                <a:solidFill>
                  <a:srgbClr val="C00000"/>
                </a:solidFill>
              </a:rPr>
              <a:t>everyone has a fair and just opportunity to be as healthy as possible</a:t>
            </a:r>
            <a:r>
              <a:rPr lang="en-US" sz="2000" dirty="0">
                <a:solidFill>
                  <a:schemeClr val="bg1"/>
                </a:solidFill>
              </a:rPr>
              <a:t>. Achieving this requires removing obstacles to health such as poverty and discrimination and their consequences, which include powerlessness and lack of access to good jobs with fair pay; quality education, housing, and health care; and safe environments.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Health equity is the ethical and human rights principle that motivates people to eliminate disparities in health and in the determinants of health that adversely affect excluded or marginalized groups. </a:t>
            </a:r>
            <a:r>
              <a:rPr lang="en-US" sz="2000" b="1" dirty="0">
                <a:solidFill>
                  <a:srgbClr val="C00000"/>
                </a:solidFill>
              </a:rPr>
              <a:t>Progress toward health equity is measured by reductions in health disparities.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1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7DAC9-7991-BA4B-AF22-A535BBCE6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15568"/>
            <a:ext cx="3364992" cy="28437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Health Equity &amp; Data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1995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A3B70-1BEF-1646-8218-8A14E6FD2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687" y="1091987"/>
            <a:ext cx="6795868" cy="4672159"/>
          </a:xfrm>
          <a:prstGeom prst="rect">
            <a:avLst/>
          </a:prstGeom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7520" y="4835010"/>
            <a:ext cx="1349026" cy="1572768"/>
          </a:xfrm>
          <a:prstGeom prst="rect">
            <a:avLst/>
          </a:prstGeom>
          <a:solidFill>
            <a:srgbClr val="4E777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414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286</Words>
  <Application>Microsoft Macintosh PowerPoint</Application>
  <PresentationFormat>Widescreen</PresentationFormat>
  <Paragraphs>35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Gill Sans MT</vt:lpstr>
      <vt:lpstr>Office Theme</vt:lpstr>
      <vt:lpstr>Health Equity &amp; Data Collection</vt:lpstr>
      <vt:lpstr>Health Equity at the Forefront</vt:lpstr>
      <vt:lpstr>Health Equity at the Forefront</vt:lpstr>
      <vt:lpstr>Health Equity at the Forefront</vt:lpstr>
      <vt:lpstr>Health Equity at the Forefront</vt:lpstr>
      <vt:lpstr>PowerPoint Presentation</vt:lpstr>
      <vt:lpstr>PowerPoint Presentation</vt:lpstr>
      <vt:lpstr>Health Equity</vt:lpstr>
      <vt:lpstr>Health Equity &amp; Data</vt:lpstr>
      <vt:lpstr>PowerPoint Presentation</vt:lpstr>
      <vt:lpstr>Data can Identify Systems Level Problems</vt:lpstr>
      <vt:lpstr>Data can Identify Systems Level Problems</vt:lpstr>
      <vt:lpstr>Data can Identify Systems Level Problems</vt:lpstr>
      <vt:lpstr>But...Data is Challenging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Equity, Politics &amp; Policy GOV 3251/</dc:title>
  <dc:creator>Jamila Michener</dc:creator>
  <cp:lastModifiedBy>Jamila Michener</cp:lastModifiedBy>
  <cp:revision>27</cp:revision>
  <dcterms:created xsi:type="dcterms:W3CDTF">2021-08-30T17:21:47Z</dcterms:created>
  <dcterms:modified xsi:type="dcterms:W3CDTF">2022-03-11T18:01:31Z</dcterms:modified>
</cp:coreProperties>
</file>