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7"/>
  </p:notesMasterIdLst>
  <p:sldIdLst>
    <p:sldId id="256" r:id="rId2"/>
    <p:sldId id="269" r:id="rId3"/>
    <p:sldId id="258" r:id="rId4"/>
    <p:sldId id="262" r:id="rId5"/>
    <p:sldId id="263" r:id="rId6"/>
    <p:sldId id="260" r:id="rId7"/>
    <p:sldId id="261" r:id="rId8"/>
    <p:sldId id="265" r:id="rId9"/>
    <p:sldId id="266" r:id="rId10"/>
    <p:sldId id="267" r:id="rId11"/>
    <p:sldId id="275" r:id="rId12"/>
    <p:sldId id="270" r:id="rId13"/>
    <p:sldId id="268" r:id="rId14"/>
    <p:sldId id="276"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01"/>
    <p:restoredTop sz="74379"/>
  </p:normalViewPr>
  <p:slideViewPr>
    <p:cSldViewPr snapToGrid="0" snapToObjects="1">
      <p:cViewPr varScale="1">
        <p:scale>
          <a:sx n="112" d="100"/>
          <a:sy n="112" d="100"/>
        </p:scale>
        <p:origin x="224"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1E201-4ECE-9546-8BF0-3EF2B5AF1802}" type="datetimeFigureOut">
              <a:rPr lang="en-US" smtClean="0"/>
              <a:t>3/10/22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4A9A1-9DC6-7649-BBBD-DEB63EC7CCCA}" type="slidenum">
              <a:rPr lang="en-US" smtClean="0"/>
              <a:t>‹#›</a:t>
            </a:fld>
            <a:endParaRPr lang="en-US"/>
          </a:p>
        </p:txBody>
      </p:sp>
    </p:spTree>
    <p:extLst>
      <p:ext uri="{BB962C8B-B14F-4D97-AF65-F5344CB8AC3E}">
        <p14:creationId xmlns:p14="http://schemas.microsoft.com/office/powerpoint/2010/main" val="19681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2.census.gov/programs-surveys/decennial/2020/program-management/final-analysis-reports/2015nct-race-ethnicity-analysis.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obamawhitehouse.archives.gov</a:t>
            </a:r>
            <a:r>
              <a:rPr lang="en-US" dirty="0"/>
              <a:t>/</a:t>
            </a:r>
            <a:r>
              <a:rPr lang="en-US" dirty="0" err="1"/>
              <a:t>omb</a:t>
            </a:r>
            <a:r>
              <a:rPr lang="en-US" dirty="0"/>
              <a:t>/fedreg_1997standards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Suggested Citation: </a:t>
            </a:r>
            <a:r>
              <a:rPr lang="en-US" sz="1200" kern="1200" dirty="0">
                <a:solidFill>
                  <a:schemeClr val="tx1"/>
                </a:solidFill>
                <a:effectLst/>
                <a:latin typeface="+mn-lt"/>
                <a:ea typeface="+mn-ea"/>
                <a:cs typeface="+mn-cs"/>
              </a:rPr>
              <a:t>Erica L. Olmsted-Hawala, Elizabeth M. Nichols. </a:t>
            </a:r>
            <a:r>
              <a:rPr lang="en-US" sz="1200" b="1" kern="1200" dirty="0">
                <a:solidFill>
                  <a:schemeClr val="tx1"/>
                </a:solidFill>
                <a:effectLst/>
                <a:latin typeface="+mn-lt"/>
                <a:ea typeface="+mn-ea"/>
                <a:cs typeface="+mn-cs"/>
              </a:rPr>
              <a:t>(2020). Usability Testing Results Evaluating the Decennial Census Race and Hispanic Origin Questions Throughout the Decade: 2012-2020. </a:t>
            </a:r>
            <a:r>
              <a:rPr lang="en-US" sz="1200" i="1" kern="1200" dirty="0">
                <a:solidFill>
                  <a:schemeClr val="tx1"/>
                </a:solidFill>
                <a:effectLst/>
                <a:latin typeface="+mn-lt"/>
                <a:ea typeface="+mn-ea"/>
                <a:cs typeface="+mn-cs"/>
              </a:rPr>
              <a:t>Research and Methodology Directorate, Center for Behavioral Science Methods Research Report Series (Survey Methodology #2020-02). </a:t>
            </a:r>
            <a:r>
              <a:rPr lang="en-US" sz="1200" kern="1200" dirty="0">
                <a:solidFill>
                  <a:schemeClr val="tx1"/>
                </a:solidFill>
                <a:effectLst/>
                <a:latin typeface="+mn-lt"/>
                <a:ea typeface="+mn-ea"/>
                <a:cs typeface="+mn-cs"/>
              </a:rPr>
              <a:t>U.S. Census Bureau. Available online at &lt;http://</a:t>
            </a:r>
            <a:r>
              <a:rPr lang="en-US" sz="1200" kern="1200" dirty="0" err="1">
                <a:solidFill>
                  <a:schemeClr val="tx1"/>
                </a:solidFill>
                <a:effectLst/>
                <a:latin typeface="+mn-lt"/>
                <a:ea typeface="+mn-ea"/>
                <a:cs typeface="+mn-cs"/>
              </a:rPr>
              <a:t>www.census.gov</a:t>
            </a:r>
            <a:r>
              <a:rPr lang="en-US" sz="1200" kern="1200" dirty="0">
                <a:solidFill>
                  <a:schemeClr val="tx1"/>
                </a:solidFill>
                <a:effectLst/>
                <a:latin typeface="+mn-lt"/>
                <a:ea typeface="+mn-ea"/>
                <a:cs typeface="+mn-cs"/>
              </a:rPr>
              <a:t>/content/dam/Census/library/working-papers/2020/</a:t>
            </a:r>
            <a:r>
              <a:rPr lang="en-US" sz="1200" kern="1200" dirty="0" err="1">
                <a:solidFill>
                  <a:schemeClr val="tx1"/>
                </a:solidFill>
                <a:effectLst/>
                <a:latin typeface="+mn-lt"/>
                <a:ea typeface="+mn-ea"/>
                <a:cs typeface="+mn-cs"/>
              </a:rPr>
              <a:t>adrm</a:t>
            </a:r>
            <a:r>
              <a:rPr lang="en-US" sz="1200" kern="1200" dirty="0">
                <a:solidFill>
                  <a:schemeClr val="tx1"/>
                </a:solidFill>
                <a:effectLst/>
                <a:latin typeface="+mn-lt"/>
                <a:ea typeface="+mn-ea"/>
                <a:cs typeface="+mn-cs"/>
              </a:rPr>
              <a:t>/rsm2020- 02.pdf&gt; </a:t>
            </a:r>
            <a:endParaRPr lang="en-US" dirty="0"/>
          </a:p>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4</a:t>
            </a:fld>
            <a:endParaRPr lang="en-US"/>
          </a:p>
        </p:txBody>
      </p:sp>
    </p:spTree>
    <p:extLst>
      <p:ext uri="{BB962C8B-B14F-4D97-AF65-F5344CB8AC3E}">
        <p14:creationId xmlns:p14="http://schemas.microsoft.com/office/powerpoint/2010/main" val="1681268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The subcommittee adopts the term </a:t>
            </a:r>
            <a:r>
              <a:rPr lang="en-US" sz="1200" b="0" i="1" u="none" strike="noStrike" kern="1200" dirty="0">
                <a:solidFill>
                  <a:schemeClr val="tx1"/>
                </a:solidFill>
                <a:effectLst/>
                <a:latin typeface="+mn-lt"/>
                <a:ea typeface="+mn-ea"/>
                <a:cs typeface="+mn-cs"/>
              </a:rPr>
              <a:t>granular ethnicity</a:t>
            </a:r>
            <a:r>
              <a:rPr lang="en-US" sz="1200" b="0" i="0" u="none" strike="noStrike" kern="1200" dirty="0">
                <a:solidFill>
                  <a:schemeClr val="tx1"/>
                </a:solidFill>
                <a:effectLst/>
                <a:latin typeface="+mn-lt"/>
                <a:ea typeface="+mn-ea"/>
                <a:cs typeface="+mn-cs"/>
              </a:rPr>
              <a:t> to describe groups at a more specific level of categorization than the broad OMB categories, such as the ethnic groups that the Census lists as subgroups in its Hispanic ethnicity and race questions.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he level of detail for analysis for quality improvement can be influenced by the size of the ethnic population under study; the number or proportion of those ethnicities that might have a specific condition such as diabetes or be of an age at which immunization for pneumonia is needed; and the actual associations among ethnicity, other correlated factors (e.g., income, insurance coverage), and quality of care. While there are hundreds of possible ethnic categories, not all will have local relevance nor always have added value for designing targeted approaches to remediate health care needs. This report's recommendations are driven by a need to identify and address quality differentials not simply to collect information to classify and count people.</a:t>
            </a:r>
            <a:endParaRPr lang="en-US" dirty="0"/>
          </a:p>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14</a:t>
            </a:fld>
            <a:endParaRPr lang="en-US"/>
          </a:p>
        </p:txBody>
      </p:sp>
    </p:spTree>
    <p:extLst>
      <p:ext uri="{BB962C8B-B14F-4D97-AF65-F5344CB8AC3E}">
        <p14:creationId xmlns:p14="http://schemas.microsoft.com/office/powerpoint/2010/main" val="3328284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15</a:t>
            </a:fld>
            <a:endParaRPr lang="en-US"/>
          </a:p>
        </p:txBody>
      </p:sp>
    </p:spTree>
    <p:extLst>
      <p:ext uri="{BB962C8B-B14F-4D97-AF65-F5344CB8AC3E}">
        <p14:creationId xmlns:p14="http://schemas.microsoft.com/office/powerpoint/2010/main" val="2308763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None/>
            </a:pPr>
            <a:r>
              <a:rPr lang="en-US" sz="1200" dirty="0"/>
              <a:t>CDC Race and Ethnicity Code Set Version 1 (March 2000) </a:t>
            </a:r>
          </a:p>
          <a:p>
            <a:pPr marL="0" indent="0" fontAlgn="base">
              <a:buNone/>
            </a:pPr>
            <a:r>
              <a:rPr lang="en-US" sz="1200" dirty="0"/>
              <a:t>Agency for Healthcare Research and Quality</a:t>
            </a:r>
          </a:p>
          <a:p>
            <a:pPr marL="0" indent="0" fontAlgn="base">
              <a:buNone/>
            </a:pPr>
            <a:r>
              <a:rPr lang="en-US" sz="1200" dirty="0"/>
              <a:t>Office of the national coordinator for health information technology: CDC Race and Ethnicity Code Set Version 1.0 (March 2000), and § 170.207(f)(1) The Office of Management and Budget Standards for Maintaining, Collecting, and Presenting Federal Data on Race and Ethnicity, Statistical Policy Directive No. 15, as revised, October 30, 1997 </a:t>
            </a:r>
          </a:p>
          <a:p>
            <a:pPr marL="0" indent="0" fontAlgn="base">
              <a:buNone/>
            </a:pPr>
            <a:endParaRPr lang="en-US" sz="1200" b="1" u="sng" dirty="0"/>
          </a:p>
          <a:p>
            <a:pPr marL="0" indent="0" fontAlgn="base">
              <a:buNone/>
            </a:pPr>
            <a:r>
              <a:rPr lang="en-US" sz="1200" b="1" u="sng" dirty="0"/>
              <a:t>The “Race &amp; Ethnicity—CDC” code system in PHIN VADS (at a minimum, Release 3.3.9) permits a much more granular structured recording of a patient's race and ethnicity with its inclusion of over 900 concepts for race and ethnicity. The recording and exchange of patient race and ethnicity at such a granular level can facilitate the accurate identification and analysis of health disparities based on race and ethnicity. </a:t>
            </a:r>
          </a:p>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5</a:t>
            </a:fld>
            <a:endParaRPr lang="en-US"/>
          </a:p>
        </p:txBody>
      </p:sp>
    </p:spTree>
    <p:extLst>
      <p:ext uri="{BB962C8B-B14F-4D97-AF65-F5344CB8AC3E}">
        <p14:creationId xmlns:p14="http://schemas.microsoft.com/office/powerpoint/2010/main" val="2556581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6</a:t>
            </a:fld>
            <a:endParaRPr lang="en-US"/>
          </a:p>
        </p:txBody>
      </p:sp>
    </p:spTree>
    <p:extLst>
      <p:ext uri="{BB962C8B-B14F-4D97-AF65-F5344CB8AC3E}">
        <p14:creationId xmlns:p14="http://schemas.microsoft.com/office/powerpoint/2010/main" val="440093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7</a:t>
            </a:fld>
            <a:endParaRPr lang="en-US"/>
          </a:p>
        </p:txBody>
      </p:sp>
    </p:spTree>
    <p:extLst>
      <p:ext uri="{BB962C8B-B14F-4D97-AF65-F5344CB8AC3E}">
        <p14:creationId xmlns:p14="http://schemas.microsoft.com/office/powerpoint/2010/main" val="2765092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Allows the ultimate flexibility in formatting and presentation </a:t>
            </a:r>
          </a:p>
        </p:txBody>
      </p:sp>
      <p:sp>
        <p:nvSpPr>
          <p:cNvPr id="4" name="Slide Number Placeholder 3"/>
          <p:cNvSpPr>
            <a:spLocks noGrp="1"/>
          </p:cNvSpPr>
          <p:nvPr>
            <p:ph type="sldNum" sz="quarter" idx="5"/>
          </p:nvPr>
        </p:nvSpPr>
        <p:spPr/>
        <p:txBody>
          <a:bodyPr/>
          <a:lstStyle/>
          <a:p>
            <a:fld id="{E4F4A9A1-9DC6-7649-BBBD-DEB63EC7CCCA}" type="slidenum">
              <a:rPr lang="en-US" smtClean="0"/>
              <a:t>9</a:t>
            </a:fld>
            <a:endParaRPr lang="en-US"/>
          </a:p>
        </p:txBody>
      </p:sp>
    </p:spTree>
    <p:extLst>
      <p:ext uri="{BB962C8B-B14F-4D97-AF65-F5344CB8AC3E}">
        <p14:creationId xmlns:p14="http://schemas.microsoft.com/office/powerpoint/2010/main" val="629772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10</a:t>
            </a:fld>
            <a:endParaRPr lang="en-US"/>
          </a:p>
        </p:txBody>
      </p:sp>
    </p:spTree>
    <p:extLst>
      <p:ext uri="{BB962C8B-B14F-4D97-AF65-F5344CB8AC3E}">
        <p14:creationId xmlns:p14="http://schemas.microsoft.com/office/powerpoint/2010/main" val="2628854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2019 UDS (Pre-Pandemic): </a:t>
            </a:r>
          </a:p>
          <a:p>
            <a:pPr lvl="1"/>
            <a:r>
              <a:rPr lang="en-US" dirty="0"/>
              <a:t>95% of Patients reported Race or Ethnicity</a:t>
            </a:r>
          </a:p>
          <a:p>
            <a:pPr lvl="1"/>
            <a:r>
              <a:rPr lang="en-US" dirty="0"/>
              <a:t>Only 5% of Patients fell into both “Unreported/Refused to Report Race” and “Unreported/Refused to Report Ethnicity”</a:t>
            </a:r>
          </a:p>
          <a:p>
            <a:endParaRPr lang="en-US" dirty="0"/>
          </a:p>
          <a:p>
            <a:r>
              <a:rPr lang="en-US" dirty="0"/>
              <a:t>2020 and 2021: </a:t>
            </a:r>
          </a:p>
          <a:p>
            <a:pPr lvl="1"/>
            <a:r>
              <a:rPr lang="en-US" dirty="0"/>
              <a:t>Doubled: 10% of Patients fell into both “Unreported/Refused to Report Race” and “Unreported/Refused to Report Ethnicity” groups</a:t>
            </a:r>
          </a:p>
          <a:p>
            <a:pPr lvl="2"/>
            <a:r>
              <a:rPr lang="en-US" dirty="0"/>
              <a:t>Virtual Front Desk? </a:t>
            </a:r>
          </a:p>
          <a:p>
            <a:pPr lvl="2"/>
            <a:r>
              <a:rPr lang="en-US" dirty="0"/>
              <a:t>Electronic- Registration and Check-in?</a:t>
            </a:r>
          </a:p>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11</a:t>
            </a:fld>
            <a:endParaRPr lang="en-US"/>
          </a:p>
        </p:txBody>
      </p:sp>
    </p:spTree>
    <p:extLst>
      <p:ext uri="{BB962C8B-B14F-4D97-AF65-F5344CB8AC3E}">
        <p14:creationId xmlns:p14="http://schemas.microsoft.com/office/powerpoint/2010/main" val="92535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12</a:t>
            </a:fld>
            <a:endParaRPr lang="en-US"/>
          </a:p>
        </p:txBody>
      </p:sp>
    </p:spTree>
    <p:extLst>
      <p:ext uri="{BB962C8B-B14F-4D97-AF65-F5344CB8AC3E}">
        <p14:creationId xmlns:p14="http://schemas.microsoft.com/office/powerpoint/2010/main" val="1543134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OMB To provide flexibility and ensure data quality, separate questions shall be used wherever feasible for reporting race and ethnicity. - https://</a:t>
            </a:r>
            <a:r>
              <a:rPr lang="en-US" dirty="0" err="1"/>
              <a:t>obamawhitehouse.archives.gov</a:t>
            </a:r>
            <a:r>
              <a:rPr lang="en-US" dirty="0"/>
              <a:t>/</a:t>
            </a:r>
            <a:r>
              <a:rPr lang="en-US" dirty="0" err="1"/>
              <a:t>omb</a:t>
            </a:r>
            <a:r>
              <a:rPr lang="en-US" dirty="0"/>
              <a:t>/fedreg_1997standards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fontAlgn="base"/>
            <a:r>
              <a:rPr lang="en-US" sz="1200" b="0" i="0" u="none" strike="noStrike" kern="1200" dirty="0">
                <a:solidFill>
                  <a:schemeClr val="tx1"/>
                </a:solidFill>
                <a:effectLst/>
                <a:latin typeface="+mn-lt"/>
                <a:ea typeface="+mn-ea"/>
                <a:cs typeface="+mn-cs"/>
              </a:rPr>
              <a:t>2015 National Content Test Race and Ethnicity Analysis Report </a:t>
            </a:r>
            <a:r>
              <a:rPr lang="en-US" sz="1200" b="0" i="0" u="none" strike="noStrike" kern="1200" dirty="0">
                <a:solidFill>
                  <a:schemeClr val="tx1"/>
                </a:solidFill>
                <a:effectLst/>
                <a:latin typeface="+mn-lt"/>
                <a:ea typeface="+mn-ea"/>
                <a:cs typeface="+mn-cs"/>
                <a:hlinkClick r:id="rId3"/>
              </a:rPr>
              <a:t>https://www2.census.gov/programs-surveys/decennial/2020/program-management/final-analysis-reports/2015nct-race-ethnicity-analysis.pdf</a:t>
            </a:r>
            <a:r>
              <a:rPr lang="en-US" sz="1200" b="0" i="0" u="none" strike="noStrike" kern="1200" dirty="0">
                <a:solidFill>
                  <a:schemeClr val="tx1"/>
                </a:solidFill>
                <a:effectLst/>
                <a:latin typeface="+mn-lt"/>
                <a:ea typeface="+mn-ea"/>
                <a:cs typeface="+mn-cs"/>
              </a:rPr>
              <a:t>: This is the giant report I was talking about that did very in-depth testing of the census questions in advance for 2020. As I mentioned, there are many articles and data that established the validity issues with Race and Ethnicity being asked about in two questions in the United States; but this is the "gold standard" of the research on it. </a:t>
            </a:r>
          </a:p>
          <a:p>
            <a:pPr fontAlgn="base"/>
            <a:endParaRPr lang="en-US" sz="1200" b="0" i="0" u="none" strike="noStrike" kern="1200">
              <a:solidFill>
                <a:schemeClr val="tx1"/>
              </a:solidFill>
              <a:effectLst/>
              <a:latin typeface="+mn-lt"/>
              <a:ea typeface="+mn-ea"/>
              <a:cs typeface="+mn-cs"/>
            </a:endParaRPr>
          </a:p>
          <a:p>
            <a:pPr fontAlgn="base"/>
            <a:r>
              <a:rPr lang="en-US" sz="1200" b="0" i="0" u="none" strike="noStrike" kern="1200">
                <a:solidFill>
                  <a:schemeClr val="tx1"/>
                </a:solidFill>
                <a:effectLst/>
                <a:latin typeface="+mn-lt"/>
                <a:ea typeface="+mn-ea"/>
                <a:cs typeface="+mn-cs"/>
              </a:rPr>
              <a:t>"</a:t>
            </a:r>
            <a:r>
              <a:rPr lang="en-US" sz="1200" b="0" i="0" u="none" strike="noStrike" kern="1200" dirty="0">
                <a:solidFill>
                  <a:schemeClr val="tx1"/>
                </a:solidFill>
                <a:effectLst/>
                <a:latin typeface="+mn-lt"/>
                <a:ea typeface="+mn-ea"/>
                <a:cs typeface="+mn-cs"/>
              </a:rPr>
              <a:t>5.1 Analysis of Alternative Question Formats (Separate vs. Combined)" starts on page 41 and concludes:</a:t>
            </a:r>
          </a:p>
          <a:p>
            <a:pPr fontAlgn="base"/>
            <a:r>
              <a:rPr lang="en-US" sz="1200" b="0" i="0" u="none" strike="noStrike" kern="1200" dirty="0">
                <a:solidFill>
                  <a:schemeClr val="tx1"/>
                </a:solidFill>
                <a:effectLst/>
                <a:latin typeface="+mn-lt"/>
                <a:ea typeface="+mn-ea"/>
                <a:cs typeface="+mn-cs"/>
              </a:rPr>
              <a:t>"Of those who provided a Hispanic response, significantly higher percentages used only the Hispanic category to report this response when responding using the combined question approaches compared to the Separate Questions approach, and significantly lower percentages used the Hispanic category in addition to a race category (e.g., White or SOR). This suggests that when there is a Hispanic category present in the race question, Hispanic respondents do not need to use </a:t>
            </a:r>
            <a:r>
              <a:rPr lang="en-US" sz="1200" b="0" i="0" u="none" strike="noStrike" kern="1200" dirty="0" err="1">
                <a:solidFill>
                  <a:schemeClr val="tx1"/>
                </a:solidFill>
                <a:effectLst/>
                <a:latin typeface="+mn-lt"/>
                <a:ea typeface="+mn-ea"/>
                <a:cs typeface="+mn-cs"/>
              </a:rPr>
              <a:t>ot</a:t>
            </a:r>
            <a:r>
              <a:rPr lang="en-US" sz="1200" b="0" i="0" u="none" strike="noStrike" kern="1200" dirty="0">
                <a:solidFill>
                  <a:schemeClr val="tx1"/>
                </a:solidFill>
                <a:effectLst/>
                <a:latin typeface="+mn-lt"/>
                <a:ea typeface="+mn-ea"/>
                <a:cs typeface="+mn-cs"/>
              </a:rPr>
              <a:t>​her categories to report their Hispanic identity."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4F4A9A1-9DC6-7649-BBBD-DEB63EC7CCCA}" type="slidenum">
              <a:rPr lang="en-US" smtClean="0"/>
              <a:t>13</a:t>
            </a:fld>
            <a:endParaRPr lang="en-US"/>
          </a:p>
        </p:txBody>
      </p:sp>
    </p:spTree>
    <p:extLst>
      <p:ext uri="{BB962C8B-B14F-4D97-AF65-F5344CB8AC3E}">
        <p14:creationId xmlns:p14="http://schemas.microsoft.com/office/powerpoint/2010/main" val="2313277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2E75DA-60C3-664A-BB7C-D20BF83B3ECF}" type="datetimeFigureOut">
              <a:rPr lang="en-US" smtClean="0"/>
              <a:t>3/9/22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3866666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2E75DA-60C3-664A-BB7C-D20BF83B3ECF}" type="datetimeFigureOut">
              <a:rPr lang="en-US" smtClean="0"/>
              <a:t>3/9/22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3382079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2E75DA-60C3-664A-BB7C-D20BF83B3ECF}" type="datetimeFigureOut">
              <a:rPr lang="en-US" smtClean="0"/>
              <a:t>3/9/22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331721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2E75DA-60C3-664A-BB7C-D20BF83B3ECF}" type="datetimeFigureOut">
              <a:rPr lang="en-US" smtClean="0"/>
              <a:t>3/9/22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276308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2E75DA-60C3-664A-BB7C-D20BF83B3ECF}" type="datetimeFigureOut">
              <a:rPr lang="en-US" smtClean="0"/>
              <a:t>3/9/22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236313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2E75DA-60C3-664A-BB7C-D20BF83B3ECF}" type="datetimeFigureOut">
              <a:rPr lang="en-US" smtClean="0"/>
              <a:t>3/9/22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135743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2E75DA-60C3-664A-BB7C-D20BF83B3ECF}" type="datetimeFigureOut">
              <a:rPr lang="en-US" smtClean="0"/>
              <a:t>3/9/22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393422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2E75DA-60C3-664A-BB7C-D20BF83B3ECF}" type="datetimeFigureOut">
              <a:rPr lang="en-US" smtClean="0"/>
              <a:t>3/9/22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386840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E75DA-60C3-664A-BB7C-D20BF83B3ECF}" type="datetimeFigureOut">
              <a:rPr lang="en-US" smtClean="0"/>
              <a:t>3/9/22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2842245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2E75DA-60C3-664A-BB7C-D20BF83B3ECF}" type="datetimeFigureOut">
              <a:rPr lang="en-US" smtClean="0"/>
              <a:t>3/9/22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264148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2E75DA-60C3-664A-BB7C-D20BF83B3ECF}" type="datetimeFigureOut">
              <a:rPr lang="en-US" smtClean="0"/>
              <a:t>3/9/22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ADC65-3D84-1E41-BACF-2E2228333ABF}" type="slidenum">
              <a:rPr lang="en-US" smtClean="0"/>
              <a:t>‹#›</a:t>
            </a:fld>
            <a:endParaRPr lang="en-US"/>
          </a:p>
        </p:txBody>
      </p:sp>
    </p:spTree>
    <p:extLst>
      <p:ext uri="{BB962C8B-B14F-4D97-AF65-F5344CB8AC3E}">
        <p14:creationId xmlns:p14="http://schemas.microsoft.com/office/powerpoint/2010/main" val="385698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E75DA-60C3-664A-BB7C-D20BF83B3ECF}" type="datetimeFigureOut">
              <a:rPr lang="en-US" smtClean="0"/>
              <a:t>3/9/22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ADC65-3D84-1E41-BACF-2E2228333ABF}" type="slidenum">
              <a:rPr lang="en-US" smtClean="0"/>
              <a:t>‹#›</a:t>
            </a:fld>
            <a:endParaRPr lang="en-US"/>
          </a:p>
        </p:txBody>
      </p:sp>
    </p:spTree>
    <p:extLst>
      <p:ext uri="{BB962C8B-B14F-4D97-AF65-F5344CB8AC3E}">
        <p14:creationId xmlns:p14="http://schemas.microsoft.com/office/powerpoint/2010/main" val="294331790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hyperlink" Target="https://data.hrsa.gov/tools/data-reporting/program-data/state/NY/table?tableName=3B"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2.census.gov/programs-surveys/decennial/2020/program-management/final-analysis-reports/2015nct-race-ethnicity-analysi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hrq.gov/sites/default/files/publications/files/iomracerepor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3C1D-8585-5B4D-BE1F-790EA3715318}"/>
              </a:ext>
            </a:extLst>
          </p:cNvPr>
          <p:cNvSpPr>
            <a:spLocks noGrp="1"/>
          </p:cNvSpPr>
          <p:nvPr>
            <p:ph type="ctrTitle"/>
          </p:nvPr>
        </p:nvSpPr>
        <p:spPr>
          <a:solidFill>
            <a:schemeClr val="accent5">
              <a:lumMod val="75000"/>
            </a:schemeClr>
          </a:solidFill>
        </p:spPr>
        <p:txBody>
          <a:bodyPr>
            <a:normAutofit fontScale="90000"/>
          </a:bodyPr>
          <a:lstStyle/>
          <a:p>
            <a:r>
              <a:rPr lang="en-US" b="1" dirty="0">
                <a:solidFill>
                  <a:schemeClr val="bg1"/>
                </a:solidFill>
              </a:rPr>
              <a:t>A Path Forward: </a:t>
            </a:r>
            <a:br>
              <a:rPr lang="en-US" b="1" dirty="0">
                <a:solidFill>
                  <a:schemeClr val="bg1"/>
                </a:solidFill>
              </a:rPr>
            </a:br>
            <a:r>
              <a:rPr lang="en-US" sz="3600" b="1" dirty="0">
                <a:solidFill>
                  <a:schemeClr val="bg1"/>
                </a:solidFill>
              </a:rPr>
              <a:t>Reflections after a Decade of Gathering Granular Ethnicity Information from Patients in a Community Health Care Setting</a:t>
            </a:r>
            <a:endParaRPr lang="en-US" b="1" dirty="0">
              <a:solidFill>
                <a:schemeClr val="bg1"/>
              </a:solidFill>
            </a:endParaRPr>
          </a:p>
        </p:txBody>
      </p:sp>
      <p:sp>
        <p:nvSpPr>
          <p:cNvPr id="3" name="Subtitle 2">
            <a:extLst>
              <a:ext uri="{FF2B5EF4-FFF2-40B4-BE49-F238E27FC236}">
                <a16:creationId xmlns:a16="http://schemas.microsoft.com/office/drawing/2014/main" id="{EFF8D09A-10E4-5440-A0CE-8BFEDBF9D30D}"/>
              </a:ext>
            </a:extLst>
          </p:cNvPr>
          <p:cNvSpPr>
            <a:spLocks noGrp="1"/>
          </p:cNvSpPr>
          <p:nvPr>
            <p:ph type="subTitle" idx="1"/>
          </p:nvPr>
        </p:nvSpPr>
        <p:spPr/>
        <p:txBody>
          <a:bodyPr/>
          <a:lstStyle/>
          <a:p>
            <a:pPr algn="r"/>
            <a:r>
              <a:rPr lang="en-US" dirty="0"/>
              <a:t>Elizabeth Lever, MS, Chief Information Officer</a:t>
            </a:r>
          </a:p>
          <a:p>
            <a:pPr algn="r"/>
            <a:r>
              <a:rPr lang="en-US" dirty="0"/>
              <a:t>Institute for Family Health</a:t>
            </a:r>
          </a:p>
        </p:txBody>
      </p:sp>
      <p:pic>
        <p:nvPicPr>
          <p:cNvPr id="5" name="Content Placeholder 3">
            <a:extLst>
              <a:ext uri="{FF2B5EF4-FFF2-40B4-BE49-F238E27FC236}">
                <a16:creationId xmlns:a16="http://schemas.microsoft.com/office/drawing/2014/main" id="{E59EE229-5515-3D49-9B31-E5BEAD3E0948}"/>
              </a:ext>
            </a:extLst>
          </p:cNvPr>
          <p:cNvPicPr>
            <a:picLocks noChangeAspect="1"/>
          </p:cNvPicPr>
          <p:nvPr/>
        </p:nvPicPr>
        <p:blipFill rotWithShape="1">
          <a:blip r:embed="rId2">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pic>
        <p:nvPicPr>
          <p:cNvPr id="6" name="Picture 5">
            <a:extLst>
              <a:ext uri="{FF2B5EF4-FFF2-40B4-BE49-F238E27FC236}">
                <a16:creationId xmlns:a16="http://schemas.microsoft.com/office/drawing/2014/main" id="{FBD8C3A0-9559-6F41-B780-EF3E4A3FFC47}"/>
              </a:ext>
            </a:extLst>
          </p:cNvPr>
          <p:cNvPicPr>
            <a:picLocks noChangeAspect="1"/>
          </p:cNvPicPr>
          <p:nvPr/>
        </p:nvPicPr>
        <p:blipFill>
          <a:blip r:embed="rId3"/>
          <a:stretch>
            <a:fillRect/>
          </a:stretch>
        </p:blipFill>
        <p:spPr>
          <a:xfrm>
            <a:off x="9812020" y="4488869"/>
            <a:ext cx="855980" cy="768931"/>
          </a:xfrm>
          <a:prstGeom prst="rect">
            <a:avLst/>
          </a:prstGeom>
        </p:spPr>
      </p:pic>
    </p:spTree>
    <p:extLst>
      <p:ext uri="{BB962C8B-B14F-4D97-AF65-F5344CB8AC3E}">
        <p14:creationId xmlns:p14="http://schemas.microsoft.com/office/powerpoint/2010/main" val="445135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8599-2B6D-BE4F-B556-910EE2446914}"/>
              </a:ext>
            </a:extLst>
          </p:cNvPr>
          <p:cNvSpPr>
            <a:spLocks noGrp="1"/>
          </p:cNvSpPr>
          <p:nvPr>
            <p:ph type="title"/>
          </p:nvPr>
        </p:nvSpPr>
        <p:spPr/>
        <p:txBody>
          <a:bodyPr/>
          <a:lstStyle/>
          <a:p>
            <a:r>
              <a:rPr lang="en-US" b="1" dirty="0">
                <a:solidFill>
                  <a:schemeClr val="accent5">
                    <a:lumMod val="75000"/>
                  </a:schemeClr>
                </a:solidFill>
              </a:rPr>
              <a:t>Accuracy?</a:t>
            </a:r>
          </a:p>
        </p:txBody>
      </p:sp>
      <p:sp>
        <p:nvSpPr>
          <p:cNvPr id="3" name="Content Placeholder 2">
            <a:extLst>
              <a:ext uri="{FF2B5EF4-FFF2-40B4-BE49-F238E27FC236}">
                <a16:creationId xmlns:a16="http://schemas.microsoft.com/office/drawing/2014/main" id="{E5204727-86B6-5844-9C02-312A17866F51}"/>
              </a:ext>
            </a:extLst>
          </p:cNvPr>
          <p:cNvSpPr>
            <a:spLocks noGrp="1"/>
          </p:cNvSpPr>
          <p:nvPr>
            <p:ph idx="1"/>
          </p:nvPr>
        </p:nvSpPr>
        <p:spPr>
          <a:xfrm>
            <a:off x="838200" y="1916112"/>
            <a:ext cx="4483100" cy="4351338"/>
          </a:xfrm>
        </p:spPr>
        <p:txBody>
          <a:bodyPr>
            <a:normAutofit/>
          </a:bodyPr>
          <a:lstStyle/>
          <a:p>
            <a:pPr marL="0" indent="0">
              <a:buNone/>
            </a:pPr>
            <a:r>
              <a:rPr lang="en-US" dirty="0"/>
              <a:t>Does this information provided vis the paper form match the information entered into the electronic health record?</a:t>
            </a:r>
            <a:endParaRPr lang="en-US" sz="1900" dirty="0"/>
          </a:p>
          <a:p>
            <a:pPr marL="0" indent="0">
              <a:buNone/>
            </a:pPr>
            <a:endParaRPr lang="en-US" sz="1900" dirty="0"/>
          </a:p>
          <a:p>
            <a:endParaRPr lang="en-US" dirty="0"/>
          </a:p>
        </p:txBody>
      </p:sp>
      <p:pic>
        <p:nvPicPr>
          <p:cNvPr id="7" name="Content Placeholder 3">
            <a:extLst>
              <a:ext uri="{FF2B5EF4-FFF2-40B4-BE49-F238E27FC236}">
                <a16:creationId xmlns:a16="http://schemas.microsoft.com/office/drawing/2014/main" id="{8AD28B6F-C089-5643-A41A-D82EA078420C}"/>
              </a:ext>
            </a:extLst>
          </p:cNvPr>
          <p:cNvPicPr>
            <a:picLocks noChangeAspect="1"/>
          </p:cNvPicPr>
          <p:nvPr/>
        </p:nvPicPr>
        <p:blipFill rotWithShape="1">
          <a:blip r:embed="rId3">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pic>
        <p:nvPicPr>
          <p:cNvPr id="9" name="Picture 1" descr="page1image63569920">
            <a:extLst>
              <a:ext uri="{FF2B5EF4-FFF2-40B4-BE49-F238E27FC236}">
                <a16:creationId xmlns:a16="http://schemas.microsoft.com/office/drawing/2014/main" id="{CB15DE0F-37BE-F248-89C1-15355408327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8060"/>
          <a:stretch/>
        </p:blipFill>
        <p:spPr bwMode="auto">
          <a:xfrm>
            <a:off x="7066946" y="240030"/>
            <a:ext cx="4483100" cy="6252845"/>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C7BEE7A0-B24D-DF47-A71B-B6C8C1B589D2}"/>
              </a:ext>
            </a:extLst>
          </p:cNvPr>
          <p:cNvPicPr>
            <a:picLocks noChangeAspect="1"/>
          </p:cNvPicPr>
          <p:nvPr/>
        </p:nvPicPr>
        <p:blipFill>
          <a:blip r:embed="rId5"/>
          <a:stretch>
            <a:fillRect/>
          </a:stretch>
        </p:blipFill>
        <p:spPr>
          <a:xfrm>
            <a:off x="4349750" y="3717855"/>
            <a:ext cx="6142990" cy="2775019"/>
          </a:xfrm>
          <a:prstGeom prst="rect">
            <a:avLst/>
          </a:prstGeom>
          <a:ln w="6350">
            <a:solidFill>
              <a:schemeClr val="tx1"/>
            </a:solidFill>
          </a:ln>
        </p:spPr>
      </p:pic>
      <p:cxnSp>
        <p:nvCxnSpPr>
          <p:cNvPr id="12" name="Straight Arrow Connector 11">
            <a:extLst>
              <a:ext uri="{FF2B5EF4-FFF2-40B4-BE49-F238E27FC236}">
                <a16:creationId xmlns:a16="http://schemas.microsoft.com/office/drawing/2014/main" id="{14E2C5C3-2F0E-A847-B76D-15ACDB604753}"/>
              </a:ext>
            </a:extLst>
          </p:cNvPr>
          <p:cNvCxnSpPr>
            <a:cxnSpLocks/>
          </p:cNvCxnSpPr>
          <p:nvPr/>
        </p:nvCxnSpPr>
        <p:spPr>
          <a:xfrm flipH="1">
            <a:off x="6133560" y="1690688"/>
            <a:ext cx="738412" cy="1898015"/>
          </a:xfrm>
          <a:prstGeom prst="straightConnector1">
            <a:avLst/>
          </a:prstGeom>
          <a:ln w="41275">
            <a:solidFill>
              <a:schemeClr val="accent5">
                <a:lumMod val="75000"/>
              </a:schemeClr>
            </a:solidFill>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595242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8599-2B6D-BE4F-B556-910EE2446914}"/>
              </a:ext>
            </a:extLst>
          </p:cNvPr>
          <p:cNvSpPr>
            <a:spLocks noGrp="1"/>
          </p:cNvSpPr>
          <p:nvPr>
            <p:ph type="title"/>
          </p:nvPr>
        </p:nvSpPr>
        <p:spPr/>
        <p:txBody>
          <a:bodyPr/>
          <a:lstStyle/>
          <a:p>
            <a:r>
              <a:rPr lang="en-US" b="1" dirty="0">
                <a:solidFill>
                  <a:schemeClr val="accent5">
                    <a:lumMod val="75000"/>
                  </a:schemeClr>
                </a:solidFill>
              </a:rPr>
              <a:t>Completeness?</a:t>
            </a:r>
          </a:p>
        </p:txBody>
      </p:sp>
      <p:sp>
        <p:nvSpPr>
          <p:cNvPr id="3" name="Content Placeholder 2">
            <a:extLst>
              <a:ext uri="{FF2B5EF4-FFF2-40B4-BE49-F238E27FC236}">
                <a16:creationId xmlns:a16="http://schemas.microsoft.com/office/drawing/2014/main" id="{E5204727-86B6-5844-9C02-312A17866F51}"/>
              </a:ext>
            </a:extLst>
          </p:cNvPr>
          <p:cNvSpPr>
            <a:spLocks noGrp="1"/>
          </p:cNvSpPr>
          <p:nvPr>
            <p:ph idx="1"/>
          </p:nvPr>
        </p:nvSpPr>
        <p:spPr>
          <a:xfrm>
            <a:off x="838200" y="1837055"/>
            <a:ext cx="4458629" cy="4351338"/>
          </a:xfrm>
        </p:spPr>
        <p:txBody>
          <a:bodyPr>
            <a:normAutofit/>
          </a:bodyPr>
          <a:lstStyle/>
          <a:p>
            <a:pPr marL="0" indent="0">
              <a:buNone/>
            </a:pPr>
            <a:r>
              <a:rPr lang="en-US" dirty="0"/>
              <a:t>Line 7: </a:t>
            </a:r>
          </a:p>
          <a:p>
            <a:pPr marL="0" indent="0">
              <a:buNone/>
            </a:pPr>
            <a:r>
              <a:rPr lang="en-US" dirty="0"/>
              <a:t>“Unreported/Refused to Report Race” </a:t>
            </a:r>
            <a:r>
              <a:rPr lang="en-US" i="1" dirty="0"/>
              <a:t>and </a:t>
            </a:r>
          </a:p>
          <a:p>
            <a:pPr marL="0" indent="0">
              <a:buNone/>
            </a:pPr>
            <a:r>
              <a:rPr lang="en-US" dirty="0"/>
              <a:t>Column C: “Unreported/Refused to Report Ethnicity”</a:t>
            </a:r>
          </a:p>
          <a:p>
            <a:pPr marL="0" indent="0">
              <a:buNone/>
            </a:pPr>
            <a:r>
              <a:rPr lang="en-US" sz="1600" dirty="0"/>
              <a:t>New York State 2020 UDS Data Table 3B: Demographic Characteristics </a:t>
            </a:r>
            <a:r>
              <a:rPr lang="en-US" sz="1600" dirty="0">
                <a:solidFill>
                  <a:schemeClr val="accent5"/>
                </a:solidFill>
                <a:hlinkClick r:id="rId3">
                  <a:extLst>
                    <a:ext uri="{A12FA001-AC4F-418D-AE19-62706E023703}">
                      <ahyp:hlinkClr xmlns:ahyp="http://schemas.microsoft.com/office/drawing/2018/hyperlinkcolor" val="tx"/>
                    </a:ext>
                  </a:extLst>
                </a:hlinkClick>
              </a:rPr>
              <a:t>https://data.hrsa.gov/tools/data-reporting/program-data/state/NY/table?tableName=3B</a:t>
            </a:r>
            <a:endParaRPr lang="en-US" sz="1600" dirty="0">
              <a:solidFill>
                <a:schemeClr val="accent5"/>
              </a:solidFill>
            </a:endParaRPr>
          </a:p>
          <a:p>
            <a:pPr marL="0" indent="0">
              <a:buNone/>
            </a:pPr>
            <a:endParaRPr lang="en-US" sz="1900" dirty="0"/>
          </a:p>
          <a:p>
            <a:endParaRPr lang="en-US" dirty="0"/>
          </a:p>
        </p:txBody>
      </p:sp>
      <p:pic>
        <p:nvPicPr>
          <p:cNvPr id="4" name="Picture 3">
            <a:extLst>
              <a:ext uri="{FF2B5EF4-FFF2-40B4-BE49-F238E27FC236}">
                <a16:creationId xmlns:a16="http://schemas.microsoft.com/office/drawing/2014/main" id="{F18FC514-2BDA-B641-B9CE-FEA25760B33A}"/>
              </a:ext>
            </a:extLst>
          </p:cNvPr>
          <p:cNvPicPr>
            <a:picLocks noChangeAspect="1"/>
          </p:cNvPicPr>
          <p:nvPr/>
        </p:nvPicPr>
        <p:blipFill>
          <a:blip r:embed="rId4"/>
          <a:stretch>
            <a:fillRect/>
          </a:stretch>
        </p:blipFill>
        <p:spPr>
          <a:xfrm>
            <a:off x="5415655" y="163335"/>
            <a:ext cx="6493954" cy="6531330"/>
          </a:xfrm>
          <a:prstGeom prst="rect">
            <a:avLst/>
          </a:prstGeom>
          <a:ln>
            <a:solidFill>
              <a:schemeClr val="tx1"/>
            </a:solidFill>
          </a:ln>
        </p:spPr>
      </p:pic>
      <p:sp>
        <p:nvSpPr>
          <p:cNvPr id="7" name="Rectangle 6">
            <a:extLst>
              <a:ext uri="{FF2B5EF4-FFF2-40B4-BE49-F238E27FC236}">
                <a16:creationId xmlns:a16="http://schemas.microsoft.com/office/drawing/2014/main" id="{D189C9CE-CE39-C24D-89D8-4C47AC516B06}"/>
              </a:ext>
            </a:extLst>
          </p:cNvPr>
          <p:cNvSpPr/>
          <p:nvPr/>
        </p:nvSpPr>
        <p:spPr>
          <a:xfrm>
            <a:off x="5296829" y="4523139"/>
            <a:ext cx="6692790" cy="390888"/>
          </a:xfrm>
          <a:prstGeom prst="rect">
            <a:avLst/>
          </a:prstGeom>
          <a:noFill/>
          <a:ln w="317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3">
            <a:extLst>
              <a:ext uri="{FF2B5EF4-FFF2-40B4-BE49-F238E27FC236}">
                <a16:creationId xmlns:a16="http://schemas.microsoft.com/office/drawing/2014/main" id="{64384C74-90E2-CE4F-BC56-0B829C87D3FC}"/>
              </a:ext>
            </a:extLst>
          </p:cNvPr>
          <p:cNvPicPr>
            <a:picLocks noChangeAspect="1"/>
          </p:cNvPicPr>
          <p:nvPr/>
        </p:nvPicPr>
        <p:blipFill rotWithShape="1">
          <a:blip r:embed="rId5">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268695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204727-86B6-5844-9C02-312A17866F51}"/>
              </a:ext>
            </a:extLst>
          </p:cNvPr>
          <p:cNvSpPr>
            <a:spLocks noGrp="1"/>
          </p:cNvSpPr>
          <p:nvPr>
            <p:ph idx="1"/>
          </p:nvPr>
        </p:nvSpPr>
        <p:spPr/>
        <p:txBody>
          <a:bodyPr>
            <a:normAutofit/>
          </a:bodyPr>
          <a:lstStyle/>
          <a:p>
            <a:pPr marL="0" indent="0" algn="ctr">
              <a:buNone/>
            </a:pPr>
            <a:r>
              <a:rPr lang="en-US" sz="4800" b="1" dirty="0">
                <a:solidFill>
                  <a:schemeClr val="accent5">
                    <a:lumMod val="75000"/>
                  </a:schemeClr>
                </a:solidFill>
              </a:rPr>
              <a:t>How effectively does the information serve its purpose?</a:t>
            </a:r>
          </a:p>
          <a:p>
            <a:pPr marL="0" indent="0" algn="ctr">
              <a:buNone/>
            </a:pPr>
            <a:endParaRPr lang="en-US" sz="4800" b="1" dirty="0"/>
          </a:p>
          <a:p>
            <a:pPr marL="0" indent="0" algn="ctr">
              <a:buNone/>
            </a:pPr>
            <a:endParaRPr lang="en-US" sz="4800" b="1" dirty="0"/>
          </a:p>
        </p:txBody>
      </p:sp>
      <p:sp>
        <p:nvSpPr>
          <p:cNvPr id="7" name="TextBox 6">
            <a:extLst>
              <a:ext uri="{FF2B5EF4-FFF2-40B4-BE49-F238E27FC236}">
                <a16:creationId xmlns:a16="http://schemas.microsoft.com/office/drawing/2014/main" id="{343B9F97-B149-6F49-A6DB-B42F1F71A5EE}"/>
              </a:ext>
            </a:extLst>
          </p:cNvPr>
          <p:cNvSpPr txBox="1"/>
          <p:nvPr/>
        </p:nvSpPr>
        <p:spPr>
          <a:xfrm>
            <a:off x="838200" y="4699635"/>
            <a:ext cx="6387790" cy="1477328"/>
          </a:xfrm>
          <a:prstGeom prst="rect">
            <a:avLst/>
          </a:prstGeom>
          <a:noFill/>
        </p:spPr>
        <p:txBody>
          <a:bodyPr wrap="square">
            <a:spAutoFit/>
          </a:bodyPr>
          <a:lstStyle/>
          <a:p>
            <a:pPr lvl="0">
              <a:defRPr/>
            </a:pPr>
            <a:r>
              <a:rPr lang="en-US" b="1" dirty="0"/>
              <a:t>"eliminate racial and ethnic disparities in health outcomes” – Institute Mission Statement</a:t>
            </a:r>
          </a:p>
          <a:p>
            <a:pPr lvl="0">
              <a:defRPr/>
            </a:pPr>
            <a:endParaRPr lang="en-US" dirty="0"/>
          </a:p>
          <a:p>
            <a:pPr lvl="0">
              <a:defRPr/>
            </a:pPr>
            <a:r>
              <a:rPr lang="en-US" dirty="0"/>
              <a:t>"the need to identify and address quality differentials not simply to collect information to classify and count people.” – AHRQ report</a:t>
            </a:r>
          </a:p>
        </p:txBody>
      </p:sp>
      <p:pic>
        <p:nvPicPr>
          <p:cNvPr id="8" name="Content Placeholder 3">
            <a:extLst>
              <a:ext uri="{FF2B5EF4-FFF2-40B4-BE49-F238E27FC236}">
                <a16:creationId xmlns:a16="http://schemas.microsoft.com/office/drawing/2014/main" id="{474B6CD8-2A76-C247-98C6-05F4533499F8}"/>
              </a:ext>
            </a:extLst>
          </p:cNvPr>
          <p:cNvPicPr>
            <a:picLocks noChangeAspect="1"/>
          </p:cNvPicPr>
          <p:nvPr/>
        </p:nvPicPr>
        <p:blipFill rotWithShape="1">
          <a:blip r:embed="rId3">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81606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6A9F82-6384-D74D-AE1C-1629AA35D051}"/>
              </a:ext>
            </a:extLst>
          </p:cNvPr>
          <p:cNvSpPr/>
          <p:nvPr/>
        </p:nvSpPr>
        <p:spPr>
          <a:xfrm>
            <a:off x="838200" y="3589020"/>
            <a:ext cx="10515600" cy="283464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438599-2B6D-BE4F-B556-910EE2446914}"/>
              </a:ext>
            </a:extLst>
          </p:cNvPr>
          <p:cNvSpPr>
            <a:spLocks noGrp="1"/>
          </p:cNvSpPr>
          <p:nvPr>
            <p:ph type="title"/>
          </p:nvPr>
        </p:nvSpPr>
        <p:spPr/>
        <p:txBody>
          <a:bodyPr/>
          <a:lstStyle/>
          <a:p>
            <a:r>
              <a:rPr lang="en-US" b="1" dirty="0">
                <a:solidFill>
                  <a:schemeClr val="accent5">
                    <a:lumMod val="75000"/>
                  </a:schemeClr>
                </a:solidFill>
              </a:rPr>
              <a:t>Race and Ethnicity</a:t>
            </a:r>
          </a:p>
        </p:txBody>
      </p:sp>
      <p:sp>
        <p:nvSpPr>
          <p:cNvPr id="3" name="Content Placeholder 2">
            <a:extLst>
              <a:ext uri="{FF2B5EF4-FFF2-40B4-BE49-F238E27FC236}">
                <a16:creationId xmlns:a16="http://schemas.microsoft.com/office/drawing/2014/main" id="{E5204727-86B6-5844-9C02-312A17866F51}"/>
              </a:ext>
            </a:extLst>
          </p:cNvPr>
          <p:cNvSpPr>
            <a:spLocks noGrp="1"/>
          </p:cNvSpPr>
          <p:nvPr>
            <p:ph idx="1"/>
          </p:nvPr>
        </p:nvSpPr>
        <p:spPr>
          <a:xfrm>
            <a:off x="838200" y="1825625"/>
            <a:ext cx="10191750" cy="4351338"/>
          </a:xfrm>
        </p:spPr>
        <p:txBody>
          <a:bodyPr>
            <a:normAutofit fontScale="85000" lnSpcReduction="10000"/>
          </a:bodyPr>
          <a:lstStyle/>
          <a:p>
            <a:pPr>
              <a:lnSpc>
                <a:spcPct val="120000"/>
              </a:lnSpc>
            </a:pPr>
            <a:r>
              <a:rPr lang="en-US" dirty="0"/>
              <a:t>Separate questions for Race and Ethnicity are the result of the federal standard </a:t>
            </a:r>
          </a:p>
          <a:p>
            <a:pPr>
              <a:lnSpc>
                <a:spcPct val="120000"/>
              </a:lnSpc>
            </a:pPr>
            <a:r>
              <a:rPr lang="en-US" dirty="0"/>
              <a:t>Limitations to this approach are well-established (not only about the “data”)</a:t>
            </a:r>
          </a:p>
          <a:p>
            <a:pPr marL="0" indent="0">
              <a:lnSpc>
                <a:spcPct val="120000"/>
              </a:lnSpc>
              <a:buNone/>
            </a:pPr>
            <a:endParaRPr lang="en-US" dirty="0"/>
          </a:p>
          <a:p>
            <a:pPr marL="0" indent="0">
              <a:lnSpc>
                <a:spcPct val="120000"/>
              </a:lnSpc>
              <a:buNone/>
            </a:pPr>
            <a:endParaRPr lang="en-US" dirty="0"/>
          </a:p>
          <a:p>
            <a:pPr marL="457200" lvl="1" indent="0">
              <a:lnSpc>
                <a:spcPct val="120000"/>
              </a:lnSpc>
              <a:buNone/>
            </a:pPr>
            <a:r>
              <a:rPr lang="en-US" dirty="0"/>
              <a:t>"One of the critical findings from the 2010 AQE qualitative focus group research illuminated that most Hispanics preferred to identify as Hispanic only, and when faced with answering the race question, most either skipped the race question entirely or provided an answer which they noted in focus group discussions did not reflect how they would prefer to self-identify (such as reporting White).”</a:t>
            </a:r>
          </a:p>
          <a:p>
            <a:pPr marL="457200" lvl="1" indent="0">
              <a:lnSpc>
                <a:spcPct val="120000"/>
              </a:lnSpc>
              <a:buNone/>
            </a:pPr>
            <a:r>
              <a:rPr lang="en-US" sz="1500" dirty="0"/>
              <a:t>2015 National Content Test Race and Ethnicity Analysis Report:  </a:t>
            </a:r>
            <a:r>
              <a:rPr lang="en-US" sz="1500" dirty="0">
                <a:solidFill>
                  <a:schemeClr val="accent5"/>
                </a:solidFill>
                <a:hlinkClick r:id="rId3">
                  <a:extLst>
                    <a:ext uri="{A12FA001-AC4F-418D-AE19-62706E023703}">
                      <ahyp:hlinkClr xmlns:ahyp="http://schemas.microsoft.com/office/drawing/2018/hyperlinkcolor" val="tx"/>
                    </a:ext>
                  </a:extLst>
                </a:hlinkClick>
              </a:rPr>
              <a:t>https://www2.census.gov/programs-surveys/decennial/2020/program-management/final-analysis-reports/2015nct-race-ethnicity-analysis.pdf</a:t>
            </a:r>
            <a:endParaRPr lang="en-US" sz="1500" dirty="0">
              <a:solidFill>
                <a:schemeClr val="accent5"/>
              </a:solidFill>
            </a:endParaRPr>
          </a:p>
          <a:p>
            <a:endParaRPr lang="en-US" dirty="0"/>
          </a:p>
          <a:p>
            <a:endParaRPr lang="en-US" dirty="0"/>
          </a:p>
        </p:txBody>
      </p:sp>
      <p:pic>
        <p:nvPicPr>
          <p:cNvPr id="5" name="Content Placeholder 3">
            <a:extLst>
              <a:ext uri="{FF2B5EF4-FFF2-40B4-BE49-F238E27FC236}">
                <a16:creationId xmlns:a16="http://schemas.microsoft.com/office/drawing/2014/main" id="{052591C0-43D0-8540-AB24-A9DA05840B32}"/>
              </a:ext>
            </a:extLst>
          </p:cNvPr>
          <p:cNvPicPr>
            <a:picLocks noChangeAspect="1"/>
          </p:cNvPicPr>
          <p:nvPr/>
        </p:nvPicPr>
        <p:blipFill rotWithShape="1">
          <a:blip r:embed="rId4">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3213857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8599-2B6D-BE4F-B556-910EE2446914}"/>
              </a:ext>
            </a:extLst>
          </p:cNvPr>
          <p:cNvSpPr>
            <a:spLocks noGrp="1"/>
          </p:cNvSpPr>
          <p:nvPr>
            <p:ph type="title"/>
          </p:nvPr>
        </p:nvSpPr>
        <p:spPr/>
        <p:txBody>
          <a:bodyPr>
            <a:normAutofit/>
          </a:bodyPr>
          <a:lstStyle/>
          <a:p>
            <a:r>
              <a:rPr lang="en-US" b="1" dirty="0">
                <a:solidFill>
                  <a:schemeClr val="accent5">
                    <a:lumMod val="75000"/>
                  </a:schemeClr>
                </a:solidFill>
              </a:rPr>
              <a:t>Granularity</a:t>
            </a:r>
          </a:p>
        </p:txBody>
      </p:sp>
      <p:sp>
        <p:nvSpPr>
          <p:cNvPr id="3" name="Content Placeholder 2">
            <a:extLst>
              <a:ext uri="{FF2B5EF4-FFF2-40B4-BE49-F238E27FC236}">
                <a16:creationId xmlns:a16="http://schemas.microsoft.com/office/drawing/2014/main" id="{E5204727-86B6-5844-9C02-312A17866F51}"/>
              </a:ext>
            </a:extLst>
          </p:cNvPr>
          <p:cNvSpPr>
            <a:spLocks noGrp="1"/>
          </p:cNvSpPr>
          <p:nvPr>
            <p:ph idx="1"/>
          </p:nvPr>
        </p:nvSpPr>
        <p:spPr>
          <a:xfrm>
            <a:off x="838200" y="1825624"/>
            <a:ext cx="2720693" cy="4460875"/>
          </a:xfrm>
        </p:spPr>
        <p:txBody>
          <a:bodyPr>
            <a:normAutofit fontScale="92500"/>
          </a:bodyPr>
          <a:lstStyle/>
          <a:p>
            <a:pPr marL="0" indent="0">
              <a:buNone/>
            </a:pPr>
            <a:r>
              <a:rPr lang="en-US" dirty="0"/>
              <a:t>“While there are hundreds of possible ethnic categories, not all will have local relevance nor always have added value for designing targeted approaches to remediate health care needs”</a:t>
            </a:r>
          </a:p>
        </p:txBody>
      </p:sp>
      <p:pic>
        <p:nvPicPr>
          <p:cNvPr id="4" name="Content Placeholder 3">
            <a:extLst>
              <a:ext uri="{FF2B5EF4-FFF2-40B4-BE49-F238E27FC236}">
                <a16:creationId xmlns:a16="http://schemas.microsoft.com/office/drawing/2014/main" id="{183C2038-F03C-AA46-B409-622B6BFD15F4}"/>
              </a:ext>
            </a:extLst>
          </p:cNvPr>
          <p:cNvPicPr>
            <a:picLocks noChangeAspect="1"/>
          </p:cNvPicPr>
          <p:nvPr/>
        </p:nvPicPr>
        <p:blipFill>
          <a:blip r:embed="rId3">
            <a:duotone>
              <a:schemeClr val="accent5">
                <a:shade val="45000"/>
                <a:satMod val="135000"/>
              </a:schemeClr>
              <a:prstClr val="white"/>
            </a:duotone>
          </a:blip>
          <a:stretch>
            <a:fillRect/>
          </a:stretch>
        </p:blipFill>
        <p:spPr>
          <a:xfrm>
            <a:off x="3649094" y="702527"/>
            <a:ext cx="8264776" cy="5721768"/>
          </a:xfrm>
          <a:prstGeom prst="rect">
            <a:avLst/>
          </a:prstGeom>
          <a:noFill/>
          <a:ln w="6350">
            <a:solidFill>
              <a:schemeClr val="tx1"/>
            </a:solidFill>
          </a:ln>
        </p:spPr>
      </p:pic>
      <p:pic>
        <p:nvPicPr>
          <p:cNvPr id="5" name="Content Placeholder 3">
            <a:extLst>
              <a:ext uri="{FF2B5EF4-FFF2-40B4-BE49-F238E27FC236}">
                <a16:creationId xmlns:a16="http://schemas.microsoft.com/office/drawing/2014/main" id="{0150090F-D52E-D848-869B-9DF4FB217A7B}"/>
              </a:ext>
            </a:extLst>
          </p:cNvPr>
          <p:cNvPicPr>
            <a:picLocks noChangeAspect="1"/>
          </p:cNvPicPr>
          <p:nvPr/>
        </p:nvPicPr>
        <p:blipFill rotWithShape="1">
          <a:blip r:embed="rId3">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89031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8599-2B6D-BE4F-B556-910EE2446914}"/>
              </a:ext>
            </a:extLst>
          </p:cNvPr>
          <p:cNvSpPr>
            <a:spLocks noGrp="1"/>
          </p:cNvSpPr>
          <p:nvPr>
            <p:ph type="title"/>
          </p:nvPr>
        </p:nvSpPr>
        <p:spPr/>
        <p:txBody>
          <a:bodyPr/>
          <a:lstStyle/>
          <a:p>
            <a:r>
              <a:rPr lang="en-US" b="1" dirty="0">
                <a:solidFill>
                  <a:schemeClr val="accent5"/>
                </a:solidFill>
              </a:rPr>
              <a:t>A Path Forward: Current Considerations</a:t>
            </a:r>
          </a:p>
        </p:txBody>
      </p:sp>
      <p:sp>
        <p:nvSpPr>
          <p:cNvPr id="3" name="Content Placeholder 2">
            <a:extLst>
              <a:ext uri="{FF2B5EF4-FFF2-40B4-BE49-F238E27FC236}">
                <a16:creationId xmlns:a16="http://schemas.microsoft.com/office/drawing/2014/main" id="{E5204727-86B6-5844-9C02-312A17866F51}"/>
              </a:ext>
            </a:extLst>
          </p:cNvPr>
          <p:cNvSpPr>
            <a:spLocks noGrp="1"/>
          </p:cNvSpPr>
          <p:nvPr>
            <p:ph idx="1"/>
          </p:nvPr>
        </p:nvSpPr>
        <p:spPr/>
        <p:txBody>
          <a:bodyPr>
            <a:normAutofit fontScale="92500" lnSpcReduction="20000"/>
          </a:bodyPr>
          <a:lstStyle/>
          <a:p>
            <a:pPr>
              <a:lnSpc>
                <a:spcPct val="110000"/>
              </a:lnSpc>
            </a:pPr>
            <a:r>
              <a:rPr lang="en-US" dirty="0"/>
              <a:t>How do we “localize” best-practices to the communities we serve (and balance the ability to meet external standards)?</a:t>
            </a:r>
          </a:p>
          <a:p>
            <a:pPr>
              <a:lnSpc>
                <a:spcPct val="110000"/>
              </a:lnSpc>
            </a:pPr>
            <a:r>
              <a:rPr lang="en-US" dirty="0"/>
              <a:t>Can we improve the individual experience of sharing this information?</a:t>
            </a:r>
          </a:p>
          <a:p>
            <a:pPr>
              <a:lnSpc>
                <a:spcPct val="110000"/>
              </a:lnSpc>
            </a:pPr>
            <a:r>
              <a:rPr lang="en-US" dirty="0"/>
              <a:t>What is the most effective interpretation of the information that has been shared with us?</a:t>
            </a:r>
          </a:p>
          <a:p>
            <a:pPr>
              <a:lnSpc>
                <a:spcPct val="110000"/>
              </a:lnSpc>
            </a:pPr>
            <a:r>
              <a:rPr lang="en-US" dirty="0"/>
              <a:t>How can we use our technology to promote “meaningful use” of the information that has been shared?</a:t>
            </a:r>
          </a:p>
          <a:p>
            <a:pPr marL="0" indent="0">
              <a:buNone/>
            </a:pPr>
            <a:endParaRPr lang="en-US" dirty="0"/>
          </a:p>
          <a:p>
            <a:pPr marL="0" indent="0">
              <a:buNone/>
            </a:pPr>
            <a:endParaRPr lang="en-US" dirty="0"/>
          </a:p>
          <a:p>
            <a:pPr marL="0" indent="0">
              <a:buNone/>
            </a:pPr>
            <a:r>
              <a:rPr lang="en-US" dirty="0"/>
              <a:t>	</a:t>
            </a:r>
          </a:p>
          <a:p>
            <a:endParaRPr lang="en-US" dirty="0"/>
          </a:p>
        </p:txBody>
      </p:sp>
      <p:pic>
        <p:nvPicPr>
          <p:cNvPr id="4" name="Content Placeholder 3">
            <a:extLst>
              <a:ext uri="{FF2B5EF4-FFF2-40B4-BE49-F238E27FC236}">
                <a16:creationId xmlns:a16="http://schemas.microsoft.com/office/drawing/2014/main" id="{2E7AEA17-48D5-864F-847A-751D1B1A4F6B}"/>
              </a:ext>
            </a:extLst>
          </p:cNvPr>
          <p:cNvPicPr>
            <a:picLocks noChangeAspect="1"/>
          </p:cNvPicPr>
          <p:nvPr/>
        </p:nvPicPr>
        <p:blipFill rotWithShape="1">
          <a:blip r:embed="rId3">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
        <p:nvSpPr>
          <p:cNvPr id="5" name="Rectangle 4">
            <a:extLst>
              <a:ext uri="{FF2B5EF4-FFF2-40B4-BE49-F238E27FC236}">
                <a16:creationId xmlns:a16="http://schemas.microsoft.com/office/drawing/2014/main" id="{6404C37A-4E5B-7743-981E-6AFBBACB425E}"/>
              </a:ext>
            </a:extLst>
          </p:cNvPr>
          <p:cNvSpPr/>
          <p:nvPr/>
        </p:nvSpPr>
        <p:spPr>
          <a:xfrm>
            <a:off x="838200" y="4880610"/>
            <a:ext cx="10515600" cy="154305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3600" dirty="0"/>
              <a:t>Can we (and should we) establish a standard “Single-Variable Interpretation”?</a:t>
            </a:r>
          </a:p>
        </p:txBody>
      </p:sp>
    </p:spTree>
    <p:extLst>
      <p:ext uri="{BB962C8B-B14F-4D97-AF65-F5344CB8AC3E}">
        <p14:creationId xmlns:p14="http://schemas.microsoft.com/office/powerpoint/2010/main" val="981651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7D490-A0E0-CF41-8D35-C5F1D833C6CF}"/>
              </a:ext>
            </a:extLst>
          </p:cNvPr>
          <p:cNvSpPr>
            <a:spLocks noGrp="1"/>
          </p:cNvSpPr>
          <p:nvPr>
            <p:ph type="title"/>
          </p:nvPr>
        </p:nvSpPr>
        <p:spPr>
          <a:xfrm>
            <a:off x="323850" y="1253331"/>
            <a:ext cx="4442460" cy="2654935"/>
          </a:xfrm>
        </p:spPr>
        <p:txBody>
          <a:bodyPr>
            <a:normAutofit/>
          </a:bodyPr>
          <a:lstStyle/>
          <a:p>
            <a:pPr algn="ctr"/>
            <a:r>
              <a:rPr lang="en-US" sz="4800" b="1" dirty="0">
                <a:solidFill>
                  <a:schemeClr val="accent5">
                    <a:lumMod val="75000"/>
                  </a:schemeClr>
                </a:solidFill>
              </a:rPr>
              <a:t>The Institute for Family Health </a:t>
            </a:r>
          </a:p>
        </p:txBody>
      </p:sp>
      <p:sp>
        <p:nvSpPr>
          <p:cNvPr id="3" name="Content Placeholder 2">
            <a:extLst>
              <a:ext uri="{FF2B5EF4-FFF2-40B4-BE49-F238E27FC236}">
                <a16:creationId xmlns:a16="http://schemas.microsoft.com/office/drawing/2014/main" id="{8E49094A-ACF6-A749-A925-A25B8AC200CE}"/>
              </a:ext>
            </a:extLst>
          </p:cNvPr>
          <p:cNvSpPr>
            <a:spLocks noGrp="1"/>
          </p:cNvSpPr>
          <p:nvPr>
            <p:ph idx="1"/>
          </p:nvPr>
        </p:nvSpPr>
        <p:spPr>
          <a:xfrm>
            <a:off x="5143500" y="1253331"/>
            <a:ext cx="6393179" cy="4351338"/>
          </a:xfrm>
        </p:spPr>
        <p:txBody>
          <a:bodyPr/>
          <a:lstStyle/>
          <a:p>
            <a:pPr marL="0" indent="0">
              <a:buNone/>
            </a:pPr>
            <a:r>
              <a:rPr lang="en-US" dirty="0"/>
              <a:t>The mission of the Institute for Family Health is to improve access to high quality, patient-centered primary health care targeted to the needs of medically underserved communities.</a:t>
            </a:r>
          </a:p>
          <a:p>
            <a:pPr marL="0" indent="0">
              <a:buNone/>
            </a:pPr>
            <a:endParaRPr lang="en-US" dirty="0"/>
          </a:p>
          <a:p>
            <a:pPr marL="0" indent="0">
              <a:buNone/>
            </a:pPr>
            <a:r>
              <a:rPr lang="en-US" dirty="0"/>
              <a:t>In support of its mission, the Institute: Addresses barriers to health equity to </a:t>
            </a:r>
            <a:r>
              <a:rPr lang="en-US" b="1" dirty="0">
                <a:solidFill>
                  <a:schemeClr val="accent5">
                    <a:lumMod val="75000"/>
                  </a:schemeClr>
                </a:solidFill>
              </a:rPr>
              <a:t>eliminate racial and ethnic disparities in health outcomes</a:t>
            </a:r>
          </a:p>
          <a:p>
            <a:pPr marL="0" indent="0">
              <a:buNone/>
            </a:pPr>
            <a:endParaRPr lang="en-US" dirty="0"/>
          </a:p>
        </p:txBody>
      </p:sp>
      <p:pic>
        <p:nvPicPr>
          <p:cNvPr id="7" name="Picture 6">
            <a:extLst>
              <a:ext uri="{FF2B5EF4-FFF2-40B4-BE49-F238E27FC236}">
                <a16:creationId xmlns:a16="http://schemas.microsoft.com/office/drawing/2014/main" id="{E21398AF-CDCA-C043-A759-185B6F46AB23}"/>
              </a:ext>
            </a:extLst>
          </p:cNvPr>
          <p:cNvPicPr>
            <a:picLocks noChangeAspect="1"/>
          </p:cNvPicPr>
          <p:nvPr/>
        </p:nvPicPr>
        <p:blipFill>
          <a:blip r:embed="rId2"/>
          <a:stretch>
            <a:fillRect/>
          </a:stretch>
        </p:blipFill>
        <p:spPr>
          <a:xfrm>
            <a:off x="1795780" y="3429000"/>
            <a:ext cx="1498600" cy="1346200"/>
          </a:xfrm>
          <a:prstGeom prst="rect">
            <a:avLst/>
          </a:prstGeom>
        </p:spPr>
      </p:pic>
      <p:cxnSp>
        <p:nvCxnSpPr>
          <p:cNvPr id="10" name="Straight Connector 9">
            <a:extLst>
              <a:ext uri="{FF2B5EF4-FFF2-40B4-BE49-F238E27FC236}">
                <a16:creationId xmlns:a16="http://schemas.microsoft.com/office/drawing/2014/main" id="{B6A01E8C-D2F5-5B45-8F11-B3532847DD7E}"/>
              </a:ext>
            </a:extLst>
          </p:cNvPr>
          <p:cNvCxnSpPr/>
          <p:nvPr/>
        </p:nvCxnSpPr>
        <p:spPr>
          <a:xfrm>
            <a:off x="4766310" y="411480"/>
            <a:ext cx="0" cy="5966460"/>
          </a:xfrm>
          <a:prstGeom prst="line">
            <a:avLst/>
          </a:prstGeom>
        </p:spPr>
        <p:style>
          <a:lnRef idx="2">
            <a:schemeClr val="accent5"/>
          </a:lnRef>
          <a:fillRef idx="0">
            <a:schemeClr val="accent5"/>
          </a:fillRef>
          <a:effectRef idx="1">
            <a:schemeClr val="accent5"/>
          </a:effectRef>
          <a:fontRef idx="minor">
            <a:schemeClr val="tx1"/>
          </a:fontRef>
        </p:style>
      </p:cxnSp>
      <p:pic>
        <p:nvPicPr>
          <p:cNvPr id="13" name="Content Placeholder 3">
            <a:extLst>
              <a:ext uri="{FF2B5EF4-FFF2-40B4-BE49-F238E27FC236}">
                <a16:creationId xmlns:a16="http://schemas.microsoft.com/office/drawing/2014/main" id="{A88C89BE-1BC1-AE4A-BCFC-90831384D461}"/>
              </a:ext>
            </a:extLst>
          </p:cNvPr>
          <p:cNvPicPr>
            <a:picLocks noChangeAspect="1"/>
          </p:cNvPicPr>
          <p:nvPr/>
        </p:nvPicPr>
        <p:blipFill rotWithShape="1">
          <a:blip r:embed="rId3">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2142042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7F232-60DD-5442-9AC0-81DC0169BA1E}"/>
              </a:ext>
            </a:extLst>
          </p:cNvPr>
          <p:cNvSpPr>
            <a:spLocks noGrp="1"/>
          </p:cNvSpPr>
          <p:nvPr>
            <p:ph type="title"/>
          </p:nvPr>
        </p:nvSpPr>
        <p:spPr/>
        <p:txBody>
          <a:bodyPr/>
          <a:lstStyle/>
          <a:p>
            <a:r>
              <a:rPr lang="en-US" b="1" dirty="0">
                <a:solidFill>
                  <a:schemeClr val="accent5">
                    <a:lumMod val="75000"/>
                  </a:schemeClr>
                </a:solidFill>
              </a:rPr>
              <a:t>Topics</a:t>
            </a:r>
          </a:p>
        </p:txBody>
      </p:sp>
      <p:sp>
        <p:nvSpPr>
          <p:cNvPr id="3" name="Content Placeholder 2">
            <a:extLst>
              <a:ext uri="{FF2B5EF4-FFF2-40B4-BE49-F238E27FC236}">
                <a16:creationId xmlns:a16="http://schemas.microsoft.com/office/drawing/2014/main" id="{DD0CD300-D1F6-4A4C-A35C-4685DA85FA23}"/>
              </a:ext>
            </a:extLst>
          </p:cNvPr>
          <p:cNvSpPr>
            <a:spLocks noGrp="1"/>
          </p:cNvSpPr>
          <p:nvPr>
            <p:ph idx="1"/>
          </p:nvPr>
        </p:nvSpPr>
        <p:spPr/>
        <p:txBody>
          <a:bodyPr/>
          <a:lstStyle/>
          <a:p>
            <a:r>
              <a:rPr lang="en-US" dirty="0"/>
              <a:t>Federal Standards as External Context</a:t>
            </a:r>
          </a:p>
          <a:p>
            <a:r>
              <a:rPr lang="en-US" dirty="0"/>
              <a:t>Institute Categories: Race, Ethnic Group and Granular Ethnicity</a:t>
            </a:r>
          </a:p>
          <a:p>
            <a:r>
              <a:rPr lang="en-US" dirty="0"/>
              <a:t>Information Gathering: Principles and Process</a:t>
            </a:r>
          </a:p>
          <a:p>
            <a:r>
              <a:rPr lang="en-US" dirty="0"/>
              <a:t>Evaluating the Process and Identifying Impact</a:t>
            </a:r>
          </a:p>
          <a:p>
            <a:endParaRPr lang="en-US" dirty="0"/>
          </a:p>
          <a:p>
            <a:endParaRPr lang="en-US" dirty="0"/>
          </a:p>
        </p:txBody>
      </p:sp>
      <p:pic>
        <p:nvPicPr>
          <p:cNvPr id="10" name="Content Placeholder 3">
            <a:extLst>
              <a:ext uri="{FF2B5EF4-FFF2-40B4-BE49-F238E27FC236}">
                <a16:creationId xmlns:a16="http://schemas.microsoft.com/office/drawing/2014/main" id="{367B103F-A3EB-8C4B-AE59-A84C0A35B73C}"/>
              </a:ext>
            </a:extLst>
          </p:cNvPr>
          <p:cNvPicPr>
            <a:picLocks noChangeAspect="1"/>
          </p:cNvPicPr>
          <p:nvPr/>
        </p:nvPicPr>
        <p:blipFill rotWithShape="1">
          <a:blip r:embed="rId2">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69927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38C038-68AF-4F43-AB0B-49FAFE0B0075}"/>
              </a:ext>
            </a:extLst>
          </p:cNvPr>
          <p:cNvSpPr/>
          <p:nvPr/>
        </p:nvSpPr>
        <p:spPr>
          <a:xfrm>
            <a:off x="838200" y="5394960"/>
            <a:ext cx="10515600" cy="10287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DF0809-8B75-A54D-B4D4-5F0650653A9F}"/>
              </a:ext>
            </a:extLst>
          </p:cNvPr>
          <p:cNvSpPr>
            <a:spLocks noGrp="1"/>
          </p:cNvSpPr>
          <p:nvPr>
            <p:ph type="title"/>
          </p:nvPr>
        </p:nvSpPr>
        <p:spPr/>
        <p:txBody>
          <a:bodyPr/>
          <a:lstStyle/>
          <a:p>
            <a:r>
              <a:rPr lang="en-US" b="1" dirty="0">
                <a:solidFill>
                  <a:schemeClr val="accent5">
                    <a:lumMod val="75000"/>
                  </a:schemeClr>
                </a:solidFill>
              </a:rPr>
              <a:t>Federal Standards </a:t>
            </a:r>
          </a:p>
        </p:txBody>
      </p:sp>
      <p:sp>
        <p:nvSpPr>
          <p:cNvPr id="3" name="Content Placeholder 2">
            <a:extLst>
              <a:ext uri="{FF2B5EF4-FFF2-40B4-BE49-F238E27FC236}">
                <a16:creationId xmlns:a16="http://schemas.microsoft.com/office/drawing/2014/main" id="{10B3D0C1-ECA0-F14C-9673-0BED60282406}"/>
              </a:ext>
            </a:extLst>
          </p:cNvPr>
          <p:cNvSpPr>
            <a:spLocks noGrp="1"/>
          </p:cNvSpPr>
          <p:nvPr>
            <p:ph idx="1"/>
          </p:nvPr>
        </p:nvSpPr>
        <p:spPr>
          <a:xfrm>
            <a:off x="838200" y="1825625"/>
            <a:ext cx="10515600" cy="4422775"/>
          </a:xfrm>
        </p:spPr>
        <p:txBody>
          <a:bodyPr>
            <a:noAutofit/>
          </a:bodyPr>
          <a:lstStyle/>
          <a:p>
            <a:pPr marL="0" indent="0" fontAlgn="base">
              <a:buNone/>
            </a:pPr>
            <a:r>
              <a:rPr lang="en-US" sz="1800" b="1" dirty="0">
                <a:solidFill>
                  <a:schemeClr val="accent5">
                    <a:lumMod val="75000"/>
                  </a:schemeClr>
                </a:solidFill>
              </a:rPr>
              <a:t>Government-wide standard, issued in 1997 by Office of Management and Budget (OMB): </a:t>
            </a:r>
            <a:r>
              <a:rPr lang="en-US" sz="1800" dirty="0"/>
              <a:t>Statistical Policy Directive No. 15, Race and Ethnic Standards for Federal Statistics and Administrative Reporting </a:t>
            </a:r>
          </a:p>
          <a:p>
            <a:pPr fontAlgn="base"/>
            <a:r>
              <a:rPr lang="en-US" sz="1800" dirty="0"/>
              <a:t>five minimum categories for data on race: American Indian or Alaska Native, Asian, Black or African American, Native Hawaiian or Other Pacific Islander, and White.’</a:t>
            </a:r>
          </a:p>
          <a:p>
            <a:pPr fontAlgn="base"/>
            <a:r>
              <a:rPr lang="en-US" sz="1800" dirty="0"/>
              <a:t>two categories for data on ethnicity: "Hispanic or Latino" and "Not Hispanic or Latino.”</a:t>
            </a:r>
          </a:p>
          <a:p>
            <a:pPr fontAlgn="base"/>
            <a:r>
              <a:rPr lang="en-US" sz="1800" dirty="0"/>
              <a:t>‘To provide flexibility and ensure data quality, separate questions shall be used wherever feasible for reporting race and ethnicity. When race and ethnicity are collected separately, ethnicity shall be collected first.’</a:t>
            </a:r>
          </a:p>
          <a:p>
            <a:pPr marL="0" indent="0" fontAlgn="base">
              <a:buNone/>
            </a:pPr>
            <a:r>
              <a:rPr lang="en-US" sz="1800" b="1" dirty="0">
                <a:solidFill>
                  <a:schemeClr val="accent5">
                    <a:lumMod val="75000"/>
                  </a:schemeClr>
                </a:solidFill>
              </a:rPr>
              <a:t>Census Bureau</a:t>
            </a:r>
            <a:r>
              <a:rPr lang="en-US" sz="1800" dirty="0">
                <a:solidFill>
                  <a:schemeClr val="accent5">
                    <a:lumMod val="75000"/>
                  </a:schemeClr>
                </a:solidFill>
              </a:rPr>
              <a:t>:</a:t>
            </a:r>
          </a:p>
          <a:p>
            <a:pPr fontAlgn="base"/>
            <a:r>
              <a:rPr lang="en-US" sz="1800" dirty="0"/>
              <a:t>General purpose and broad application of the federal standards</a:t>
            </a:r>
          </a:p>
          <a:p>
            <a:pPr fontAlgn="base"/>
            <a:r>
              <a:rPr lang="en-US" sz="1800" dirty="0"/>
              <a:t>Conducts extensive survey methodology research; best practices are commonly adopted</a:t>
            </a:r>
          </a:p>
          <a:p>
            <a:pPr fontAlgn="base"/>
            <a:r>
              <a:rPr lang="en-US" sz="1800" dirty="0"/>
              <a:t>For over 10 years, evaluation has included, specifically, the most effective way to gather self-reported race and ethnicity information </a:t>
            </a:r>
            <a:r>
              <a:rPr lang="en-US" sz="1800" i="1" dirty="0"/>
              <a:t>(including using a single question that includes Hispanic origin as a response option with the list of races)</a:t>
            </a:r>
          </a:p>
        </p:txBody>
      </p:sp>
      <p:pic>
        <p:nvPicPr>
          <p:cNvPr id="16" name="Content Placeholder 3">
            <a:extLst>
              <a:ext uri="{FF2B5EF4-FFF2-40B4-BE49-F238E27FC236}">
                <a16:creationId xmlns:a16="http://schemas.microsoft.com/office/drawing/2014/main" id="{A8D88451-4C1E-B948-B94A-EA9310CE1AB2}"/>
              </a:ext>
            </a:extLst>
          </p:cNvPr>
          <p:cNvPicPr>
            <a:picLocks noChangeAspect="1"/>
          </p:cNvPicPr>
          <p:nvPr/>
        </p:nvPicPr>
        <p:blipFill rotWithShape="1">
          <a:blip r:embed="rId3">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423233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0809-8B75-A54D-B4D4-5F0650653A9F}"/>
              </a:ext>
            </a:extLst>
          </p:cNvPr>
          <p:cNvSpPr>
            <a:spLocks noGrp="1"/>
          </p:cNvSpPr>
          <p:nvPr>
            <p:ph type="title"/>
          </p:nvPr>
        </p:nvSpPr>
        <p:spPr/>
        <p:txBody>
          <a:bodyPr/>
          <a:lstStyle/>
          <a:p>
            <a:r>
              <a:rPr lang="en-US" b="1" dirty="0">
                <a:solidFill>
                  <a:schemeClr val="accent5">
                    <a:lumMod val="75000"/>
                  </a:schemeClr>
                </a:solidFill>
              </a:rPr>
              <a:t>Federal Standards</a:t>
            </a:r>
          </a:p>
        </p:txBody>
      </p:sp>
      <p:sp>
        <p:nvSpPr>
          <p:cNvPr id="3" name="Content Placeholder 2">
            <a:extLst>
              <a:ext uri="{FF2B5EF4-FFF2-40B4-BE49-F238E27FC236}">
                <a16:creationId xmlns:a16="http://schemas.microsoft.com/office/drawing/2014/main" id="{10B3D0C1-ECA0-F14C-9673-0BED60282406}"/>
              </a:ext>
            </a:extLst>
          </p:cNvPr>
          <p:cNvSpPr>
            <a:spLocks noGrp="1"/>
          </p:cNvSpPr>
          <p:nvPr>
            <p:ph idx="1"/>
          </p:nvPr>
        </p:nvSpPr>
        <p:spPr>
          <a:xfrm>
            <a:off x="838200" y="1825625"/>
            <a:ext cx="5696415" cy="4422775"/>
          </a:xfrm>
        </p:spPr>
        <p:txBody>
          <a:bodyPr>
            <a:noAutofit/>
          </a:bodyPr>
          <a:lstStyle/>
          <a:p>
            <a:pPr marL="0" indent="0" fontAlgn="base">
              <a:buNone/>
            </a:pPr>
            <a:r>
              <a:rPr lang="en-US" sz="1800" b="1" dirty="0">
                <a:solidFill>
                  <a:schemeClr val="accent5">
                    <a:lumMod val="75000"/>
                  </a:schemeClr>
                </a:solidFill>
              </a:rPr>
              <a:t>Department of Health and Human Services </a:t>
            </a:r>
            <a:r>
              <a:rPr lang="en-US" sz="1800" dirty="0"/>
              <a:t>Implementation Guidance on Data Collection Standards for Race, Ethnicity, Sex, Primary Language, and Disability Status (2011):</a:t>
            </a:r>
          </a:p>
          <a:p>
            <a:pPr fontAlgn="base"/>
            <a:r>
              <a:rPr lang="en-US" sz="1800" dirty="0"/>
              <a:t>“standards based on the </a:t>
            </a:r>
            <a:r>
              <a:rPr lang="en-US" sz="1800" i="1" u="sng" dirty="0">
                <a:solidFill>
                  <a:schemeClr val="accent5">
                    <a:lumMod val="75000"/>
                  </a:schemeClr>
                </a:solidFill>
              </a:rPr>
              <a:t>disaggregation of the OMB standard </a:t>
            </a:r>
            <a:r>
              <a:rPr lang="en-US" sz="1800" dirty="0"/>
              <a:t>used in the American Community Survey (ACS) and the 2000 and 2010 Decennial Census (emphasis added).”</a:t>
            </a:r>
          </a:p>
          <a:p>
            <a:pPr fontAlgn="base"/>
            <a:r>
              <a:rPr lang="en-US" sz="1800" dirty="0"/>
              <a:t>2010 Census question format at right</a:t>
            </a:r>
          </a:p>
          <a:p>
            <a:pPr marL="0" indent="0" fontAlgn="base">
              <a:buNone/>
            </a:pPr>
            <a:r>
              <a:rPr lang="en-US" sz="1800" b="1" dirty="0">
                <a:solidFill>
                  <a:schemeClr val="accent5">
                    <a:lumMod val="75000"/>
                  </a:schemeClr>
                </a:solidFill>
              </a:rPr>
              <a:t>Health Resources and Service Administration, Bureau of Primary Health Care</a:t>
            </a:r>
            <a:r>
              <a:rPr lang="en-US" sz="1800" dirty="0">
                <a:solidFill>
                  <a:schemeClr val="accent5">
                    <a:lumMod val="75000"/>
                  </a:schemeClr>
                </a:solidFill>
              </a:rPr>
              <a:t>: </a:t>
            </a:r>
            <a:r>
              <a:rPr lang="en-US" sz="1800" dirty="0"/>
              <a:t>Uniform Data System Reporting Requirements for 2021 Health Center Data:</a:t>
            </a:r>
          </a:p>
          <a:p>
            <a:pPr fontAlgn="base"/>
            <a:r>
              <a:rPr lang="en-US" sz="1800" dirty="0"/>
              <a:t>”UDS classifications are consistent with those used by the Census Bureau and HHS implementation guidance above.”</a:t>
            </a:r>
            <a:endParaRPr lang="en-US" sz="1800" b="1" u="sng" dirty="0"/>
          </a:p>
        </p:txBody>
      </p:sp>
      <p:pic>
        <p:nvPicPr>
          <p:cNvPr id="4" name="Picture 3">
            <a:extLst>
              <a:ext uri="{FF2B5EF4-FFF2-40B4-BE49-F238E27FC236}">
                <a16:creationId xmlns:a16="http://schemas.microsoft.com/office/drawing/2014/main" id="{CC5AF8D4-9305-9E49-905F-70BD57016DF2}"/>
              </a:ext>
            </a:extLst>
          </p:cNvPr>
          <p:cNvPicPr>
            <a:picLocks noChangeAspect="1"/>
          </p:cNvPicPr>
          <p:nvPr/>
        </p:nvPicPr>
        <p:blipFill>
          <a:blip r:embed="rId3"/>
          <a:stretch>
            <a:fillRect/>
          </a:stretch>
        </p:blipFill>
        <p:spPr>
          <a:xfrm>
            <a:off x="6923482" y="759609"/>
            <a:ext cx="4430318" cy="5338782"/>
          </a:xfrm>
          <a:prstGeom prst="rect">
            <a:avLst/>
          </a:prstGeom>
        </p:spPr>
      </p:pic>
      <p:sp>
        <p:nvSpPr>
          <p:cNvPr id="5" name="Rectangle 4">
            <a:extLst>
              <a:ext uri="{FF2B5EF4-FFF2-40B4-BE49-F238E27FC236}">
                <a16:creationId xmlns:a16="http://schemas.microsoft.com/office/drawing/2014/main" id="{3DDD3CC4-412F-6841-A06D-DA598020B6AC}"/>
              </a:ext>
            </a:extLst>
          </p:cNvPr>
          <p:cNvSpPr/>
          <p:nvPr/>
        </p:nvSpPr>
        <p:spPr>
          <a:xfrm>
            <a:off x="6923482" y="759609"/>
            <a:ext cx="4430318" cy="5338782"/>
          </a:xfrm>
          <a:prstGeom prst="rect">
            <a:avLst/>
          </a:prstGeom>
          <a:noFill/>
          <a:ln>
            <a:solidFill>
              <a:schemeClr val="tx1">
                <a:lumMod val="85000"/>
                <a:lumOff val="1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Content Placeholder 3">
            <a:extLst>
              <a:ext uri="{FF2B5EF4-FFF2-40B4-BE49-F238E27FC236}">
                <a16:creationId xmlns:a16="http://schemas.microsoft.com/office/drawing/2014/main" id="{21F76D7C-E60B-0B4A-BD38-135688C1AF48}"/>
              </a:ext>
            </a:extLst>
          </p:cNvPr>
          <p:cNvPicPr>
            <a:picLocks noChangeAspect="1"/>
          </p:cNvPicPr>
          <p:nvPr/>
        </p:nvPicPr>
        <p:blipFill rotWithShape="1">
          <a:blip r:embed="rId4">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124206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0809-8B75-A54D-B4D4-5F0650653A9F}"/>
              </a:ext>
            </a:extLst>
          </p:cNvPr>
          <p:cNvSpPr>
            <a:spLocks noGrp="1"/>
          </p:cNvSpPr>
          <p:nvPr>
            <p:ph type="title"/>
          </p:nvPr>
        </p:nvSpPr>
        <p:spPr/>
        <p:txBody>
          <a:bodyPr/>
          <a:lstStyle/>
          <a:p>
            <a:r>
              <a:rPr lang="en-US" b="1" dirty="0">
                <a:solidFill>
                  <a:schemeClr val="accent5">
                    <a:lumMod val="75000"/>
                  </a:schemeClr>
                </a:solidFill>
              </a:rPr>
              <a:t>Institute: Race </a:t>
            </a:r>
          </a:p>
        </p:txBody>
      </p:sp>
      <p:sp>
        <p:nvSpPr>
          <p:cNvPr id="3" name="Content Placeholder 2">
            <a:extLst>
              <a:ext uri="{FF2B5EF4-FFF2-40B4-BE49-F238E27FC236}">
                <a16:creationId xmlns:a16="http://schemas.microsoft.com/office/drawing/2014/main" id="{10B3D0C1-ECA0-F14C-9673-0BED60282406}"/>
              </a:ext>
            </a:extLst>
          </p:cNvPr>
          <p:cNvSpPr>
            <a:spLocks noGrp="1"/>
          </p:cNvSpPr>
          <p:nvPr>
            <p:ph idx="1"/>
          </p:nvPr>
        </p:nvSpPr>
        <p:spPr>
          <a:xfrm>
            <a:off x="838200" y="1825625"/>
            <a:ext cx="10426700" cy="4351338"/>
          </a:xfrm>
        </p:spPr>
        <p:txBody>
          <a:bodyPr>
            <a:noAutofit/>
          </a:bodyPr>
          <a:lstStyle/>
          <a:p>
            <a:pPr marL="514350" indent="-514350" fontAlgn="base">
              <a:buFont typeface="+mj-lt"/>
              <a:buAutoNum type="arabicPeriod"/>
            </a:pPr>
            <a:r>
              <a:rPr lang="en-US" sz="1800" b="1" u="sng" dirty="0">
                <a:solidFill>
                  <a:schemeClr val="accent5">
                    <a:lumMod val="75000"/>
                  </a:schemeClr>
                </a:solidFill>
              </a:rPr>
              <a:t>Asian</a:t>
            </a:r>
            <a:r>
              <a:rPr lang="en-US" sz="1800" dirty="0">
                <a:solidFill>
                  <a:schemeClr val="accent5">
                    <a:lumMod val="75000"/>
                  </a:schemeClr>
                </a:solidFill>
              </a:rPr>
              <a:t> </a:t>
            </a:r>
            <a:r>
              <a:rPr lang="en-US" sz="1800" i="1" dirty="0"/>
              <a:t>- OMB minimum; UDS</a:t>
            </a:r>
          </a:p>
          <a:p>
            <a:pPr marL="514350" indent="-514350" fontAlgn="base">
              <a:buFont typeface="+mj-lt"/>
              <a:buAutoNum type="arabicPeriod"/>
            </a:pPr>
            <a:r>
              <a:rPr lang="en-US" sz="1800" u="sng" dirty="0"/>
              <a:t>Native Hawaiian or Other Pacific Islander </a:t>
            </a:r>
            <a:r>
              <a:rPr lang="en-US" sz="1800" i="1" dirty="0"/>
              <a:t>- OMB minimum; UDS reporting requires distinct categories:</a:t>
            </a:r>
          </a:p>
          <a:p>
            <a:pPr marL="914400" lvl="1" indent="-457200" fontAlgn="base">
              <a:buFont typeface="+mj-lt"/>
              <a:buAutoNum type="alphaLcPeriod"/>
            </a:pPr>
            <a:r>
              <a:rPr lang="en-US" sz="1800" b="1" u="sng" dirty="0">
                <a:solidFill>
                  <a:schemeClr val="accent5">
                    <a:lumMod val="75000"/>
                  </a:schemeClr>
                </a:solidFill>
              </a:rPr>
              <a:t>Native Hawaiian</a:t>
            </a:r>
            <a:endParaRPr lang="en-US" sz="1800" u="sng" dirty="0">
              <a:solidFill>
                <a:schemeClr val="accent5">
                  <a:lumMod val="75000"/>
                </a:schemeClr>
              </a:solidFill>
            </a:endParaRPr>
          </a:p>
          <a:p>
            <a:pPr marL="914400" lvl="1" indent="-457200" fontAlgn="base">
              <a:buFont typeface="+mj-lt"/>
              <a:buAutoNum type="alphaLcPeriod"/>
            </a:pPr>
            <a:r>
              <a:rPr lang="en-US" sz="1800" b="1" u="sng" dirty="0">
                <a:solidFill>
                  <a:schemeClr val="accent5">
                    <a:lumMod val="75000"/>
                  </a:schemeClr>
                </a:solidFill>
              </a:rPr>
              <a:t>Other Pacific Islander</a:t>
            </a:r>
          </a:p>
          <a:p>
            <a:pPr marL="457200" indent="-457200" fontAlgn="base">
              <a:buFont typeface="+mj-lt"/>
              <a:buAutoNum type="arabicPeriod"/>
            </a:pPr>
            <a:r>
              <a:rPr lang="en-US" sz="1800" b="1" u="sng" dirty="0">
                <a:solidFill>
                  <a:schemeClr val="accent5">
                    <a:lumMod val="75000"/>
                  </a:schemeClr>
                </a:solidFill>
              </a:rPr>
              <a:t>Black or African American</a:t>
            </a:r>
            <a:r>
              <a:rPr lang="en-US" sz="1800" b="1" dirty="0">
                <a:solidFill>
                  <a:schemeClr val="accent5">
                    <a:lumMod val="75000"/>
                  </a:schemeClr>
                </a:solidFill>
              </a:rPr>
              <a:t> </a:t>
            </a:r>
            <a:r>
              <a:rPr lang="en-US" sz="1800" i="1" dirty="0"/>
              <a:t>- OMB minimum; UDS</a:t>
            </a:r>
          </a:p>
          <a:p>
            <a:pPr marL="457200" indent="-457200" fontAlgn="base">
              <a:buFont typeface="+mj-lt"/>
              <a:buAutoNum type="arabicPeriod"/>
            </a:pPr>
            <a:r>
              <a:rPr lang="en-US" sz="1800" b="1" u="sng" dirty="0">
                <a:solidFill>
                  <a:schemeClr val="accent5">
                    <a:lumMod val="75000"/>
                  </a:schemeClr>
                </a:solidFill>
              </a:rPr>
              <a:t>American Indian or Alaska Native </a:t>
            </a:r>
            <a:r>
              <a:rPr lang="en-US" sz="1800" i="1" dirty="0">
                <a:solidFill>
                  <a:schemeClr val="accent5">
                    <a:lumMod val="75000"/>
                  </a:schemeClr>
                </a:solidFill>
              </a:rPr>
              <a:t>- </a:t>
            </a:r>
            <a:r>
              <a:rPr lang="en-US" sz="1800" i="1" dirty="0"/>
              <a:t>OMB minimum; UDS</a:t>
            </a:r>
          </a:p>
          <a:p>
            <a:pPr marL="457200" indent="-457200" fontAlgn="base">
              <a:buFont typeface="+mj-lt"/>
              <a:buAutoNum type="arabicPeriod"/>
            </a:pPr>
            <a:r>
              <a:rPr lang="en-US" sz="1800" b="1" u="sng" dirty="0">
                <a:solidFill>
                  <a:schemeClr val="accent5">
                    <a:lumMod val="75000"/>
                  </a:schemeClr>
                </a:solidFill>
              </a:rPr>
              <a:t>White</a:t>
            </a:r>
            <a:r>
              <a:rPr lang="en-US" sz="1800" dirty="0">
                <a:solidFill>
                  <a:schemeClr val="accent5">
                    <a:lumMod val="75000"/>
                  </a:schemeClr>
                </a:solidFill>
              </a:rPr>
              <a:t> </a:t>
            </a:r>
            <a:r>
              <a:rPr lang="en-US" sz="1800" i="1" dirty="0"/>
              <a:t>– OMB minimum; UDS</a:t>
            </a:r>
          </a:p>
          <a:p>
            <a:pPr marL="514350" indent="-514350" fontAlgn="base">
              <a:buFont typeface="+mj-lt"/>
              <a:buAutoNum type="arabicPeriod"/>
            </a:pPr>
            <a:r>
              <a:rPr lang="en-US" sz="1800" u="sng" dirty="0"/>
              <a:t>More than One Race </a:t>
            </a:r>
            <a:r>
              <a:rPr lang="en-US" sz="1800" i="1" dirty="0"/>
              <a:t>– UDS: “use this line only if your system captures multiple races (but not a race and an ethnicity) and the patient has chosen two or more races.”</a:t>
            </a:r>
          </a:p>
          <a:p>
            <a:pPr marL="514350" indent="-514350" fontAlgn="base">
              <a:buFont typeface="+mj-lt"/>
              <a:buAutoNum type="arabicPeriod"/>
            </a:pPr>
            <a:r>
              <a:rPr lang="en-US" sz="1800" u="sng" dirty="0"/>
              <a:t>Unreported/Refused to Report Race </a:t>
            </a:r>
            <a:r>
              <a:rPr lang="en-US" sz="1800" i="1" dirty="0"/>
              <a:t>- UDS</a:t>
            </a:r>
          </a:p>
          <a:p>
            <a:pPr marL="971550" lvl="1" indent="-514350" fontAlgn="base">
              <a:buFont typeface="+mj-lt"/>
              <a:buAutoNum type="alphaLcPeriod"/>
            </a:pPr>
            <a:r>
              <a:rPr lang="en-US" sz="1800" b="1" u="sng" dirty="0">
                <a:solidFill>
                  <a:schemeClr val="accent5">
                    <a:lumMod val="75000"/>
                  </a:schemeClr>
                </a:solidFill>
              </a:rPr>
              <a:t>Some Other Race</a:t>
            </a:r>
            <a:r>
              <a:rPr lang="en-US" sz="1800" b="1" u="sng" dirty="0"/>
              <a:t> </a:t>
            </a:r>
            <a:r>
              <a:rPr lang="en-US" sz="1800" i="1" dirty="0"/>
              <a:t>– Census </a:t>
            </a:r>
          </a:p>
          <a:p>
            <a:pPr marL="971550" lvl="1" indent="-514350" fontAlgn="base">
              <a:buFont typeface="+mj-lt"/>
              <a:buAutoNum type="alphaLcPeriod"/>
            </a:pPr>
            <a:r>
              <a:rPr lang="en-US" sz="1800" b="1" u="sng" dirty="0">
                <a:solidFill>
                  <a:schemeClr val="accent5">
                    <a:lumMod val="75000"/>
                  </a:schemeClr>
                </a:solidFill>
              </a:rPr>
              <a:t>Declined</a:t>
            </a:r>
            <a:r>
              <a:rPr lang="en-US" sz="1800" b="1" dirty="0"/>
              <a:t> - </a:t>
            </a:r>
            <a:r>
              <a:rPr lang="en-US" sz="1800" i="1" dirty="0"/>
              <a:t>Institute forms use the term: “Prefer not to say”</a:t>
            </a:r>
          </a:p>
          <a:p>
            <a:pPr marL="971550" lvl="1" indent="-514350" fontAlgn="base">
              <a:buFont typeface="+mj-lt"/>
              <a:buAutoNum type="alphaLcPeriod"/>
            </a:pPr>
            <a:r>
              <a:rPr lang="en-US" sz="1800" b="1" u="sng" dirty="0">
                <a:solidFill>
                  <a:schemeClr val="accent5">
                    <a:lumMod val="75000"/>
                  </a:schemeClr>
                </a:solidFill>
              </a:rPr>
              <a:t>Not Collected/Unknown</a:t>
            </a:r>
          </a:p>
        </p:txBody>
      </p:sp>
      <p:sp>
        <p:nvSpPr>
          <p:cNvPr id="4" name="TextBox 3">
            <a:extLst>
              <a:ext uri="{FF2B5EF4-FFF2-40B4-BE49-F238E27FC236}">
                <a16:creationId xmlns:a16="http://schemas.microsoft.com/office/drawing/2014/main" id="{E2F1E486-9DDD-D245-80DE-1B139D81CD63}"/>
              </a:ext>
            </a:extLst>
          </p:cNvPr>
          <p:cNvSpPr txBox="1"/>
          <p:nvPr/>
        </p:nvSpPr>
        <p:spPr>
          <a:xfrm>
            <a:off x="7823200" y="1044357"/>
            <a:ext cx="3949700" cy="646331"/>
          </a:xfrm>
          <a:prstGeom prst="rect">
            <a:avLst/>
          </a:prstGeom>
          <a:noFill/>
        </p:spPr>
        <p:txBody>
          <a:bodyPr wrap="square" rtlCol="0">
            <a:spAutoFit/>
          </a:bodyPr>
          <a:lstStyle/>
          <a:p>
            <a:pPr algn="ctr"/>
            <a:r>
              <a:rPr lang="en-US" b="1" u="sng" dirty="0">
                <a:solidFill>
                  <a:schemeClr val="accent5">
                    <a:lumMod val="75000"/>
                  </a:schemeClr>
                </a:solidFill>
              </a:rPr>
              <a:t>** Bold and Underlined Text: Option for Selection in EHR</a:t>
            </a:r>
          </a:p>
        </p:txBody>
      </p:sp>
      <p:pic>
        <p:nvPicPr>
          <p:cNvPr id="5" name="Content Placeholder 3">
            <a:extLst>
              <a:ext uri="{FF2B5EF4-FFF2-40B4-BE49-F238E27FC236}">
                <a16:creationId xmlns:a16="http://schemas.microsoft.com/office/drawing/2014/main" id="{5B3FDAB8-55FB-9144-803E-0DC87A7071D9}"/>
              </a:ext>
            </a:extLst>
          </p:cNvPr>
          <p:cNvPicPr>
            <a:picLocks noChangeAspect="1"/>
          </p:cNvPicPr>
          <p:nvPr/>
        </p:nvPicPr>
        <p:blipFill rotWithShape="1">
          <a:blip r:embed="rId3">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206303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0809-8B75-A54D-B4D4-5F0650653A9F}"/>
              </a:ext>
            </a:extLst>
          </p:cNvPr>
          <p:cNvSpPr>
            <a:spLocks noGrp="1"/>
          </p:cNvSpPr>
          <p:nvPr>
            <p:ph type="title"/>
          </p:nvPr>
        </p:nvSpPr>
        <p:spPr/>
        <p:txBody>
          <a:bodyPr/>
          <a:lstStyle/>
          <a:p>
            <a:r>
              <a:rPr lang="en-US" b="1" dirty="0">
                <a:solidFill>
                  <a:schemeClr val="accent5">
                    <a:lumMod val="75000"/>
                  </a:schemeClr>
                </a:solidFill>
              </a:rPr>
              <a:t>Institute: Ethnicity </a:t>
            </a:r>
          </a:p>
        </p:txBody>
      </p:sp>
      <p:sp>
        <p:nvSpPr>
          <p:cNvPr id="3" name="Content Placeholder 2">
            <a:extLst>
              <a:ext uri="{FF2B5EF4-FFF2-40B4-BE49-F238E27FC236}">
                <a16:creationId xmlns:a16="http://schemas.microsoft.com/office/drawing/2014/main" id="{10B3D0C1-ECA0-F14C-9673-0BED60282406}"/>
              </a:ext>
            </a:extLst>
          </p:cNvPr>
          <p:cNvSpPr>
            <a:spLocks noGrp="1"/>
          </p:cNvSpPr>
          <p:nvPr>
            <p:ph idx="1"/>
          </p:nvPr>
        </p:nvSpPr>
        <p:spPr/>
        <p:txBody>
          <a:bodyPr>
            <a:noAutofit/>
          </a:bodyPr>
          <a:lstStyle/>
          <a:p>
            <a:pPr marL="0" indent="0" fontAlgn="base">
              <a:buNone/>
            </a:pPr>
            <a:r>
              <a:rPr lang="en-US" sz="1800" dirty="0"/>
              <a:t>Ethnic Group: </a:t>
            </a:r>
          </a:p>
          <a:p>
            <a:pPr marL="342900" indent="-342900" fontAlgn="base">
              <a:buFont typeface="+mj-lt"/>
              <a:buAutoNum type="arabicPeriod"/>
            </a:pPr>
            <a:r>
              <a:rPr lang="en-US" sz="1800" b="1" u="sng" dirty="0">
                <a:solidFill>
                  <a:schemeClr val="accent5">
                    <a:lumMod val="75000"/>
                  </a:schemeClr>
                </a:solidFill>
              </a:rPr>
              <a:t>Hispanic or Latino </a:t>
            </a:r>
            <a:r>
              <a:rPr lang="en-US" sz="1800" i="1" dirty="0"/>
              <a:t>- OMB minimum</a:t>
            </a:r>
            <a:endParaRPr lang="en-US" sz="1800" b="1" u="sng" dirty="0"/>
          </a:p>
          <a:p>
            <a:pPr marL="342900" indent="-342900" fontAlgn="base">
              <a:buFont typeface="+mj-lt"/>
              <a:buAutoNum type="arabicPeriod"/>
            </a:pPr>
            <a:r>
              <a:rPr lang="en-US" sz="1800" b="1" u="sng" dirty="0">
                <a:solidFill>
                  <a:schemeClr val="accent5">
                    <a:lumMod val="75000"/>
                  </a:schemeClr>
                </a:solidFill>
              </a:rPr>
              <a:t>Not Hispanic or Latino </a:t>
            </a:r>
            <a:r>
              <a:rPr lang="en-US" sz="1800" i="1" dirty="0"/>
              <a:t>- OMB minimum</a:t>
            </a:r>
            <a:endParaRPr lang="en-US" sz="1800" b="1" u="sng" dirty="0"/>
          </a:p>
          <a:p>
            <a:pPr marL="342900" indent="-342900" fontAlgn="base">
              <a:buFont typeface="+mj-lt"/>
              <a:buAutoNum type="arabicPeriod"/>
            </a:pPr>
            <a:r>
              <a:rPr lang="en-US" sz="1800" u="sng" dirty="0"/>
              <a:t>Unreported/Refused to Report Ethnicity </a:t>
            </a:r>
            <a:r>
              <a:rPr lang="en-US" sz="1800" i="1" dirty="0"/>
              <a:t>- UDS </a:t>
            </a:r>
          </a:p>
          <a:p>
            <a:pPr marL="800100" lvl="1" indent="-342900" fontAlgn="base">
              <a:buFont typeface="+mj-lt"/>
              <a:buAutoNum type="alphaLcPeriod"/>
            </a:pPr>
            <a:r>
              <a:rPr lang="en-US" sz="1800" b="1" u="sng" dirty="0">
                <a:solidFill>
                  <a:schemeClr val="accent5">
                    <a:lumMod val="75000"/>
                  </a:schemeClr>
                </a:solidFill>
              </a:rPr>
              <a:t>Declined</a:t>
            </a:r>
            <a:r>
              <a:rPr lang="en-US" sz="1800" b="1" dirty="0">
                <a:solidFill>
                  <a:schemeClr val="accent5">
                    <a:lumMod val="75000"/>
                  </a:schemeClr>
                </a:solidFill>
              </a:rPr>
              <a:t> </a:t>
            </a:r>
            <a:r>
              <a:rPr lang="en-US" sz="1800" b="1" dirty="0"/>
              <a:t> - </a:t>
            </a:r>
            <a:r>
              <a:rPr lang="en-US" sz="1800" i="1" dirty="0"/>
              <a:t>Institute forms use the term: “Prefer not to say”</a:t>
            </a:r>
            <a:endParaRPr lang="en-US" sz="1800" b="1" u="sng" dirty="0"/>
          </a:p>
          <a:p>
            <a:pPr marL="800100" lvl="1" indent="-342900" fontAlgn="base">
              <a:buFont typeface="+mj-lt"/>
              <a:buAutoNum type="alphaLcPeriod"/>
            </a:pPr>
            <a:r>
              <a:rPr lang="en-US" sz="1800" b="1" u="sng" dirty="0">
                <a:solidFill>
                  <a:schemeClr val="accent5">
                    <a:lumMod val="75000"/>
                  </a:schemeClr>
                </a:solidFill>
              </a:rPr>
              <a:t>Not Collected/Unknown</a:t>
            </a:r>
          </a:p>
          <a:p>
            <a:pPr marL="0" indent="0" fontAlgn="base">
              <a:buNone/>
            </a:pPr>
            <a:endParaRPr lang="en-US" sz="1800" b="1" u="sng" dirty="0"/>
          </a:p>
          <a:p>
            <a:pPr marL="0" indent="0" fontAlgn="base">
              <a:buNone/>
            </a:pPr>
            <a:r>
              <a:rPr lang="en-US" sz="1800" dirty="0"/>
              <a:t>Granular Ethnicity: </a:t>
            </a:r>
            <a:r>
              <a:rPr lang="en-US" sz="1800" b="1" dirty="0"/>
              <a:t>“What is your ethnic background or ancestry? (You can write as many as four)”</a:t>
            </a:r>
          </a:p>
          <a:p>
            <a:pPr fontAlgn="base"/>
            <a:r>
              <a:rPr lang="en-US" sz="1800" dirty="0"/>
              <a:t>Over 500 options</a:t>
            </a:r>
          </a:p>
          <a:p>
            <a:pPr fontAlgn="base"/>
            <a:r>
              <a:rPr lang="en-US" sz="1800" dirty="0">
                <a:latin typeface="Calibri" panose="020F0502020204030204" pitchFamily="34" charset="0"/>
                <a:cs typeface="Calibri" panose="020F0502020204030204" pitchFamily="34" charset="0"/>
              </a:rPr>
              <a:t>Implemented in 2010 based on </a:t>
            </a:r>
            <a:r>
              <a:rPr lang="en-US" sz="1800" dirty="0">
                <a:effectLst/>
                <a:latin typeface="Calibri" panose="020F0502020204030204" pitchFamily="34" charset="0"/>
                <a:cs typeface="Calibri" panose="020F0502020204030204" pitchFamily="34" charset="0"/>
              </a:rPr>
              <a:t>IOM (Institute of Medicine). 2009. </a:t>
            </a:r>
            <a:r>
              <a:rPr lang="en-US" sz="1800" i="1" dirty="0">
                <a:effectLst/>
                <a:latin typeface="Calibri" panose="020F0502020204030204" pitchFamily="34" charset="0"/>
                <a:cs typeface="Calibri" panose="020F0502020204030204" pitchFamily="34" charset="0"/>
              </a:rPr>
              <a:t>Race, Ethnicity, and Language Data: Standardization for Health Care Quality Improvement. </a:t>
            </a:r>
            <a:r>
              <a:rPr lang="en-US" sz="1800" dirty="0">
                <a:effectLst/>
                <a:latin typeface="Calibri" panose="020F0502020204030204" pitchFamily="34" charset="0"/>
                <a:cs typeface="Calibri" panose="020F0502020204030204" pitchFamily="34" charset="0"/>
              </a:rPr>
              <a:t>Washington, DC: The National Academies Press. </a:t>
            </a:r>
            <a:r>
              <a:rPr lang="en-US" sz="1800" dirty="0">
                <a:solidFill>
                  <a:schemeClr val="accent5"/>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https://www.ahrq.gov/sites/default/files/publications/files/iomracereport.pdf</a:t>
            </a:r>
            <a:endParaRPr lang="en-US" sz="1800" dirty="0">
              <a:solidFill>
                <a:schemeClr val="accent5"/>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B8EE89C3-C3C9-F847-97AE-ABE05FB71F10}"/>
              </a:ext>
            </a:extLst>
          </p:cNvPr>
          <p:cNvSpPr txBox="1"/>
          <p:nvPr/>
        </p:nvSpPr>
        <p:spPr>
          <a:xfrm>
            <a:off x="7823200" y="1044357"/>
            <a:ext cx="3949700" cy="646331"/>
          </a:xfrm>
          <a:prstGeom prst="rect">
            <a:avLst/>
          </a:prstGeom>
          <a:noFill/>
        </p:spPr>
        <p:txBody>
          <a:bodyPr wrap="square" rtlCol="0">
            <a:spAutoFit/>
          </a:bodyPr>
          <a:lstStyle/>
          <a:p>
            <a:pPr algn="ctr"/>
            <a:r>
              <a:rPr lang="en-US" b="1" u="sng" dirty="0">
                <a:solidFill>
                  <a:schemeClr val="accent5">
                    <a:lumMod val="75000"/>
                  </a:schemeClr>
                </a:solidFill>
              </a:rPr>
              <a:t>** Bold and Underlined Text: Option for Selection in EHR</a:t>
            </a:r>
          </a:p>
        </p:txBody>
      </p:sp>
      <p:pic>
        <p:nvPicPr>
          <p:cNvPr id="5" name="Content Placeholder 3">
            <a:extLst>
              <a:ext uri="{FF2B5EF4-FFF2-40B4-BE49-F238E27FC236}">
                <a16:creationId xmlns:a16="http://schemas.microsoft.com/office/drawing/2014/main" id="{B61F017E-9BF4-5C4A-B561-C56292888BDA}"/>
              </a:ext>
            </a:extLst>
          </p:cNvPr>
          <p:cNvPicPr>
            <a:picLocks noChangeAspect="1"/>
          </p:cNvPicPr>
          <p:nvPr/>
        </p:nvPicPr>
        <p:blipFill rotWithShape="1">
          <a:blip r:embed="rId4">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235010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8599-2B6D-BE4F-B556-910EE2446914}"/>
              </a:ext>
            </a:extLst>
          </p:cNvPr>
          <p:cNvSpPr>
            <a:spLocks noGrp="1"/>
          </p:cNvSpPr>
          <p:nvPr>
            <p:ph type="title"/>
          </p:nvPr>
        </p:nvSpPr>
        <p:spPr/>
        <p:txBody>
          <a:bodyPr/>
          <a:lstStyle/>
          <a:p>
            <a:r>
              <a:rPr lang="en-US" b="1" dirty="0">
                <a:solidFill>
                  <a:schemeClr val="accent5">
                    <a:lumMod val="75000"/>
                  </a:schemeClr>
                </a:solidFill>
              </a:rPr>
              <a:t>Information Gathering</a:t>
            </a:r>
          </a:p>
        </p:txBody>
      </p:sp>
      <p:sp>
        <p:nvSpPr>
          <p:cNvPr id="3" name="Content Placeholder 2">
            <a:extLst>
              <a:ext uri="{FF2B5EF4-FFF2-40B4-BE49-F238E27FC236}">
                <a16:creationId xmlns:a16="http://schemas.microsoft.com/office/drawing/2014/main" id="{E5204727-86B6-5844-9C02-312A17866F51}"/>
              </a:ext>
            </a:extLst>
          </p:cNvPr>
          <p:cNvSpPr>
            <a:spLocks noGrp="1"/>
          </p:cNvSpPr>
          <p:nvPr>
            <p:ph idx="1"/>
          </p:nvPr>
        </p:nvSpPr>
        <p:spPr/>
        <p:txBody>
          <a:bodyPr/>
          <a:lstStyle/>
          <a:p>
            <a:r>
              <a:rPr lang="en-US" dirty="0"/>
              <a:t>Self-Reported Race and Ethnicity is widely considered the gold-standard</a:t>
            </a:r>
          </a:p>
          <a:p>
            <a:r>
              <a:rPr lang="en-US" dirty="0"/>
              <a:t>Institute team members are trained to “never assume, always ask”</a:t>
            </a:r>
          </a:p>
          <a:p>
            <a:r>
              <a:rPr lang="en-US" dirty="0"/>
              <a:t>Prompts in the Electronic Health Record to gather Race, Ethnicity and Granular Ethnicity reinforce this standard</a:t>
            </a:r>
          </a:p>
          <a:p>
            <a:endParaRPr lang="en-US" dirty="0"/>
          </a:p>
        </p:txBody>
      </p:sp>
      <p:grpSp>
        <p:nvGrpSpPr>
          <p:cNvPr id="11" name="Group 10">
            <a:extLst>
              <a:ext uri="{FF2B5EF4-FFF2-40B4-BE49-F238E27FC236}">
                <a16:creationId xmlns:a16="http://schemas.microsoft.com/office/drawing/2014/main" id="{22BFAEB2-BFE9-0840-B1DC-C42DC7827509}"/>
              </a:ext>
            </a:extLst>
          </p:cNvPr>
          <p:cNvGrpSpPr/>
          <p:nvPr/>
        </p:nvGrpSpPr>
        <p:grpSpPr>
          <a:xfrm>
            <a:off x="1683214" y="4438612"/>
            <a:ext cx="8825571" cy="1583473"/>
            <a:chOff x="1639229" y="4727070"/>
            <a:chExt cx="8825571" cy="1583473"/>
          </a:xfrm>
        </p:grpSpPr>
        <p:sp>
          <p:nvSpPr>
            <p:cNvPr id="5" name="TextBox 4">
              <a:extLst>
                <a:ext uri="{FF2B5EF4-FFF2-40B4-BE49-F238E27FC236}">
                  <a16:creationId xmlns:a16="http://schemas.microsoft.com/office/drawing/2014/main" id="{CD2CCAB3-758F-3F41-94DD-CCB5DCB24681}"/>
                </a:ext>
              </a:extLst>
            </p:cNvPr>
            <p:cNvSpPr txBox="1"/>
            <p:nvPr/>
          </p:nvSpPr>
          <p:spPr>
            <a:xfrm>
              <a:off x="1727200" y="4826308"/>
              <a:ext cx="8737600" cy="1384995"/>
            </a:xfrm>
            <a:prstGeom prst="rect">
              <a:avLst/>
            </a:prstGeom>
            <a:noFill/>
          </p:spPr>
          <p:txBody>
            <a:bodyPr wrap="square" rtlCol="0">
              <a:spAutoFit/>
            </a:bodyPr>
            <a:lstStyle/>
            <a:p>
              <a:r>
                <a:rPr lang="en-US" sz="2800" dirty="0">
                  <a:solidFill>
                    <a:srgbClr val="0432FF"/>
                  </a:solidFill>
                </a:rPr>
                <a:t>      </a:t>
              </a:r>
              <a:r>
                <a:rPr lang="en-US" sz="2800" dirty="0">
                  <a:solidFill>
                    <a:srgbClr val="0432FF"/>
                  </a:solidFill>
                  <a:latin typeface="Thonburi" pitchFamily="2" charset="-34"/>
                  <a:cs typeface="Thonburi" pitchFamily="2" charset="-34"/>
                </a:rPr>
                <a:t>Patient does not have updated information on Race, Ethnicity and Granular Ethnicity. Remember: NEVER ASSUME, ALWAYS ASK! </a:t>
              </a:r>
            </a:p>
          </p:txBody>
        </p:sp>
        <p:pic>
          <p:nvPicPr>
            <p:cNvPr id="9" name="Picture 8">
              <a:extLst>
                <a:ext uri="{FF2B5EF4-FFF2-40B4-BE49-F238E27FC236}">
                  <a16:creationId xmlns:a16="http://schemas.microsoft.com/office/drawing/2014/main" id="{8384FDB1-7E16-4440-9B8C-A773E5C718A8}"/>
                </a:ext>
              </a:extLst>
            </p:cNvPr>
            <p:cNvPicPr>
              <a:picLocks noChangeAspect="1"/>
            </p:cNvPicPr>
            <p:nvPr/>
          </p:nvPicPr>
          <p:blipFill>
            <a:blip r:embed="rId2"/>
            <a:stretch>
              <a:fillRect/>
            </a:stretch>
          </p:blipFill>
          <p:spPr>
            <a:xfrm>
              <a:off x="1863491" y="4878034"/>
              <a:ext cx="389055" cy="389055"/>
            </a:xfrm>
            <a:prstGeom prst="rect">
              <a:avLst/>
            </a:prstGeom>
          </p:spPr>
        </p:pic>
        <p:sp>
          <p:nvSpPr>
            <p:cNvPr id="10" name="Rectangle 9">
              <a:extLst>
                <a:ext uri="{FF2B5EF4-FFF2-40B4-BE49-F238E27FC236}">
                  <a16:creationId xmlns:a16="http://schemas.microsoft.com/office/drawing/2014/main" id="{77DE212C-E4EF-6740-80A9-C52A52B54344}"/>
                </a:ext>
              </a:extLst>
            </p:cNvPr>
            <p:cNvSpPr/>
            <p:nvPr/>
          </p:nvSpPr>
          <p:spPr>
            <a:xfrm>
              <a:off x="1639229" y="4727070"/>
              <a:ext cx="8825571" cy="1583473"/>
            </a:xfrm>
            <a:prstGeom prst="rect">
              <a:avLst/>
            </a:prstGeom>
            <a:noFill/>
            <a:ln>
              <a:solidFill>
                <a:schemeClr val="tx1">
                  <a:lumMod val="85000"/>
                  <a:lumOff val="1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pic>
        <p:nvPicPr>
          <p:cNvPr id="12" name="Content Placeholder 3">
            <a:extLst>
              <a:ext uri="{FF2B5EF4-FFF2-40B4-BE49-F238E27FC236}">
                <a16:creationId xmlns:a16="http://schemas.microsoft.com/office/drawing/2014/main" id="{AA52F4FE-7309-0A4B-B546-1E4D8EE6569A}"/>
              </a:ext>
            </a:extLst>
          </p:cNvPr>
          <p:cNvPicPr>
            <a:picLocks noChangeAspect="1"/>
          </p:cNvPicPr>
          <p:nvPr/>
        </p:nvPicPr>
        <p:blipFill rotWithShape="1">
          <a:blip r:embed="rId3">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spTree>
    <p:extLst>
      <p:ext uri="{BB962C8B-B14F-4D97-AF65-F5344CB8AC3E}">
        <p14:creationId xmlns:p14="http://schemas.microsoft.com/office/powerpoint/2010/main" val="2441946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8599-2B6D-BE4F-B556-910EE2446914}"/>
              </a:ext>
            </a:extLst>
          </p:cNvPr>
          <p:cNvSpPr>
            <a:spLocks noGrp="1"/>
          </p:cNvSpPr>
          <p:nvPr>
            <p:ph type="title"/>
          </p:nvPr>
        </p:nvSpPr>
        <p:spPr/>
        <p:txBody>
          <a:bodyPr/>
          <a:lstStyle/>
          <a:p>
            <a:r>
              <a:rPr lang="en-US" b="1" dirty="0">
                <a:solidFill>
                  <a:schemeClr val="accent5">
                    <a:lumMod val="75000"/>
                  </a:schemeClr>
                </a:solidFill>
              </a:rPr>
              <a:t>Information Gathering</a:t>
            </a:r>
          </a:p>
        </p:txBody>
      </p:sp>
      <p:sp>
        <p:nvSpPr>
          <p:cNvPr id="3" name="Content Placeholder 2">
            <a:extLst>
              <a:ext uri="{FF2B5EF4-FFF2-40B4-BE49-F238E27FC236}">
                <a16:creationId xmlns:a16="http://schemas.microsoft.com/office/drawing/2014/main" id="{E5204727-86B6-5844-9C02-312A17866F51}"/>
              </a:ext>
            </a:extLst>
          </p:cNvPr>
          <p:cNvSpPr>
            <a:spLocks noGrp="1"/>
          </p:cNvSpPr>
          <p:nvPr>
            <p:ph idx="1"/>
          </p:nvPr>
        </p:nvSpPr>
        <p:spPr>
          <a:xfrm>
            <a:off x="838200" y="1825625"/>
            <a:ext cx="6228746" cy="4351338"/>
          </a:xfrm>
        </p:spPr>
        <p:txBody>
          <a:bodyPr>
            <a:normAutofit fontScale="92500"/>
          </a:bodyPr>
          <a:lstStyle/>
          <a:p>
            <a:r>
              <a:rPr lang="en-US" dirty="0"/>
              <a:t>Established: “Demo Intake Form”</a:t>
            </a:r>
          </a:p>
          <a:p>
            <a:pPr lvl="1"/>
            <a:r>
              <a:rPr lang="en-US" dirty="0"/>
              <a:t>Individuals completes the form on paper</a:t>
            </a:r>
          </a:p>
          <a:p>
            <a:pPr lvl="2"/>
            <a:r>
              <a:rPr lang="en-US" dirty="0"/>
              <a:t>Available in English and Spanish</a:t>
            </a:r>
          </a:p>
          <a:p>
            <a:pPr lvl="2"/>
            <a:r>
              <a:rPr lang="en-US" dirty="0"/>
              <a:t>Includes: Race, Ethnicity, Granular Ethnicity, Country of Origin along with Language and translation needs</a:t>
            </a:r>
          </a:p>
          <a:p>
            <a:pPr lvl="1"/>
            <a:r>
              <a:rPr lang="en-US" dirty="0"/>
              <a:t>Information entered into specified fields in the EHR</a:t>
            </a:r>
          </a:p>
          <a:p>
            <a:pPr lvl="1"/>
            <a:r>
              <a:rPr lang="en-US" dirty="0"/>
              <a:t>Paper form scanned into the record </a:t>
            </a:r>
          </a:p>
          <a:p>
            <a:pPr lvl="1"/>
            <a:endParaRPr lang="en-US" dirty="0"/>
          </a:p>
          <a:p>
            <a:r>
              <a:rPr lang="en-US" dirty="0"/>
              <a:t>Emerging: “Virtual Front Desk” workflows / self-service e-Registration and e-Check-in</a:t>
            </a:r>
          </a:p>
          <a:p>
            <a:pPr marL="0" indent="0">
              <a:buNone/>
            </a:pPr>
            <a:endParaRPr lang="en-US" dirty="0"/>
          </a:p>
        </p:txBody>
      </p:sp>
      <p:pic>
        <p:nvPicPr>
          <p:cNvPr id="4" name="Content Placeholder 3">
            <a:extLst>
              <a:ext uri="{FF2B5EF4-FFF2-40B4-BE49-F238E27FC236}">
                <a16:creationId xmlns:a16="http://schemas.microsoft.com/office/drawing/2014/main" id="{9DD899A9-BCCB-9341-BAD2-E89A6B894E4A}"/>
              </a:ext>
            </a:extLst>
          </p:cNvPr>
          <p:cNvPicPr>
            <a:picLocks noChangeAspect="1"/>
          </p:cNvPicPr>
          <p:nvPr/>
        </p:nvPicPr>
        <p:blipFill rotWithShape="1">
          <a:blip r:embed="rId3">
            <a:duotone>
              <a:schemeClr val="accent5">
                <a:shade val="45000"/>
                <a:satMod val="135000"/>
              </a:schemeClr>
              <a:prstClr val="white"/>
            </a:duotone>
          </a:blip>
          <a:srcRect l="1725" t="55484" r="1801" b="39156"/>
          <a:stretch/>
        </p:blipFill>
        <p:spPr>
          <a:xfrm rot="16200000">
            <a:off x="-3317840" y="3302614"/>
            <a:ext cx="6869434" cy="264209"/>
          </a:xfrm>
          <a:prstGeom prst="rect">
            <a:avLst/>
          </a:prstGeom>
        </p:spPr>
      </p:pic>
      <p:pic>
        <p:nvPicPr>
          <p:cNvPr id="7" name="Picture 1" descr="page1image63569920">
            <a:extLst>
              <a:ext uri="{FF2B5EF4-FFF2-40B4-BE49-F238E27FC236}">
                <a16:creationId xmlns:a16="http://schemas.microsoft.com/office/drawing/2014/main" id="{0981C66A-C512-2A4E-A6F5-21CA94371BB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8060"/>
          <a:stretch/>
        </p:blipFill>
        <p:spPr bwMode="auto">
          <a:xfrm>
            <a:off x="7066946" y="240030"/>
            <a:ext cx="4483100" cy="6252845"/>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223998"/>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{5F379F65-62E0-1942-BE30-98AAC805779F}tf10001062</Template>
  <TotalTime>2311</TotalTime>
  <Words>1964</Words>
  <Application>Microsoft Macintosh PowerPoint</Application>
  <PresentationFormat>Widescreen</PresentationFormat>
  <Paragraphs>133</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Thonburi</vt:lpstr>
      <vt:lpstr>Office Theme</vt:lpstr>
      <vt:lpstr>A Path Forward:  Reflections after a Decade of Gathering Granular Ethnicity Information from Patients in a Community Health Care Setting</vt:lpstr>
      <vt:lpstr>The Institute for Family Health </vt:lpstr>
      <vt:lpstr>Topics</vt:lpstr>
      <vt:lpstr>Federal Standards </vt:lpstr>
      <vt:lpstr>Federal Standards</vt:lpstr>
      <vt:lpstr>Institute: Race </vt:lpstr>
      <vt:lpstr>Institute: Ethnicity </vt:lpstr>
      <vt:lpstr>Information Gathering</vt:lpstr>
      <vt:lpstr>Information Gathering</vt:lpstr>
      <vt:lpstr>Accuracy?</vt:lpstr>
      <vt:lpstr>Completeness?</vt:lpstr>
      <vt:lpstr>PowerPoint Presentation</vt:lpstr>
      <vt:lpstr>Race and Ethnicity</vt:lpstr>
      <vt:lpstr>Granularity</vt:lpstr>
      <vt:lpstr>A Path Forward: Current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Lever</dc:creator>
  <cp:lastModifiedBy>Liz Lever</cp:lastModifiedBy>
  <cp:revision>28</cp:revision>
  <dcterms:created xsi:type="dcterms:W3CDTF">2022-03-09T23:08:59Z</dcterms:created>
  <dcterms:modified xsi:type="dcterms:W3CDTF">2022-03-11T13:40:06Z</dcterms:modified>
</cp:coreProperties>
</file>