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78" r:id="rId3"/>
    <p:sldId id="458" r:id="rId4"/>
    <p:sldId id="261" r:id="rId5"/>
    <p:sldId id="447" r:id="rId6"/>
    <p:sldId id="416" r:id="rId7"/>
    <p:sldId id="417" r:id="rId8"/>
    <p:sldId id="428" r:id="rId9"/>
    <p:sldId id="439" r:id="rId10"/>
    <p:sldId id="440" r:id="rId11"/>
    <p:sldId id="442" r:id="rId12"/>
    <p:sldId id="443" r:id="rId13"/>
    <p:sldId id="444" r:id="rId14"/>
    <p:sldId id="445" r:id="rId15"/>
    <p:sldId id="441" r:id="rId16"/>
    <p:sldId id="438" r:id="rId17"/>
    <p:sldId id="456" r:id="rId18"/>
    <p:sldId id="437" r:id="rId19"/>
    <p:sldId id="419" r:id="rId20"/>
    <p:sldId id="433" r:id="rId21"/>
    <p:sldId id="418" r:id="rId22"/>
    <p:sldId id="396" r:id="rId23"/>
    <p:sldId id="434" r:id="rId24"/>
    <p:sldId id="436" r:id="rId25"/>
    <p:sldId id="432" r:id="rId26"/>
    <p:sldId id="446" r:id="rId27"/>
    <p:sldId id="449" r:id="rId28"/>
    <p:sldId id="448" r:id="rId29"/>
    <p:sldId id="457" r:id="rId30"/>
    <p:sldId id="330" r:id="rId31"/>
    <p:sldId id="450" r:id="rId32"/>
    <p:sldId id="260" r:id="rId33"/>
    <p:sldId id="306" r:id="rId34"/>
    <p:sldId id="307" r:id="rId35"/>
    <p:sldId id="451" r:id="rId36"/>
    <p:sldId id="452" r:id="rId37"/>
    <p:sldId id="453" r:id="rId38"/>
    <p:sldId id="455" r:id="rId39"/>
    <p:sldId id="262" r:id="rId40"/>
    <p:sldId id="999" r:id="rId41"/>
    <p:sldId id="1000" r:id="rId42"/>
    <p:sldId id="1001" r:id="rId43"/>
    <p:sldId id="258" r:id="rId44"/>
    <p:sldId id="998" r:id="rId45"/>
    <p:sldId id="9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6" autoAdjust="0"/>
    <p:restoredTop sz="94660"/>
  </p:normalViewPr>
  <p:slideViewPr>
    <p:cSldViewPr snapToGrid="0">
      <p:cViewPr>
        <p:scale>
          <a:sx n="67" d="100"/>
          <a:sy n="67" d="100"/>
        </p:scale>
        <p:origin x="1184" y="44"/>
      </p:cViewPr>
      <p:guideLst>
        <p:guide orient="horz" pos="2160"/>
        <p:guide pos="2880"/>
      </p:guideLst>
    </p:cSldViewPr>
  </p:slideViewPr>
  <p:notesTextViewPr>
    <p:cViewPr>
      <p:scale>
        <a:sx n="1" d="1"/>
        <a:sy n="1" d="1"/>
      </p:scale>
      <p:origin x="0" y="0"/>
    </p:cViewPr>
  </p:notesTextViewPr>
  <p:sorterViewPr>
    <p:cViewPr varScale="1">
      <p:scale>
        <a:sx n="1" d="1"/>
        <a:sy n="1" d="1"/>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9962945808303E-2"/>
          <c:y val="0.108872719149834"/>
          <c:w val="0.900169252740466"/>
          <c:h val="0.73013312227181604"/>
        </c:manualLayout>
      </c:layout>
      <c:barChart>
        <c:barDir val="col"/>
        <c:grouping val="clustered"/>
        <c:varyColors val="0"/>
        <c:ser>
          <c:idx val="0"/>
          <c:order val="0"/>
          <c:tx>
            <c:strRef>
              <c:f>Sheet1!$B$1</c:f>
              <c:strCache>
                <c:ptCount val="1"/>
                <c:pt idx="0">
                  <c:v>Percentage</c:v>
                </c:pt>
              </c:strCache>
            </c:strRef>
          </c:tx>
          <c:spPr>
            <a:solidFill>
              <a:schemeClr val="accent1"/>
            </a:solidFill>
            <a:ln>
              <a:noFill/>
            </a:ln>
            <a:effectLst/>
          </c:spPr>
          <c:invertIfNegative val="0"/>
          <c:dPt>
            <c:idx val="5"/>
            <c:invertIfNegative val="0"/>
            <c:bubble3D val="0"/>
            <c:spPr>
              <a:solidFill>
                <a:schemeClr val="accent6"/>
              </a:solidFill>
              <a:ln>
                <a:noFill/>
              </a:ln>
              <a:effectLst/>
            </c:spPr>
            <c:extLst>
              <c:ext xmlns:c16="http://schemas.microsoft.com/office/drawing/2014/chart" uri="{C3380CC4-5D6E-409C-BE32-E72D297353CC}">
                <c16:uniqueId val="{00000001-F83B-DC4C-80A8-6E8FB263AAA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c:v>
                </c:pt>
                <c:pt idx="1">
                  <c:v>2016</c:v>
                </c:pt>
                <c:pt idx="2">
                  <c:v>2017</c:v>
                </c:pt>
                <c:pt idx="3">
                  <c:v>2018</c:v>
                </c:pt>
                <c:pt idx="4">
                  <c:v>2019</c:v>
                </c:pt>
                <c:pt idx="5">
                  <c:v>NY</c:v>
                </c:pt>
              </c:strCache>
            </c:strRef>
          </c:cat>
          <c:val>
            <c:numRef>
              <c:f>Sheet1!$B$2:$B$7</c:f>
              <c:numCache>
                <c:formatCode>General</c:formatCode>
                <c:ptCount val="6"/>
                <c:pt idx="0">
                  <c:v>42.2</c:v>
                </c:pt>
                <c:pt idx="1">
                  <c:v>48.7</c:v>
                </c:pt>
                <c:pt idx="2">
                  <c:v>50.7</c:v>
                </c:pt>
                <c:pt idx="3">
                  <c:v>52.8</c:v>
                </c:pt>
                <c:pt idx="4">
                  <c:v>56.8</c:v>
                </c:pt>
                <c:pt idx="5">
                  <c:v>52.45</c:v>
                </c:pt>
              </c:numCache>
            </c:numRef>
          </c:val>
          <c:extLst>
            <c:ext xmlns:c16="http://schemas.microsoft.com/office/drawing/2014/chart" uri="{C3380CC4-5D6E-409C-BE32-E72D297353CC}">
              <c16:uniqueId val="{00000000-3DC2-FE4E-AF2A-3C54C8942B36}"/>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2015</c:v>
                </c:pt>
                <c:pt idx="1">
                  <c:v>2016</c:v>
                </c:pt>
                <c:pt idx="2">
                  <c:v>2017</c:v>
                </c:pt>
                <c:pt idx="3">
                  <c:v>2018</c:v>
                </c:pt>
                <c:pt idx="4">
                  <c:v>2019</c:v>
                </c:pt>
                <c:pt idx="5">
                  <c:v>NY</c:v>
                </c:pt>
              </c:strCache>
            </c:strRef>
          </c:cat>
          <c:val>
            <c:numRef>
              <c:f>Sheet1!$C$2:$C$7</c:f>
              <c:numCache>
                <c:formatCode>General</c:formatCode>
                <c:ptCount val="6"/>
              </c:numCache>
            </c:numRef>
          </c:val>
          <c:extLst>
            <c:ext xmlns:c16="http://schemas.microsoft.com/office/drawing/2014/chart" uri="{C3380CC4-5D6E-409C-BE32-E72D297353CC}">
              <c16:uniqueId val="{00000001-3DC2-FE4E-AF2A-3C54C8942B36}"/>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2015</c:v>
                </c:pt>
                <c:pt idx="1">
                  <c:v>2016</c:v>
                </c:pt>
                <c:pt idx="2">
                  <c:v>2017</c:v>
                </c:pt>
                <c:pt idx="3">
                  <c:v>2018</c:v>
                </c:pt>
                <c:pt idx="4">
                  <c:v>2019</c:v>
                </c:pt>
                <c:pt idx="5">
                  <c:v>NY</c:v>
                </c:pt>
              </c:strCache>
            </c:strRef>
          </c:cat>
          <c:val>
            <c:numRef>
              <c:f>Sheet1!$D$2:$D$7</c:f>
              <c:numCache>
                <c:formatCode>General</c:formatCode>
                <c:ptCount val="6"/>
              </c:numCache>
            </c:numRef>
          </c:val>
          <c:extLst>
            <c:ext xmlns:c16="http://schemas.microsoft.com/office/drawing/2014/chart" uri="{C3380CC4-5D6E-409C-BE32-E72D297353CC}">
              <c16:uniqueId val="{00000002-3DC2-FE4E-AF2A-3C54C8942B36}"/>
            </c:ext>
          </c:extLst>
        </c:ser>
        <c:dLbls>
          <c:showLegendKey val="0"/>
          <c:showVal val="0"/>
          <c:showCatName val="0"/>
          <c:showSerName val="0"/>
          <c:showPercent val="0"/>
          <c:showBubbleSize val="0"/>
        </c:dLbls>
        <c:gapWidth val="219"/>
        <c:overlap val="-27"/>
        <c:axId val="235629528"/>
        <c:axId val="235633512"/>
      </c:barChart>
      <c:catAx>
        <c:axId val="23562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633512"/>
        <c:crosses val="autoZero"/>
        <c:auto val="1"/>
        <c:lblAlgn val="ctr"/>
        <c:lblOffset val="100"/>
        <c:noMultiLvlLbl val="0"/>
      </c:catAx>
      <c:valAx>
        <c:axId val="23563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629528"/>
        <c:crosses val="autoZero"/>
        <c:crossBetween val="between"/>
      </c:valAx>
      <c:spPr>
        <a:noFill/>
        <a:ln>
          <a:noFill/>
        </a:ln>
        <a:effectLst/>
      </c:spPr>
    </c:plotArea>
    <c:legend>
      <c:legendPos val="b"/>
      <c:legendEntry>
        <c:idx val="1"/>
        <c:delete val="1"/>
      </c:legendEntry>
      <c:legendEntry>
        <c:idx val="2"/>
        <c:delete val="1"/>
      </c:legendEntry>
      <c:layout>
        <c:manualLayout>
          <c:xMode val="edge"/>
          <c:yMode val="edge"/>
          <c:x val="0.44064437597474221"/>
          <c:y val="0.91949279107439208"/>
          <c:w val="0.13159369571557178"/>
          <c:h val="8.05072089256079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046ED-9C9C-7444-B00C-8B8F5719B2B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5F92047C-01E8-8541-B573-719843C9BA45}">
      <dgm:prSet phldrT="[Text]" custT="1"/>
      <dgm:spPr>
        <a:solidFill>
          <a:srgbClr val="F5FF7E"/>
        </a:solidFill>
        <a:ln>
          <a:solidFill>
            <a:schemeClr val="tx1"/>
          </a:solidFill>
        </a:ln>
      </dgm:spPr>
      <dgm:t>
        <a:bodyPr/>
        <a:lstStyle/>
        <a:p>
          <a:r>
            <a:rPr lang="en-US" sz="2800" dirty="0">
              <a:solidFill>
                <a:srgbClr val="000000"/>
              </a:solidFill>
            </a:rPr>
            <a:t>System</a:t>
          </a:r>
        </a:p>
      </dgm:t>
    </dgm:pt>
    <dgm:pt modelId="{C5506710-7D0E-B542-98F9-5D9D1D70A82C}" type="parTrans" cxnId="{D3018B43-C4C5-304D-998F-0C0E574227B5}">
      <dgm:prSet/>
      <dgm:spPr/>
      <dgm:t>
        <a:bodyPr/>
        <a:lstStyle/>
        <a:p>
          <a:endParaRPr lang="en-US"/>
        </a:p>
      </dgm:t>
    </dgm:pt>
    <dgm:pt modelId="{4B7F3B64-4802-634A-951B-64B7DC5AD52C}" type="sibTrans" cxnId="{D3018B43-C4C5-304D-998F-0C0E574227B5}">
      <dgm:prSet/>
      <dgm:spPr/>
      <dgm:t>
        <a:bodyPr/>
        <a:lstStyle/>
        <a:p>
          <a:endParaRPr lang="en-US"/>
        </a:p>
      </dgm:t>
    </dgm:pt>
    <dgm:pt modelId="{AA9BA917-B826-4645-8942-7E88937271F8}" type="asst">
      <dgm:prSet phldrT="[Text]" custT="1"/>
      <dgm:spPr>
        <a:solidFill>
          <a:srgbClr val="F9FFB0"/>
        </a:solidFill>
        <a:ln>
          <a:solidFill>
            <a:schemeClr val="tx1"/>
          </a:solidFill>
        </a:ln>
      </dgm:spPr>
      <dgm:t>
        <a:bodyPr/>
        <a:lstStyle/>
        <a:p>
          <a:pPr algn="l"/>
          <a:r>
            <a:rPr lang="en-US" sz="1800" dirty="0">
              <a:solidFill>
                <a:srgbClr val="000000"/>
              </a:solidFill>
            </a:rPr>
            <a:t>Use of guidelines</a:t>
          </a:r>
        </a:p>
        <a:p>
          <a:pPr algn="l"/>
          <a:r>
            <a:rPr lang="en-US" sz="1800" dirty="0">
              <a:solidFill>
                <a:srgbClr val="000000"/>
              </a:solidFill>
            </a:rPr>
            <a:t>Number of team members</a:t>
          </a:r>
        </a:p>
        <a:p>
          <a:pPr algn="l"/>
          <a:r>
            <a:rPr lang="en-US" sz="1800" dirty="0">
              <a:solidFill>
                <a:srgbClr val="000000"/>
              </a:solidFill>
            </a:rPr>
            <a:t>Case management</a:t>
          </a:r>
        </a:p>
        <a:p>
          <a:pPr algn="l"/>
          <a:r>
            <a:rPr lang="en-US" sz="1800" dirty="0">
              <a:solidFill>
                <a:srgbClr val="000000"/>
              </a:solidFill>
            </a:rPr>
            <a:t>Referral management</a:t>
          </a:r>
        </a:p>
        <a:p>
          <a:pPr algn="l"/>
          <a:r>
            <a:rPr lang="en-US" sz="1800" dirty="0">
              <a:solidFill>
                <a:srgbClr val="000000"/>
              </a:solidFill>
            </a:rPr>
            <a:t>Data systems</a:t>
          </a:r>
        </a:p>
      </dgm:t>
    </dgm:pt>
    <dgm:pt modelId="{779D7677-F7AC-7D41-BF34-1D6C7325069D}" type="parTrans" cxnId="{1FFB699D-6A13-E14E-812B-8CFAE7014032}">
      <dgm:prSet/>
      <dgm:spPr>
        <a:ln>
          <a:noFill/>
        </a:ln>
      </dgm:spPr>
      <dgm:t>
        <a:bodyPr/>
        <a:lstStyle/>
        <a:p>
          <a:endParaRPr lang="en-US"/>
        </a:p>
      </dgm:t>
    </dgm:pt>
    <dgm:pt modelId="{8B15C736-9E8D-9F42-A3E7-BFC51DCA23D5}" type="sibTrans" cxnId="{1FFB699D-6A13-E14E-812B-8CFAE7014032}">
      <dgm:prSet/>
      <dgm:spPr/>
      <dgm:t>
        <a:bodyPr/>
        <a:lstStyle/>
        <a:p>
          <a:endParaRPr lang="en-US"/>
        </a:p>
      </dgm:t>
    </dgm:pt>
    <dgm:pt modelId="{112DCD6B-DD75-A748-91E1-EA3BE2C69A04}">
      <dgm:prSet custT="1"/>
      <dgm:spPr>
        <a:solidFill>
          <a:srgbClr val="66FFCC"/>
        </a:solidFill>
        <a:ln>
          <a:solidFill>
            <a:schemeClr val="tx1"/>
          </a:solidFill>
        </a:ln>
      </dgm:spPr>
      <dgm:t>
        <a:bodyPr/>
        <a:lstStyle/>
        <a:p>
          <a:r>
            <a:rPr lang="en-US" sz="2800" dirty="0">
              <a:solidFill>
                <a:srgbClr val="000000"/>
              </a:solidFill>
            </a:rPr>
            <a:t>Health Outcomes</a:t>
          </a:r>
        </a:p>
      </dgm:t>
    </dgm:pt>
    <dgm:pt modelId="{6FC679C9-5E67-F141-93A9-33D6C9340EFC}" type="parTrans" cxnId="{E055D2F5-7126-924C-8E33-0B7611C0490D}">
      <dgm:prSet/>
      <dgm:spPr/>
      <dgm:t>
        <a:bodyPr/>
        <a:lstStyle/>
        <a:p>
          <a:endParaRPr lang="en-US"/>
        </a:p>
      </dgm:t>
    </dgm:pt>
    <dgm:pt modelId="{8B15E7D8-B4AF-D04D-BF5A-7EDD1D10CDE9}" type="sibTrans" cxnId="{E055D2F5-7126-924C-8E33-0B7611C0490D}">
      <dgm:prSet/>
      <dgm:spPr/>
      <dgm:t>
        <a:bodyPr/>
        <a:lstStyle/>
        <a:p>
          <a:endParaRPr lang="en-US"/>
        </a:p>
      </dgm:t>
    </dgm:pt>
    <dgm:pt modelId="{4223FBE8-BC91-BA48-866A-B17B4694C130}">
      <dgm:prSet custT="1"/>
      <dgm:spPr>
        <a:solidFill>
          <a:srgbClr val="66CCFF"/>
        </a:solidFill>
        <a:ln>
          <a:solidFill>
            <a:schemeClr val="tx1"/>
          </a:solidFill>
        </a:ln>
      </dgm:spPr>
      <dgm:t>
        <a:bodyPr/>
        <a:lstStyle/>
        <a:p>
          <a:r>
            <a:rPr lang="en-US" sz="2800" dirty="0">
              <a:solidFill>
                <a:srgbClr val="000000"/>
              </a:solidFill>
            </a:rPr>
            <a:t>Process of Care/</a:t>
          </a:r>
          <a:r>
            <a:rPr lang="en-US" sz="1600" dirty="0">
              <a:solidFill>
                <a:srgbClr val="000000"/>
              </a:solidFill>
            </a:rPr>
            <a:t>widgets</a:t>
          </a:r>
        </a:p>
      </dgm:t>
    </dgm:pt>
    <dgm:pt modelId="{3D9402A1-6D59-5B42-ACA3-94CAEB43EE91}" type="parTrans" cxnId="{CBC4379A-7905-2645-BC54-9B878036514B}">
      <dgm:prSet/>
      <dgm:spPr/>
      <dgm:t>
        <a:bodyPr/>
        <a:lstStyle/>
        <a:p>
          <a:endParaRPr lang="en-US"/>
        </a:p>
      </dgm:t>
    </dgm:pt>
    <dgm:pt modelId="{08FA89D2-1D50-D746-9EDC-0D142FC47AB0}" type="sibTrans" cxnId="{CBC4379A-7905-2645-BC54-9B878036514B}">
      <dgm:prSet/>
      <dgm:spPr/>
      <dgm:t>
        <a:bodyPr/>
        <a:lstStyle/>
        <a:p>
          <a:endParaRPr lang="en-US"/>
        </a:p>
      </dgm:t>
    </dgm:pt>
    <dgm:pt modelId="{79389605-B332-D14B-BC1B-22881AD4D6B1}">
      <dgm:prSet custT="1"/>
      <dgm:spPr>
        <a:solidFill>
          <a:srgbClr val="C6F0FF"/>
        </a:solidFill>
        <a:ln>
          <a:solidFill>
            <a:schemeClr val="tx1"/>
          </a:solidFill>
        </a:ln>
      </dgm:spPr>
      <dgm:t>
        <a:bodyPr/>
        <a:lstStyle/>
        <a:p>
          <a:pPr algn="l"/>
          <a:r>
            <a:rPr lang="en-US" sz="1800" dirty="0">
              <a:solidFill>
                <a:srgbClr val="000000"/>
              </a:solidFill>
            </a:rPr>
            <a:t>Oral cancer screening</a:t>
          </a:r>
        </a:p>
        <a:p>
          <a:pPr algn="l"/>
          <a:r>
            <a:rPr lang="en-US" sz="1800" dirty="0">
              <a:solidFill>
                <a:srgbClr val="000000"/>
              </a:solidFill>
            </a:rPr>
            <a:t>Risk Assessment</a:t>
          </a:r>
        </a:p>
        <a:p>
          <a:pPr algn="l"/>
          <a:r>
            <a:rPr lang="en-US" sz="1800" dirty="0">
              <a:solidFill>
                <a:srgbClr val="000000"/>
              </a:solidFill>
            </a:rPr>
            <a:t>Fluoride</a:t>
          </a:r>
        </a:p>
        <a:p>
          <a:pPr algn="l"/>
          <a:r>
            <a:rPr lang="en-US" sz="1800" dirty="0">
              <a:solidFill>
                <a:srgbClr val="000000"/>
              </a:solidFill>
            </a:rPr>
            <a:t>Sealant</a:t>
          </a:r>
        </a:p>
        <a:p>
          <a:pPr algn="l"/>
          <a:r>
            <a:rPr lang="en-US" sz="1800" dirty="0">
              <a:solidFill>
                <a:srgbClr val="000000"/>
              </a:solidFill>
            </a:rPr>
            <a:t>Periodontal treatment</a:t>
          </a:r>
        </a:p>
        <a:p>
          <a:pPr algn="l"/>
          <a:r>
            <a:rPr lang="en-US" sz="1800" dirty="0">
              <a:solidFill>
                <a:srgbClr val="000000"/>
              </a:solidFill>
            </a:rPr>
            <a:t>Smoking cessation</a:t>
          </a:r>
        </a:p>
      </dgm:t>
    </dgm:pt>
    <dgm:pt modelId="{7178BBE5-3F28-9A4D-A4F2-E419A6E0C25E}" type="parTrans" cxnId="{B5481DB5-5231-104C-9CBD-4E97BD1E2E25}">
      <dgm:prSet/>
      <dgm:spPr/>
      <dgm:t>
        <a:bodyPr/>
        <a:lstStyle/>
        <a:p>
          <a:endParaRPr lang="en-US"/>
        </a:p>
      </dgm:t>
    </dgm:pt>
    <dgm:pt modelId="{0E249C74-4BC3-F348-8423-BD49B41D40CD}" type="sibTrans" cxnId="{B5481DB5-5231-104C-9CBD-4E97BD1E2E25}">
      <dgm:prSet/>
      <dgm:spPr/>
      <dgm:t>
        <a:bodyPr/>
        <a:lstStyle/>
        <a:p>
          <a:endParaRPr lang="en-US"/>
        </a:p>
      </dgm:t>
    </dgm:pt>
    <dgm:pt modelId="{F96F8799-C291-3F4A-BEE5-C2342CF6F754}">
      <dgm:prSet custT="1"/>
      <dgm:spPr>
        <a:solidFill>
          <a:srgbClr val="ADFFC9"/>
        </a:solidFill>
        <a:ln>
          <a:solidFill>
            <a:schemeClr val="tx1"/>
          </a:solidFill>
        </a:ln>
      </dgm:spPr>
      <dgm:t>
        <a:bodyPr/>
        <a:lstStyle/>
        <a:p>
          <a:pPr algn="l"/>
          <a:r>
            <a:rPr lang="en-US" sz="1800" dirty="0">
              <a:solidFill>
                <a:srgbClr val="000000"/>
              </a:solidFill>
            </a:rPr>
            <a:t>Cancer incidence</a:t>
          </a:r>
        </a:p>
        <a:p>
          <a:pPr algn="l"/>
          <a:r>
            <a:rPr lang="en-US" sz="1800" dirty="0">
              <a:solidFill>
                <a:srgbClr val="000000"/>
              </a:solidFill>
            </a:rPr>
            <a:t>Caries status</a:t>
          </a:r>
        </a:p>
        <a:p>
          <a:pPr algn="l"/>
          <a:r>
            <a:rPr lang="en-US" sz="1800" dirty="0">
              <a:solidFill>
                <a:srgbClr val="000000"/>
              </a:solidFill>
            </a:rPr>
            <a:t>Periodontal status</a:t>
          </a:r>
        </a:p>
        <a:p>
          <a:pPr algn="l"/>
          <a:r>
            <a:rPr lang="en-US" sz="1800" dirty="0" err="1">
              <a:solidFill>
                <a:srgbClr val="000000"/>
              </a:solidFill>
            </a:rPr>
            <a:t>Glycemic</a:t>
          </a:r>
          <a:r>
            <a:rPr lang="en-US" sz="1800" dirty="0">
              <a:solidFill>
                <a:srgbClr val="000000"/>
              </a:solidFill>
            </a:rPr>
            <a:t> control</a:t>
          </a:r>
        </a:p>
        <a:p>
          <a:pPr algn="l"/>
          <a:r>
            <a:rPr lang="en-US" sz="1800" dirty="0">
              <a:solidFill>
                <a:srgbClr val="000000"/>
              </a:solidFill>
            </a:rPr>
            <a:t>Quality of life</a:t>
          </a:r>
        </a:p>
        <a:p>
          <a:pPr algn="l"/>
          <a:r>
            <a:rPr lang="en-US" sz="1800" dirty="0">
              <a:solidFill>
                <a:srgbClr val="000000"/>
              </a:solidFill>
            </a:rPr>
            <a:t>Cost</a:t>
          </a:r>
        </a:p>
        <a:p>
          <a:pPr algn="l"/>
          <a:endParaRPr lang="en-US" sz="1600" dirty="0">
            <a:solidFill>
              <a:srgbClr val="000000"/>
            </a:solidFill>
          </a:endParaRPr>
        </a:p>
      </dgm:t>
    </dgm:pt>
    <dgm:pt modelId="{91224E61-5993-E742-99A9-A836D487BF80}" type="parTrans" cxnId="{AC913281-31A7-DD41-B6B6-65C3AF5F9E92}">
      <dgm:prSet/>
      <dgm:spPr>
        <a:ln>
          <a:noFill/>
        </a:ln>
      </dgm:spPr>
      <dgm:t>
        <a:bodyPr/>
        <a:lstStyle/>
        <a:p>
          <a:endParaRPr lang="en-US"/>
        </a:p>
      </dgm:t>
    </dgm:pt>
    <dgm:pt modelId="{35C00837-45B7-C147-A4EC-870597606DAF}" type="sibTrans" cxnId="{AC913281-31A7-DD41-B6B6-65C3AF5F9E92}">
      <dgm:prSet/>
      <dgm:spPr/>
      <dgm:t>
        <a:bodyPr/>
        <a:lstStyle/>
        <a:p>
          <a:endParaRPr lang="en-US"/>
        </a:p>
      </dgm:t>
    </dgm:pt>
    <dgm:pt modelId="{90FE3B25-89BC-8449-B74C-E3440CE65030}" type="pres">
      <dgm:prSet presAssocID="{437046ED-9C9C-7444-B00C-8B8F5719B2B5}" presName="hierChild1" presStyleCnt="0">
        <dgm:presLayoutVars>
          <dgm:orgChart val="1"/>
          <dgm:chPref val="1"/>
          <dgm:dir/>
          <dgm:animOne val="branch"/>
          <dgm:animLvl val="lvl"/>
          <dgm:resizeHandles/>
        </dgm:presLayoutVars>
      </dgm:prSet>
      <dgm:spPr/>
    </dgm:pt>
    <dgm:pt modelId="{9C64939B-D880-C140-8834-8C31387357B3}" type="pres">
      <dgm:prSet presAssocID="{5F92047C-01E8-8541-B573-719843C9BA45}" presName="hierRoot1" presStyleCnt="0">
        <dgm:presLayoutVars>
          <dgm:hierBranch val="init"/>
        </dgm:presLayoutVars>
      </dgm:prSet>
      <dgm:spPr/>
    </dgm:pt>
    <dgm:pt modelId="{77ABC7C4-45B5-D347-A5BC-28260B7B33F6}" type="pres">
      <dgm:prSet presAssocID="{5F92047C-01E8-8541-B573-719843C9BA45}" presName="rootComposite1" presStyleCnt="0"/>
      <dgm:spPr/>
    </dgm:pt>
    <dgm:pt modelId="{FD5595B1-E355-264E-937B-F208C9D9E4B6}" type="pres">
      <dgm:prSet presAssocID="{5F92047C-01E8-8541-B573-719843C9BA45}" presName="rootText1" presStyleLbl="node0" presStyleIdx="0" presStyleCnt="3" custLinFactNeighborX="-76152" custLinFactNeighborY="-92225">
        <dgm:presLayoutVars>
          <dgm:chPref val="3"/>
        </dgm:presLayoutVars>
      </dgm:prSet>
      <dgm:spPr/>
    </dgm:pt>
    <dgm:pt modelId="{37E3776C-4BC2-7541-B080-32576A3BBE7D}" type="pres">
      <dgm:prSet presAssocID="{5F92047C-01E8-8541-B573-719843C9BA45}" presName="rootConnector1" presStyleLbl="node1" presStyleIdx="0" presStyleCnt="0"/>
      <dgm:spPr/>
    </dgm:pt>
    <dgm:pt modelId="{6AD9A3CE-F593-2F48-BD7E-E3B63A889319}" type="pres">
      <dgm:prSet presAssocID="{5F92047C-01E8-8541-B573-719843C9BA45}" presName="hierChild2" presStyleCnt="0"/>
      <dgm:spPr/>
    </dgm:pt>
    <dgm:pt modelId="{583FD4FF-3195-7E4C-80FB-2D9493918A68}" type="pres">
      <dgm:prSet presAssocID="{5F92047C-01E8-8541-B573-719843C9BA45}" presName="hierChild3" presStyleCnt="0"/>
      <dgm:spPr/>
    </dgm:pt>
    <dgm:pt modelId="{B639869C-A4D1-4A4F-A77B-063E70D48E45}" type="pres">
      <dgm:prSet presAssocID="{779D7677-F7AC-7D41-BF34-1D6C7325069D}" presName="Name111" presStyleLbl="parChTrans1D2" presStyleIdx="0" presStyleCnt="3"/>
      <dgm:spPr/>
    </dgm:pt>
    <dgm:pt modelId="{214FA859-7CCB-6743-9090-BF00DA6AE958}" type="pres">
      <dgm:prSet presAssocID="{AA9BA917-B826-4645-8942-7E88937271F8}" presName="hierRoot3" presStyleCnt="0">
        <dgm:presLayoutVars>
          <dgm:hierBranch val="init"/>
        </dgm:presLayoutVars>
      </dgm:prSet>
      <dgm:spPr/>
    </dgm:pt>
    <dgm:pt modelId="{800A949C-426F-6E42-8644-21FFDCD1F7DC}" type="pres">
      <dgm:prSet presAssocID="{AA9BA917-B826-4645-8942-7E88937271F8}" presName="rootComposite3" presStyleCnt="0"/>
      <dgm:spPr/>
    </dgm:pt>
    <dgm:pt modelId="{75FAB7B8-8AD3-0C46-BAEB-2D66A362BA29}" type="pres">
      <dgm:prSet presAssocID="{AA9BA917-B826-4645-8942-7E88937271F8}" presName="rootText3" presStyleLbl="asst1" presStyleIdx="0" presStyleCnt="1" custScaleX="133494" custScaleY="254461" custLinFactNeighborX="8670" custLinFactNeighborY="-21000">
        <dgm:presLayoutVars>
          <dgm:chPref val="3"/>
        </dgm:presLayoutVars>
      </dgm:prSet>
      <dgm:spPr/>
    </dgm:pt>
    <dgm:pt modelId="{91A666F2-C41A-044B-86CF-C784C3570FAE}" type="pres">
      <dgm:prSet presAssocID="{AA9BA917-B826-4645-8942-7E88937271F8}" presName="rootConnector3" presStyleLbl="asst1" presStyleIdx="0" presStyleCnt="1"/>
      <dgm:spPr/>
    </dgm:pt>
    <dgm:pt modelId="{0DB8CD77-CF88-194A-938B-C41C6FBDDBAE}" type="pres">
      <dgm:prSet presAssocID="{AA9BA917-B826-4645-8942-7E88937271F8}" presName="hierChild6" presStyleCnt="0"/>
      <dgm:spPr/>
    </dgm:pt>
    <dgm:pt modelId="{47B64895-86B0-8A42-9772-5EC1C57B4777}" type="pres">
      <dgm:prSet presAssocID="{AA9BA917-B826-4645-8942-7E88937271F8}" presName="hierChild7" presStyleCnt="0"/>
      <dgm:spPr/>
    </dgm:pt>
    <dgm:pt modelId="{4ABFACF7-FA8C-984D-86BB-0D73826D017C}" type="pres">
      <dgm:prSet presAssocID="{4223FBE8-BC91-BA48-866A-B17B4694C130}" presName="hierRoot1" presStyleCnt="0">
        <dgm:presLayoutVars>
          <dgm:hierBranch val="init"/>
        </dgm:presLayoutVars>
      </dgm:prSet>
      <dgm:spPr/>
    </dgm:pt>
    <dgm:pt modelId="{FA56AFB2-7413-5741-8635-FF5BD199F2B6}" type="pres">
      <dgm:prSet presAssocID="{4223FBE8-BC91-BA48-866A-B17B4694C130}" presName="rootComposite1" presStyleCnt="0"/>
      <dgm:spPr/>
    </dgm:pt>
    <dgm:pt modelId="{CBCEC2BF-1E65-7E46-BA5D-A29CC0276A0F}" type="pres">
      <dgm:prSet presAssocID="{4223FBE8-BC91-BA48-866A-B17B4694C130}" presName="rootText1" presStyleLbl="node0" presStyleIdx="1" presStyleCnt="3" custLinFactNeighborX="-19424" custLinFactNeighborY="-93017">
        <dgm:presLayoutVars>
          <dgm:chPref val="3"/>
        </dgm:presLayoutVars>
      </dgm:prSet>
      <dgm:spPr/>
    </dgm:pt>
    <dgm:pt modelId="{C5B5E47D-D273-E846-8992-EBFBEE0E5386}" type="pres">
      <dgm:prSet presAssocID="{4223FBE8-BC91-BA48-866A-B17B4694C130}" presName="rootConnector1" presStyleLbl="node1" presStyleIdx="0" presStyleCnt="0"/>
      <dgm:spPr/>
    </dgm:pt>
    <dgm:pt modelId="{E1082DB1-1E7B-9B4C-A147-C87730EC0F57}" type="pres">
      <dgm:prSet presAssocID="{4223FBE8-BC91-BA48-866A-B17B4694C130}" presName="hierChild2" presStyleCnt="0"/>
      <dgm:spPr/>
    </dgm:pt>
    <dgm:pt modelId="{B14C6360-A4AA-B546-AF3C-D46B656FD6B9}" type="pres">
      <dgm:prSet presAssocID="{7178BBE5-3F28-9A4D-A4F2-E419A6E0C25E}" presName="Name37" presStyleLbl="parChTrans1D2" presStyleIdx="1" presStyleCnt="3"/>
      <dgm:spPr/>
    </dgm:pt>
    <dgm:pt modelId="{20AB7D14-F7F6-9D4A-966A-DE5D105B5C6F}" type="pres">
      <dgm:prSet presAssocID="{79389605-B332-D14B-BC1B-22881AD4D6B1}" presName="hierRoot2" presStyleCnt="0">
        <dgm:presLayoutVars>
          <dgm:hierBranch val="init"/>
        </dgm:presLayoutVars>
      </dgm:prSet>
      <dgm:spPr/>
    </dgm:pt>
    <dgm:pt modelId="{D53592F3-60BF-1A43-9417-F32CE6887866}" type="pres">
      <dgm:prSet presAssocID="{79389605-B332-D14B-BC1B-22881AD4D6B1}" presName="rootComposite" presStyleCnt="0"/>
      <dgm:spPr/>
    </dgm:pt>
    <dgm:pt modelId="{8F770CD9-2FA5-EF41-BA4E-EAC5EC654407}" type="pres">
      <dgm:prSet presAssocID="{79389605-B332-D14B-BC1B-22881AD4D6B1}" presName="rootText" presStyleLbl="node2" presStyleIdx="0" presStyleCnt="2" custScaleX="141259" custScaleY="253647" custLinFactNeighborX="-21549" custLinFactNeighborY="-17242">
        <dgm:presLayoutVars>
          <dgm:chPref val="3"/>
        </dgm:presLayoutVars>
      </dgm:prSet>
      <dgm:spPr/>
    </dgm:pt>
    <dgm:pt modelId="{ED74C16D-CBC5-9D40-8903-CB65D958FD38}" type="pres">
      <dgm:prSet presAssocID="{79389605-B332-D14B-BC1B-22881AD4D6B1}" presName="rootConnector" presStyleLbl="node2" presStyleIdx="0" presStyleCnt="2"/>
      <dgm:spPr/>
    </dgm:pt>
    <dgm:pt modelId="{1F6313C2-D212-7944-86AE-CABB2FEAE966}" type="pres">
      <dgm:prSet presAssocID="{79389605-B332-D14B-BC1B-22881AD4D6B1}" presName="hierChild4" presStyleCnt="0"/>
      <dgm:spPr/>
    </dgm:pt>
    <dgm:pt modelId="{F958069E-4303-524D-A805-52AC6A2ACD80}" type="pres">
      <dgm:prSet presAssocID="{79389605-B332-D14B-BC1B-22881AD4D6B1}" presName="hierChild5" presStyleCnt="0"/>
      <dgm:spPr/>
    </dgm:pt>
    <dgm:pt modelId="{469AE574-3BFC-8D4A-87BF-B417EE8238A6}" type="pres">
      <dgm:prSet presAssocID="{4223FBE8-BC91-BA48-866A-B17B4694C130}" presName="hierChild3" presStyleCnt="0"/>
      <dgm:spPr/>
    </dgm:pt>
    <dgm:pt modelId="{8B0E2333-3993-3E4A-9A9F-A38278ACDD25}" type="pres">
      <dgm:prSet presAssocID="{112DCD6B-DD75-A748-91E1-EA3BE2C69A04}" presName="hierRoot1" presStyleCnt="0">
        <dgm:presLayoutVars>
          <dgm:hierBranch val="init"/>
        </dgm:presLayoutVars>
      </dgm:prSet>
      <dgm:spPr/>
    </dgm:pt>
    <dgm:pt modelId="{929ABE9B-E8E8-5240-8205-03DCEC4812E2}" type="pres">
      <dgm:prSet presAssocID="{112DCD6B-DD75-A748-91E1-EA3BE2C69A04}" presName="rootComposite1" presStyleCnt="0"/>
      <dgm:spPr/>
    </dgm:pt>
    <dgm:pt modelId="{605536C1-3931-7642-B3DC-77AAE274840E}" type="pres">
      <dgm:prSet presAssocID="{112DCD6B-DD75-A748-91E1-EA3BE2C69A04}" presName="rootText1" presStyleLbl="node0" presStyleIdx="2" presStyleCnt="3" custLinFactNeighborX="-16773" custLinFactNeighborY="-73305">
        <dgm:presLayoutVars>
          <dgm:chPref val="3"/>
        </dgm:presLayoutVars>
      </dgm:prSet>
      <dgm:spPr/>
    </dgm:pt>
    <dgm:pt modelId="{177DE9B9-2EDA-CD4E-96AC-C7E24FABB0DD}" type="pres">
      <dgm:prSet presAssocID="{112DCD6B-DD75-A748-91E1-EA3BE2C69A04}" presName="rootConnector1" presStyleLbl="node1" presStyleIdx="0" presStyleCnt="0"/>
      <dgm:spPr/>
    </dgm:pt>
    <dgm:pt modelId="{E62F1B2C-D910-8B4C-B62F-6B16DD297AC3}" type="pres">
      <dgm:prSet presAssocID="{112DCD6B-DD75-A748-91E1-EA3BE2C69A04}" presName="hierChild2" presStyleCnt="0"/>
      <dgm:spPr/>
    </dgm:pt>
    <dgm:pt modelId="{91B0A0A4-033D-B847-B494-38A097F5CE94}" type="pres">
      <dgm:prSet presAssocID="{91224E61-5993-E742-99A9-A836D487BF80}" presName="Name37" presStyleLbl="parChTrans1D2" presStyleIdx="2" presStyleCnt="3"/>
      <dgm:spPr/>
    </dgm:pt>
    <dgm:pt modelId="{920DB72B-EC9F-1844-9685-7AF6A590EA56}" type="pres">
      <dgm:prSet presAssocID="{F96F8799-C291-3F4A-BEE5-C2342CF6F754}" presName="hierRoot2" presStyleCnt="0">
        <dgm:presLayoutVars>
          <dgm:hierBranch val="init"/>
        </dgm:presLayoutVars>
      </dgm:prSet>
      <dgm:spPr/>
    </dgm:pt>
    <dgm:pt modelId="{65E862CF-C4FE-7F4F-9988-03F18DC5E9CE}" type="pres">
      <dgm:prSet presAssocID="{F96F8799-C291-3F4A-BEE5-C2342CF6F754}" presName="rootComposite" presStyleCnt="0"/>
      <dgm:spPr/>
    </dgm:pt>
    <dgm:pt modelId="{250A3A5B-E7CD-2B4D-BFAE-511F1887FC22}" type="pres">
      <dgm:prSet presAssocID="{F96F8799-C291-3F4A-BEE5-C2342CF6F754}" presName="rootText" presStyleLbl="node2" presStyleIdx="1" presStyleCnt="2" custScaleX="134517" custScaleY="267032" custLinFactNeighborX="-10561" custLinFactNeighborY="-21000">
        <dgm:presLayoutVars>
          <dgm:chPref val="3"/>
        </dgm:presLayoutVars>
      </dgm:prSet>
      <dgm:spPr/>
    </dgm:pt>
    <dgm:pt modelId="{CEF9B82B-1AAF-7F4A-A2C2-5969608F70E7}" type="pres">
      <dgm:prSet presAssocID="{F96F8799-C291-3F4A-BEE5-C2342CF6F754}" presName="rootConnector" presStyleLbl="node2" presStyleIdx="1" presStyleCnt="2"/>
      <dgm:spPr/>
    </dgm:pt>
    <dgm:pt modelId="{C2320F40-77BB-794B-94E7-C9226FEB05A1}" type="pres">
      <dgm:prSet presAssocID="{F96F8799-C291-3F4A-BEE5-C2342CF6F754}" presName="hierChild4" presStyleCnt="0"/>
      <dgm:spPr/>
    </dgm:pt>
    <dgm:pt modelId="{8807809E-5062-0E43-A8BA-8820E953152F}" type="pres">
      <dgm:prSet presAssocID="{F96F8799-C291-3F4A-BEE5-C2342CF6F754}" presName="hierChild5" presStyleCnt="0"/>
      <dgm:spPr/>
    </dgm:pt>
    <dgm:pt modelId="{B61859E1-FC8A-8842-937D-960740294FB1}" type="pres">
      <dgm:prSet presAssocID="{112DCD6B-DD75-A748-91E1-EA3BE2C69A04}" presName="hierChild3" presStyleCnt="0"/>
      <dgm:spPr/>
    </dgm:pt>
  </dgm:ptLst>
  <dgm:cxnLst>
    <dgm:cxn modelId="{7D82A500-4D38-C94D-A418-C1407514AB46}" type="presOf" srcId="{F96F8799-C291-3F4A-BEE5-C2342CF6F754}" destId="{CEF9B82B-1AAF-7F4A-A2C2-5969608F70E7}" srcOrd="1" destOrd="0" presId="urn:microsoft.com/office/officeart/2005/8/layout/orgChart1"/>
    <dgm:cxn modelId="{FDF80207-8B3A-2B44-83C1-E19888304CAB}" type="presOf" srcId="{5F92047C-01E8-8541-B573-719843C9BA45}" destId="{FD5595B1-E355-264E-937B-F208C9D9E4B6}" srcOrd="0" destOrd="0" presId="urn:microsoft.com/office/officeart/2005/8/layout/orgChart1"/>
    <dgm:cxn modelId="{ABD19A10-1D71-A94D-A57C-7B2BA9B7E7B7}" type="presOf" srcId="{AA9BA917-B826-4645-8942-7E88937271F8}" destId="{75FAB7B8-8AD3-0C46-BAEB-2D66A362BA29}" srcOrd="0" destOrd="0" presId="urn:microsoft.com/office/officeart/2005/8/layout/orgChart1"/>
    <dgm:cxn modelId="{3E72851F-02B3-6242-9F23-647FEE7C79D2}" type="presOf" srcId="{7178BBE5-3F28-9A4D-A4F2-E419A6E0C25E}" destId="{B14C6360-A4AA-B546-AF3C-D46B656FD6B9}" srcOrd="0" destOrd="0" presId="urn:microsoft.com/office/officeart/2005/8/layout/orgChart1"/>
    <dgm:cxn modelId="{1DBD8340-D230-2D4C-AC9D-4162EBC74B4A}" type="presOf" srcId="{779D7677-F7AC-7D41-BF34-1D6C7325069D}" destId="{B639869C-A4D1-4A4F-A77B-063E70D48E45}" srcOrd="0" destOrd="0" presId="urn:microsoft.com/office/officeart/2005/8/layout/orgChart1"/>
    <dgm:cxn modelId="{668F2061-AE50-1C4F-9ED9-EF21C33AA2C8}" type="presOf" srcId="{AA9BA917-B826-4645-8942-7E88937271F8}" destId="{91A666F2-C41A-044B-86CF-C784C3570FAE}" srcOrd="1" destOrd="0" presId="urn:microsoft.com/office/officeart/2005/8/layout/orgChart1"/>
    <dgm:cxn modelId="{D3018B43-C4C5-304D-998F-0C0E574227B5}" srcId="{437046ED-9C9C-7444-B00C-8B8F5719B2B5}" destId="{5F92047C-01E8-8541-B573-719843C9BA45}" srcOrd="0" destOrd="0" parTransId="{C5506710-7D0E-B542-98F9-5D9D1D70A82C}" sibTransId="{4B7F3B64-4802-634A-951B-64B7DC5AD52C}"/>
    <dgm:cxn modelId="{160DE965-3803-0C44-A899-C111259B60E5}" type="presOf" srcId="{4223FBE8-BC91-BA48-866A-B17B4694C130}" destId="{CBCEC2BF-1E65-7E46-BA5D-A29CC0276A0F}" srcOrd="0" destOrd="0" presId="urn:microsoft.com/office/officeart/2005/8/layout/orgChart1"/>
    <dgm:cxn modelId="{123FA56E-3FAC-454A-9561-DDC375F488EE}" type="presOf" srcId="{5F92047C-01E8-8541-B573-719843C9BA45}" destId="{37E3776C-4BC2-7541-B080-32576A3BBE7D}" srcOrd="1" destOrd="0" presId="urn:microsoft.com/office/officeart/2005/8/layout/orgChart1"/>
    <dgm:cxn modelId="{14231951-FC1A-844C-A3B8-50568330D8F6}" type="presOf" srcId="{112DCD6B-DD75-A748-91E1-EA3BE2C69A04}" destId="{177DE9B9-2EDA-CD4E-96AC-C7E24FABB0DD}" srcOrd="1" destOrd="0" presId="urn:microsoft.com/office/officeart/2005/8/layout/orgChart1"/>
    <dgm:cxn modelId="{38D17673-B218-4A4B-BE2E-04CAFE6F8DB9}" type="presOf" srcId="{79389605-B332-D14B-BC1B-22881AD4D6B1}" destId="{ED74C16D-CBC5-9D40-8903-CB65D958FD38}" srcOrd="1" destOrd="0" presId="urn:microsoft.com/office/officeart/2005/8/layout/orgChart1"/>
    <dgm:cxn modelId="{58E11358-E263-EE48-A4D2-647BB0D207AA}" type="presOf" srcId="{91224E61-5993-E742-99A9-A836D487BF80}" destId="{91B0A0A4-033D-B847-B494-38A097F5CE94}" srcOrd="0" destOrd="0" presId="urn:microsoft.com/office/officeart/2005/8/layout/orgChart1"/>
    <dgm:cxn modelId="{AC913281-31A7-DD41-B6B6-65C3AF5F9E92}" srcId="{112DCD6B-DD75-A748-91E1-EA3BE2C69A04}" destId="{F96F8799-C291-3F4A-BEE5-C2342CF6F754}" srcOrd="0" destOrd="0" parTransId="{91224E61-5993-E742-99A9-A836D487BF80}" sibTransId="{35C00837-45B7-C147-A4EC-870597606DAF}"/>
    <dgm:cxn modelId="{89974B81-26C3-B94B-BEA5-9210EF573AC9}" type="presOf" srcId="{437046ED-9C9C-7444-B00C-8B8F5719B2B5}" destId="{90FE3B25-89BC-8449-B74C-E3440CE65030}" srcOrd="0" destOrd="0" presId="urn:microsoft.com/office/officeart/2005/8/layout/orgChart1"/>
    <dgm:cxn modelId="{B5A79B81-FC10-004D-84A1-D9520304AE88}" type="presOf" srcId="{F96F8799-C291-3F4A-BEE5-C2342CF6F754}" destId="{250A3A5B-E7CD-2B4D-BFAE-511F1887FC22}" srcOrd="0" destOrd="0" presId="urn:microsoft.com/office/officeart/2005/8/layout/orgChart1"/>
    <dgm:cxn modelId="{CBC4379A-7905-2645-BC54-9B878036514B}" srcId="{437046ED-9C9C-7444-B00C-8B8F5719B2B5}" destId="{4223FBE8-BC91-BA48-866A-B17B4694C130}" srcOrd="1" destOrd="0" parTransId="{3D9402A1-6D59-5B42-ACA3-94CAEB43EE91}" sibTransId="{08FA89D2-1D50-D746-9EDC-0D142FC47AB0}"/>
    <dgm:cxn modelId="{1FFB699D-6A13-E14E-812B-8CFAE7014032}" srcId="{5F92047C-01E8-8541-B573-719843C9BA45}" destId="{AA9BA917-B826-4645-8942-7E88937271F8}" srcOrd="0" destOrd="0" parTransId="{779D7677-F7AC-7D41-BF34-1D6C7325069D}" sibTransId="{8B15C736-9E8D-9F42-A3E7-BFC51DCA23D5}"/>
    <dgm:cxn modelId="{D9B4F9B1-8163-DE4C-A451-62B426BD2699}" type="presOf" srcId="{79389605-B332-D14B-BC1B-22881AD4D6B1}" destId="{8F770CD9-2FA5-EF41-BA4E-EAC5EC654407}" srcOrd="0" destOrd="0" presId="urn:microsoft.com/office/officeart/2005/8/layout/orgChart1"/>
    <dgm:cxn modelId="{B5481DB5-5231-104C-9CBD-4E97BD1E2E25}" srcId="{4223FBE8-BC91-BA48-866A-B17B4694C130}" destId="{79389605-B332-D14B-BC1B-22881AD4D6B1}" srcOrd="0" destOrd="0" parTransId="{7178BBE5-3F28-9A4D-A4F2-E419A6E0C25E}" sibTransId="{0E249C74-4BC3-F348-8423-BD49B41D40CD}"/>
    <dgm:cxn modelId="{E055D2F5-7126-924C-8E33-0B7611C0490D}" srcId="{437046ED-9C9C-7444-B00C-8B8F5719B2B5}" destId="{112DCD6B-DD75-A748-91E1-EA3BE2C69A04}" srcOrd="2" destOrd="0" parTransId="{6FC679C9-5E67-F141-93A9-33D6C9340EFC}" sibTransId="{8B15E7D8-B4AF-D04D-BF5A-7EDD1D10CDE9}"/>
    <dgm:cxn modelId="{DD404BF8-5F10-1642-B7C6-9F7DCE78BD8B}" type="presOf" srcId="{112DCD6B-DD75-A748-91E1-EA3BE2C69A04}" destId="{605536C1-3931-7642-B3DC-77AAE274840E}" srcOrd="0" destOrd="0" presId="urn:microsoft.com/office/officeart/2005/8/layout/orgChart1"/>
    <dgm:cxn modelId="{8785BDFE-2568-3C41-A1F4-C6BA767FA049}" type="presOf" srcId="{4223FBE8-BC91-BA48-866A-B17B4694C130}" destId="{C5B5E47D-D273-E846-8992-EBFBEE0E5386}" srcOrd="1" destOrd="0" presId="urn:microsoft.com/office/officeart/2005/8/layout/orgChart1"/>
    <dgm:cxn modelId="{622CF789-3FB2-4C49-B4E9-BFE6582B164B}" type="presParOf" srcId="{90FE3B25-89BC-8449-B74C-E3440CE65030}" destId="{9C64939B-D880-C140-8834-8C31387357B3}" srcOrd="0" destOrd="0" presId="urn:microsoft.com/office/officeart/2005/8/layout/orgChart1"/>
    <dgm:cxn modelId="{F8518FCB-0D5A-2E4D-AF83-7DE4C596B5FE}" type="presParOf" srcId="{9C64939B-D880-C140-8834-8C31387357B3}" destId="{77ABC7C4-45B5-D347-A5BC-28260B7B33F6}" srcOrd="0" destOrd="0" presId="urn:microsoft.com/office/officeart/2005/8/layout/orgChart1"/>
    <dgm:cxn modelId="{07BA6AFA-4F44-544E-878A-CC4E9F4D4483}" type="presParOf" srcId="{77ABC7C4-45B5-D347-A5BC-28260B7B33F6}" destId="{FD5595B1-E355-264E-937B-F208C9D9E4B6}" srcOrd="0" destOrd="0" presId="urn:microsoft.com/office/officeart/2005/8/layout/orgChart1"/>
    <dgm:cxn modelId="{059087EC-6286-D64C-99BB-C207EDDA0FBA}" type="presParOf" srcId="{77ABC7C4-45B5-D347-A5BC-28260B7B33F6}" destId="{37E3776C-4BC2-7541-B080-32576A3BBE7D}" srcOrd="1" destOrd="0" presId="urn:microsoft.com/office/officeart/2005/8/layout/orgChart1"/>
    <dgm:cxn modelId="{803A128B-6447-9C4C-9E8B-53DFE2232C8C}" type="presParOf" srcId="{9C64939B-D880-C140-8834-8C31387357B3}" destId="{6AD9A3CE-F593-2F48-BD7E-E3B63A889319}" srcOrd="1" destOrd="0" presId="urn:microsoft.com/office/officeart/2005/8/layout/orgChart1"/>
    <dgm:cxn modelId="{A1492651-9449-A945-B0EA-4F2FF6840B5F}" type="presParOf" srcId="{9C64939B-D880-C140-8834-8C31387357B3}" destId="{583FD4FF-3195-7E4C-80FB-2D9493918A68}" srcOrd="2" destOrd="0" presId="urn:microsoft.com/office/officeart/2005/8/layout/orgChart1"/>
    <dgm:cxn modelId="{E77183D1-99E0-9347-AD09-697B7C441866}" type="presParOf" srcId="{583FD4FF-3195-7E4C-80FB-2D9493918A68}" destId="{B639869C-A4D1-4A4F-A77B-063E70D48E45}" srcOrd="0" destOrd="0" presId="urn:microsoft.com/office/officeart/2005/8/layout/orgChart1"/>
    <dgm:cxn modelId="{8B596DB4-CCFE-D840-AA73-5AD0CC7D2782}" type="presParOf" srcId="{583FD4FF-3195-7E4C-80FB-2D9493918A68}" destId="{214FA859-7CCB-6743-9090-BF00DA6AE958}" srcOrd="1" destOrd="0" presId="urn:microsoft.com/office/officeart/2005/8/layout/orgChart1"/>
    <dgm:cxn modelId="{4D756245-C3B3-D44C-8E31-01A6416DE122}" type="presParOf" srcId="{214FA859-7CCB-6743-9090-BF00DA6AE958}" destId="{800A949C-426F-6E42-8644-21FFDCD1F7DC}" srcOrd="0" destOrd="0" presId="urn:microsoft.com/office/officeart/2005/8/layout/orgChart1"/>
    <dgm:cxn modelId="{E73E1658-04B1-454D-BDBE-6A9811861ED5}" type="presParOf" srcId="{800A949C-426F-6E42-8644-21FFDCD1F7DC}" destId="{75FAB7B8-8AD3-0C46-BAEB-2D66A362BA29}" srcOrd="0" destOrd="0" presId="urn:microsoft.com/office/officeart/2005/8/layout/orgChart1"/>
    <dgm:cxn modelId="{9ACDC8C9-4E3A-9148-A9A0-2FEAE7D9E58F}" type="presParOf" srcId="{800A949C-426F-6E42-8644-21FFDCD1F7DC}" destId="{91A666F2-C41A-044B-86CF-C784C3570FAE}" srcOrd="1" destOrd="0" presId="urn:microsoft.com/office/officeart/2005/8/layout/orgChart1"/>
    <dgm:cxn modelId="{4CAAE506-7FE9-AD41-81AB-FE3050BBA992}" type="presParOf" srcId="{214FA859-7CCB-6743-9090-BF00DA6AE958}" destId="{0DB8CD77-CF88-194A-938B-C41C6FBDDBAE}" srcOrd="1" destOrd="0" presId="urn:microsoft.com/office/officeart/2005/8/layout/orgChart1"/>
    <dgm:cxn modelId="{E2EB62CD-F7D1-4342-B195-75834B524FA0}" type="presParOf" srcId="{214FA859-7CCB-6743-9090-BF00DA6AE958}" destId="{47B64895-86B0-8A42-9772-5EC1C57B4777}" srcOrd="2" destOrd="0" presId="urn:microsoft.com/office/officeart/2005/8/layout/orgChart1"/>
    <dgm:cxn modelId="{322DDFB1-036F-E841-B26A-A77B3C841C2B}" type="presParOf" srcId="{90FE3B25-89BC-8449-B74C-E3440CE65030}" destId="{4ABFACF7-FA8C-984D-86BB-0D73826D017C}" srcOrd="1" destOrd="0" presId="urn:microsoft.com/office/officeart/2005/8/layout/orgChart1"/>
    <dgm:cxn modelId="{DF889938-4643-024A-818F-D5C54FEA59D2}" type="presParOf" srcId="{4ABFACF7-FA8C-984D-86BB-0D73826D017C}" destId="{FA56AFB2-7413-5741-8635-FF5BD199F2B6}" srcOrd="0" destOrd="0" presId="urn:microsoft.com/office/officeart/2005/8/layout/orgChart1"/>
    <dgm:cxn modelId="{D08263E4-1342-3B4A-A8F3-ABCB63EBF9A9}" type="presParOf" srcId="{FA56AFB2-7413-5741-8635-FF5BD199F2B6}" destId="{CBCEC2BF-1E65-7E46-BA5D-A29CC0276A0F}" srcOrd="0" destOrd="0" presId="urn:microsoft.com/office/officeart/2005/8/layout/orgChart1"/>
    <dgm:cxn modelId="{D426470B-80CF-7A40-A76F-48CFDCA984C0}" type="presParOf" srcId="{FA56AFB2-7413-5741-8635-FF5BD199F2B6}" destId="{C5B5E47D-D273-E846-8992-EBFBEE0E5386}" srcOrd="1" destOrd="0" presId="urn:microsoft.com/office/officeart/2005/8/layout/orgChart1"/>
    <dgm:cxn modelId="{1FC2C1CB-AB3D-2D4B-9691-A5AF8BEF8FDF}" type="presParOf" srcId="{4ABFACF7-FA8C-984D-86BB-0D73826D017C}" destId="{E1082DB1-1E7B-9B4C-A147-C87730EC0F57}" srcOrd="1" destOrd="0" presId="urn:microsoft.com/office/officeart/2005/8/layout/orgChart1"/>
    <dgm:cxn modelId="{9109B24E-BF8F-4C49-A818-4421EE379F2B}" type="presParOf" srcId="{E1082DB1-1E7B-9B4C-A147-C87730EC0F57}" destId="{B14C6360-A4AA-B546-AF3C-D46B656FD6B9}" srcOrd="0" destOrd="0" presId="urn:microsoft.com/office/officeart/2005/8/layout/orgChart1"/>
    <dgm:cxn modelId="{84E656DD-2658-B742-9E43-7FDA30FB3B02}" type="presParOf" srcId="{E1082DB1-1E7B-9B4C-A147-C87730EC0F57}" destId="{20AB7D14-F7F6-9D4A-966A-DE5D105B5C6F}" srcOrd="1" destOrd="0" presId="urn:microsoft.com/office/officeart/2005/8/layout/orgChart1"/>
    <dgm:cxn modelId="{90D16F91-50DE-7F47-978B-34CC82D4CD22}" type="presParOf" srcId="{20AB7D14-F7F6-9D4A-966A-DE5D105B5C6F}" destId="{D53592F3-60BF-1A43-9417-F32CE6887866}" srcOrd="0" destOrd="0" presId="urn:microsoft.com/office/officeart/2005/8/layout/orgChart1"/>
    <dgm:cxn modelId="{602851ED-6995-5E43-9407-1A9476C3D800}" type="presParOf" srcId="{D53592F3-60BF-1A43-9417-F32CE6887866}" destId="{8F770CD9-2FA5-EF41-BA4E-EAC5EC654407}" srcOrd="0" destOrd="0" presId="urn:microsoft.com/office/officeart/2005/8/layout/orgChart1"/>
    <dgm:cxn modelId="{5712A6E2-D8F2-2840-997A-3B3F0B680538}" type="presParOf" srcId="{D53592F3-60BF-1A43-9417-F32CE6887866}" destId="{ED74C16D-CBC5-9D40-8903-CB65D958FD38}" srcOrd="1" destOrd="0" presId="urn:microsoft.com/office/officeart/2005/8/layout/orgChart1"/>
    <dgm:cxn modelId="{C1FBB924-5CBF-9C45-9603-58695ACE6DED}" type="presParOf" srcId="{20AB7D14-F7F6-9D4A-966A-DE5D105B5C6F}" destId="{1F6313C2-D212-7944-86AE-CABB2FEAE966}" srcOrd="1" destOrd="0" presId="urn:microsoft.com/office/officeart/2005/8/layout/orgChart1"/>
    <dgm:cxn modelId="{62173E53-95BA-2F4B-9DD3-A42106B2AFF3}" type="presParOf" srcId="{20AB7D14-F7F6-9D4A-966A-DE5D105B5C6F}" destId="{F958069E-4303-524D-A805-52AC6A2ACD80}" srcOrd="2" destOrd="0" presId="urn:microsoft.com/office/officeart/2005/8/layout/orgChart1"/>
    <dgm:cxn modelId="{B99A2905-E7B0-AE45-8B96-238643A0DED4}" type="presParOf" srcId="{4ABFACF7-FA8C-984D-86BB-0D73826D017C}" destId="{469AE574-3BFC-8D4A-87BF-B417EE8238A6}" srcOrd="2" destOrd="0" presId="urn:microsoft.com/office/officeart/2005/8/layout/orgChart1"/>
    <dgm:cxn modelId="{AE093109-1696-C943-AB09-464F2870A413}" type="presParOf" srcId="{90FE3B25-89BC-8449-B74C-E3440CE65030}" destId="{8B0E2333-3993-3E4A-9A9F-A38278ACDD25}" srcOrd="2" destOrd="0" presId="urn:microsoft.com/office/officeart/2005/8/layout/orgChart1"/>
    <dgm:cxn modelId="{84B33F7D-92AA-C441-AE0D-266A94BD9859}" type="presParOf" srcId="{8B0E2333-3993-3E4A-9A9F-A38278ACDD25}" destId="{929ABE9B-E8E8-5240-8205-03DCEC4812E2}" srcOrd="0" destOrd="0" presId="urn:microsoft.com/office/officeart/2005/8/layout/orgChart1"/>
    <dgm:cxn modelId="{2EC4C2C5-7B5A-8444-94D5-073148025DAD}" type="presParOf" srcId="{929ABE9B-E8E8-5240-8205-03DCEC4812E2}" destId="{605536C1-3931-7642-B3DC-77AAE274840E}" srcOrd="0" destOrd="0" presId="urn:microsoft.com/office/officeart/2005/8/layout/orgChart1"/>
    <dgm:cxn modelId="{A537CD64-90F1-C947-A885-41292EA7DA84}" type="presParOf" srcId="{929ABE9B-E8E8-5240-8205-03DCEC4812E2}" destId="{177DE9B9-2EDA-CD4E-96AC-C7E24FABB0DD}" srcOrd="1" destOrd="0" presId="urn:microsoft.com/office/officeart/2005/8/layout/orgChart1"/>
    <dgm:cxn modelId="{25D9D617-A6C6-624E-BDAA-04D303A1A518}" type="presParOf" srcId="{8B0E2333-3993-3E4A-9A9F-A38278ACDD25}" destId="{E62F1B2C-D910-8B4C-B62F-6B16DD297AC3}" srcOrd="1" destOrd="0" presId="urn:microsoft.com/office/officeart/2005/8/layout/orgChart1"/>
    <dgm:cxn modelId="{A9B4D796-295B-954D-8308-5BA168777A9D}" type="presParOf" srcId="{E62F1B2C-D910-8B4C-B62F-6B16DD297AC3}" destId="{91B0A0A4-033D-B847-B494-38A097F5CE94}" srcOrd="0" destOrd="0" presId="urn:microsoft.com/office/officeart/2005/8/layout/orgChart1"/>
    <dgm:cxn modelId="{4813E77E-017A-344A-A070-02F7D1ED53C4}" type="presParOf" srcId="{E62F1B2C-D910-8B4C-B62F-6B16DD297AC3}" destId="{920DB72B-EC9F-1844-9685-7AF6A590EA56}" srcOrd="1" destOrd="0" presId="urn:microsoft.com/office/officeart/2005/8/layout/orgChart1"/>
    <dgm:cxn modelId="{C53CC486-F139-034E-8EBB-5B943BED3290}" type="presParOf" srcId="{920DB72B-EC9F-1844-9685-7AF6A590EA56}" destId="{65E862CF-C4FE-7F4F-9988-03F18DC5E9CE}" srcOrd="0" destOrd="0" presId="urn:microsoft.com/office/officeart/2005/8/layout/orgChart1"/>
    <dgm:cxn modelId="{D5EEDC26-5BA4-B04F-BEA2-97673211667C}" type="presParOf" srcId="{65E862CF-C4FE-7F4F-9988-03F18DC5E9CE}" destId="{250A3A5B-E7CD-2B4D-BFAE-511F1887FC22}" srcOrd="0" destOrd="0" presId="urn:microsoft.com/office/officeart/2005/8/layout/orgChart1"/>
    <dgm:cxn modelId="{AF03B872-9F4B-AE44-B82A-A8E4D249B40C}" type="presParOf" srcId="{65E862CF-C4FE-7F4F-9988-03F18DC5E9CE}" destId="{CEF9B82B-1AAF-7F4A-A2C2-5969608F70E7}" srcOrd="1" destOrd="0" presId="urn:microsoft.com/office/officeart/2005/8/layout/orgChart1"/>
    <dgm:cxn modelId="{BB0C90A0-EC1B-2D42-97DB-DC919EA7AA11}" type="presParOf" srcId="{920DB72B-EC9F-1844-9685-7AF6A590EA56}" destId="{C2320F40-77BB-794B-94E7-C9226FEB05A1}" srcOrd="1" destOrd="0" presId="urn:microsoft.com/office/officeart/2005/8/layout/orgChart1"/>
    <dgm:cxn modelId="{93C42224-35EE-6848-A69A-13F5D0308B5B}" type="presParOf" srcId="{920DB72B-EC9F-1844-9685-7AF6A590EA56}" destId="{8807809E-5062-0E43-A8BA-8820E953152F}" srcOrd="2" destOrd="0" presId="urn:microsoft.com/office/officeart/2005/8/layout/orgChart1"/>
    <dgm:cxn modelId="{55FD2B52-7873-2B4D-A9E8-F9A1839A5CF0}" type="presParOf" srcId="{8B0E2333-3993-3E4A-9A9F-A38278ACDD25}" destId="{B61859E1-FC8A-8842-937D-960740294F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A0A4-033D-B847-B494-38A097F5CE94}">
      <dsp:nvSpPr>
        <dsp:cNvPr id="0" name=""/>
        <dsp:cNvSpPr/>
      </dsp:nvSpPr>
      <dsp:spPr>
        <a:xfrm>
          <a:off x="6820822" y="837576"/>
          <a:ext cx="104060" cy="725894"/>
        </a:xfrm>
        <a:custGeom>
          <a:avLst/>
          <a:gdLst/>
          <a:ahLst/>
          <a:cxnLst/>
          <a:rect l="0" t="0" r="0" b="0"/>
          <a:pathLst>
            <a:path>
              <a:moveTo>
                <a:pt x="0" y="0"/>
              </a:moveTo>
              <a:lnTo>
                <a:pt x="0" y="550002"/>
              </a:lnTo>
              <a:lnTo>
                <a:pt x="104060" y="550002"/>
              </a:lnTo>
              <a:lnTo>
                <a:pt x="104060" y="725894"/>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B14C6360-A4AA-B546-AF3C-D46B656FD6B9}">
      <dsp:nvSpPr>
        <dsp:cNvPr id="0" name=""/>
        <dsp:cNvSpPr/>
      </dsp:nvSpPr>
      <dsp:spPr>
        <a:xfrm>
          <a:off x="4033478" y="837576"/>
          <a:ext cx="91440" cy="757370"/>
        </a:xfrm>
        <a:custGeom>
          <a:avLst/>
          <a:gdLst/>
          <a:ahLst/>
          <a:cxnLst/>
          <a:rect l="0" t="0" r="0" b="0"/>
          <a:pathLst>
            <a:path>
              <a:moveTo>
                <a:pt x="81317" y="0"/>
              </a:moveTo>
              <a:lnTo>
                <a:pt x="81317" y="581479"/>
              </a:lnTo>
              <a:lnTo>
                <a:pt x="45720" y="581479"/>
              </a:lnTo>
              <a:lnTo>
                <a:pt x="45720" y="75737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39869C-A4D1-4A4F-A77B-063E70D48E45}">
      <dsp:nvSpPr>
        <dsp:cNvPr id="0" name=""/>
        <dsp:cNvSpPr/>
      </dsp:nvSpPr>
      <dsp:spPr>
        <a:xfrm>
          <a:off x="146357" y="837576"/>
          <a:ext cx="991221" cy="1791547"/>
        </a:xfrm>
        <a:custGeom>
          <a:avLst/>
          <a:gdLst/>
          <a:ahLst/>
          <a:cxnLst/>
          <a:rect l="0" t="0" r="0" b="0"/>
          <a:pathLst>
            <a:path>
              <a:moveTo>
                <a:pt x="991221" y="0"/>
              </a:moveTo>
              <a:lnTo>
                <a:pt x="0" y="1791547"/>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FD5595B1-E355-264E-937B-F208C9D9E4B6}">
      <dsp:nvSpPr>
        <dsp:cNvPr id="0" name=""/>
        <dsp:cNvSpPr/>
      </dsp:nvSpPr>
      <dsp:spPr>
        <a:xfrm>
          <a:off x="300002" y="0"/>
          <a:ext cx="1675153" cy="837576"/>
        </a:xfrm>
        <a:prstGeom prst="rect">
          <a:avLst/>
        </a:prstGeom>
        <a:solidFill>
          <a:srgbClr val="F5FF7E"/>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System</a:t>
          </a:r>
        </a:p>
      </dsp:txBody>
      <dsp:txXfrm>
        <a:off x="300002" y="0"/>
        <a:ext cx="1675153" cy="837576"/>
      </dsp:txXfrm>
    </dsp:sp>
    <dsp:sp modelId="{75FAB7B8-8AD3-0C46-BAEB-2D66A362BA29}">
      <dsp:nvSpPr>
        <dsp:cNvPr id="0" name=""/>
        <dsp:cNvSpPr/>
      </dsp:nvSpPr>
      <dsp:spPr>
        <a:xfrm>
          <a:off x="146357" y="1563470"/>
          <a:ext cx="2236229" cy="2131306"/>
        </a:xfrm>
        <a:prstGeom prst="rect">
          <a:avLst/>
        </a:prstGeom>
        <a:solidFill>
          <a:srgbClr val="F9FFB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Use of guidelines</a:t>
          </a:r>
        </a:p>
        <a:p>
          <a:pPr marL="0" lvl="0" indent="0" algn="l" defTabSz="800100">
            <a:lnSpc>
              <a:spcPct val="90000"/>
            </a:lnSpc>
            <a:spcBef>
              <a:spcPct val="0"/>
            </a:spcBef>
            <a:spcAft>
              <a:spcPct val="35000"/>
            </a:spcAft>
            <a:buNone/>
          </a:pPr>
          <a:r>
            <a:rPr lang="en-US" sz="1800" kern="1200" dirty="0">
              <a:solidFill>
                <a:srgbClr val="000000"/>
              </a:solidFill>
            </a:rPr>
            <a:t>Number of team members</a:t>
          </a:r>
        </a:p>
        <a:p>
          <a:pPr marL="0" lvl="0" indent="0" algn="l" defTabSz="800100">
            <a:lnSpc>
              <a:spcPct val="90000"/>
            </a:lnSpc>
            <a:spcBef>
              <a:spcPct val="0"/>
            </a:spcBef>
            <a:spcAft>
              <a:spcPct val="35000"/>
            </a:spcAft>
            <a:buNone/>
          </a:pPr>
          <a:r>
            <a:rPr lang="en-US" sz="1800" kern="1200" dirty="0">
              <a:solidFill>
                <a:srgbClr val="000000"/>
              </a:solidFill>
            </a:rPr>
            <a:t>Case management</a:t>
          </a:r>
        </a:p>
        <a:p>
          <a:pPr marL="0" lvl="0" indent="0" algn="l" defTabSz="800100">
            <a:lnSpc>
              <a:spcPct val="90000"/>
            </a:lnSpc>
            <a:spcBef>
              <a:spcPct val="0"/>
            </a:spcBef>
            <a:spcAft>
              <a:spcPct val="35000"/>
            </a:spcAft>
            <a:buNone/>
          </a:pPr>
          <a:r>
            <a:rPr lang="en-US" sz="1800" kern="1200" dirty="0">
              <a:solidFill>
                <a:srgbClr val="000000"/>
              </a:solidFill>
            </a:rPr>
            <a:t>Referral management</a:t>
          </a:r>
        </a:p>
        <a:p>
          <a:pPr marL="0" lvl="0" indent="0" algn="l" defTabSz="800100">
            <a:lnSpc>
              <a:spcPct val="90000"/>
            </a:lnSpc>
            <a:spcBef>
              <a:spcPct val="0"/>
            </a:spcBef>
            <a:spcAft>
              <a:spcPct val="35000"/>
            </a:spcAft>
            <a:buNone/>
          </a:pPr>
          <a:r>
            <a:rPr lang="en-US" sz="1800" kern="1200" dirty="0">
              <a:solidFill>
                <a:srgbClr val="000000"/>
              </a:solidFill>
            </a:rPr>
            <a:t>Data systems</a:t>
          </a:r>
        </a:p>
      </dsp:txBody>
      <dsp:txXfrm>
        <a:off x="146357" y="1563470"/>
        <a:ext cx="2236229" cy="2131306"/>
      </dsp:txXfrm>
    </dsp:sp>
    <dsp:sp modelId="{CBCEC2BF-1E65-7E46-BA5D-A29CC0276A0F}">
      <dsp:nvSpPr>
        <dsp:cNvPr id="0" name=""/>
        <dsp:cNvSpPr/>
      </dsp:nvSpPr>
      <dsp:spPr>
        <a:xfrm>
          <a:off x="3277219" y="0"/>
          <a:ext cx="1675153" cy="837576"/>
        </a:xfrm>
        <a:prstGeom prst="rect">
          <a:avLst/>
        </a:prstGeom>
        <a:solidFill>
          <a:srgbClr val="66CCFF"/>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Process of Care/</a:t>
          </a:r>
          <a:r>
            <a:rPr lang="en-US" sz="1600" kern="1200" dirty="0">
              <a:solidFill>
                <a:srgbClr val="000000"/>
              </a:solidFill>
            </a:rPr>
            <a:t>widgets</a:t>
          </a:r>
        </a:p>
      </dsp:txBody>
      <dsp:txXfrm>
        <a:off x="3277219" y="0"/>
        <a:ext cx="1675153" cy="837576"/>
      </dsp:txXfrm>
    </dsp:sp>
    <dsp:sp modelId="{8F770CD9-2FA5-EF41-BA4E-EAC5EC654407}">
      <dsp:nvSpPr>
        <dsp:cNvPr id="0" name=""/>
        <dsp:cNvSpPr/>
      </dsp:nvSpPr>
      <dsp:spPr>
        <a:xfrm>
          <a:off x="2896046" y="1594947"/>
          <a:ext cx="2366305" cy="2124488"/>
        </a:xfrm>
        <a:prstGeom prst="rect">
          <a:avLst/>
        </a:prstGeom>
        <a:solidFill>
          <a:srgbClr val="C6F0FF"/>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Oral cancer screening</a:t>
          </a:r>
        </a:p>
        <a:p>
          <a:pPr marL="0" lvl="0" indent="0" algn="l" defTabSz="800100">
            <a:lnSpc>
              <a:spcPct val="90000"/>
            </a:lnSpc>
            <a:spcBef>
              <a:spcPct val="0"/>
            </a:spcBef>
            <a:spcAft>
              <a:spcPct val="35000"/>
            </a:spcAft>
            <a:buNone/>
          </a:pPr>
          <a:r>
            <a:rPr lang="en-US" sz="1800" kern="1200" dirty="0">
              <a:solidFill>
                <a:srgbClr val="000000"/>
              </a:solidFill>
            </a:rPr>
            <a:t>Risk Assessment</a:t>
          </a:r>
        </a:p>
        <a:p>
          <a:pPr marL="0" lvl="0" indent="0" algn="l" defTabSz="800100">
            <a:lnSpc>
              <a:spcPct val="90000"/>
            </a:lnSpc>
            <a:spcBef>
              <a:spcPct val="0"/>
            </a:spcBef>
            <a:spcAft>
              <a:spcPct val="35000"/>
            </a:spcAft>
            <a:buNone/>
          </a:pPr>
          <a:r>
            <a:rPr lang="en-US" sz="1800" kern="1200" dirty="0">
              <a:solidFill>
                <a:srgbClr val="000000"/>
              </a:solidFill>
            </a:rPr>
            <a:t>Fluoride</a:t>
          </a:r>
        </a:p>
        <a:p>
          <a:pPr marL="0" lvl="0" indent="0" algn="l" defTabSz="800100">
            <a:lnSpc>
              <a:spcPct val="90000"/>
            </a:lnSpc>
            <a:spcBef>
              <a:spcPct val="0"/>
            </a:spcBef>
            <a:spcAft>
              <a:spcPct val="35000"/>
            </a:spcAft>
            <a:buNone/>
          </a:pPr>
          <a:r>
            <a:rPr lang="en-US" sz="1800" kern="1200" dirty="0">
              <a:solidFill>
                <a:srgbClr val="000000"/>
              </a:solidFill>
            </a:rPr>
            <a:t>Sealant</a:t>
          </a:r>
        </a:p>
        <a:p>
          <a:pPr marL="0" lvl="0" indent="0" algn="l" defTabSz="800100">
            <a:lnSpc>
              <a:spcPct val="90000"/>
            </a:lnSpc>
            <a:spcBef>
              <a:spcPct val="0"/>
            </a:spcBef>
            <a:spcAft>
              <a:spcPct val="35000"/>
            </a:spcAft>
            <a:buNone/>
          </a:pPr>
          <a:r>
            <a:rPr lang="en-US" sz="1800" kern="1200" dirty="0">
              <a:solidFill>
                <a:srgbClr val="000000"/>
              </a:solidFill>
            </a:rPr>
            <a:t>Periodontal treatment</a:t>
          </a:r>
        </a:p>
        <a:p>
          <a:pPr marL="0" lvl="0" indent="0" algn="l" defTabSz="800100">
            <a:lnSpc>
              <a:spcPct val="90000"/>
            </a:lnSpc>
            <a:spcBef>
              <a:spcPct val="0"/>
            </a:spcBef>
            <a:spcAft>
              <a:spcPct val="35000"/>
            </a:spcAft>
            <a:buNone/>
          </a:pPr>
          <a:r>
            <a:rPr lang="en-US" sz="1800" kern="1200" dirty="0">
              <a:solidFill>
                <a:srgbClr val="000000"/>
              </a:solidFill>
            </a:rPr>
            <a:t>Smoking cessation</a:t>
          </a:r>
        </a:p>
      </dsp:txBody>
      <dsp:txXfrm>
        <a:off x="2896046" y="1594947"/>
        <a:ext cx="2366305" cy="2124488"/>
      </dsp:txXfrm>
    </dsp:sp>
    <dsp:sp modelId="{605536C1-3931-7642-B3DC-77AAE274840E}">
      <dsp:nvSpPr>
        <dsp:cNvPr id="0" name=""/>
        <dsp:cNvSpPr/>
      </dsp:nvSpPr>
      <dsp:spPr>
        <a:xfrm>
          <a:off x="5983245" y="0"/>
          <a:ext cx="1675153" cy="837576"/>
        </a:xfrm>
        <a:prstGeom prst="rect">
          <a:avLst/>
        </a:prstGeom>
        <a:solidFill>
          <a:srgbClr val="66FFCC"/>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Health Outcomes</a:t>
          </a:r>
        </a:p>
      </dsp:txBody>
      <dsp:txXfrm>
        <a:off x="5983245" y="0"/>
        <a:ext cx="1675153" cy="837576"/>
      </dsp:txXfrm>
    </dsp:sp>
    <dsp:sp modelId="{250A3A5B-E7CD-2B4D-BFAE-511F1887FC22}">
      <dsp:nvSpPr>
        <dsp:cNvPr id="0" name=""/>
        <dsp:cNvSpPr/>
      </dsp:nvSpPr>
      <dsp:spPr>
        <a:xfrm>
          <a:off x="5798199" y="1563470"/>
          <a:ext cx="2253366" cy="2236598"/>
        </a:xfrm>
        <a:prstGeom prst="rect">
          <a:avLst/>
        </a:prstGeom>
        <a:solidFill>
          <a:srgbClr val="ADFFC9"/>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Cancer incidence</a:t>
          </a:r>
        </a:p>
        <a:p>
          <a:pPr marL="0" lvl="0" indent="0" algn="l" defTabSz="800100">
            <a:lnSpc>
              <a:spcPct val="90000"/>
            </a:lnSpc>
            <a:spcBef>
              <a:spcPct val="0"/>
            </a:spcBef>
            <a:spcAft>
              <a:spcPct val="35000"/>
            </a:spcAft>
            <a:buNone/>
          </a:pPr>
          <a:r>
            <a:rPr lang="en-US" sz="1800" kern="1200" dirty="0">
              <a:solidFill>
                <a:srgbClr val="000000"/>
              </a:solidFill>
            </a:rPr>
            <a:t>Caries status</a:t>
          </a:r>
        </a:p>
        <a:p>
          <a:pPr marL="0" lvl="0" indent="0" algn="l" defTabSz="800100">
            <a:lnSpc>
              <a:spcPct val="90000"/>
            </a:lnSpc>
            <a:spcBef>
              <a:spcPct val="0"/>
            </a:spcBef>
            <a:spcAft>
              <a:spcPct val="35000"/>
            </a:spcAft>
            <a:buNone/>
          </a:pPr>
          <a:r>
            <a:rPr lang="en-US" sz="1800" kern="1200" dirty="0">
              <a:solidFill>
                <a:srgbClr val="000000"/>
              </a:solidFill>
            </a:rPr>
            <a:t>Periodontal status</a:t>
          </a:r>
        </a:p>
        <a:p>
          <a:pPr marL="0" lvl="0" indent="0" algn="l" defTabSz="800100">
            <a:lnSpc>
              <a:spcPct val="90000"/>
            </a:lnSpc>
            <a:spcBef>
              <a:spcPct val="0"/>
            </a:spcBef>
            <a:spcAft>
              <a:spcPct val="35000"/>
            </a:spcAft>
            <a:buNone/>
          </a:pPr>
          <a:r>
            <a:rPr lang="en-US" sz="1800" kern="1200" dirty="0" err="1">
              <a:solidFill>
                <a:srgbClr val="000000"/>
              </a:solidFill>
            </a:rPr>
            <a:t>Glycemic</a:t>
          </a:r>
          <a:r>
            <a:rPr lang="en-US" sz="1800" kern="1200" dirty="0">
              <a:solidFill>
                <a:srgbClr val="000000"/>
              </a:solidFill>
            </a:rPr>
            <a:t> control</a:t>
          </a:r>
        </a:p>
        <a:p>
          <a:pPr marL="0" lvl="0" indent="0" algn="l" defTabSz="800100">
            <a:lnSpc>
              <a:spcPct val="90000"/>
            </a:lnSpc>
            <a:spcBef>
              <a:spcPct val="0"/>
            </a:spcBef>
            <a:spcAft>
              <a:spcPct val="35000"/>
            </a:spcAft>
            <a:buNone/>
          </a:pPr>
          <a:r>
            <a:rPr lang="en-US" sz="1800" kern="1200" dirty="0">
              <a:solidFill>
                <a:srgbClr val="000000"/>
              </a:solidFill>
            </a:rPr>
            <a:t>Quality of life</a:t>
          </a:r>
        </a:p>
        <a:p>
          <a:pPr marL="0" lvl="0" indent="0" algn="l" defTabSz="800100">
            <a:lnSpc>
              <a:spcPct val="90000"/>
            </a:lnSpc>
            <a:spcBef>
              <a:spcPct val="0"/>
            </a:spcBef>
            <a:spcAft>
              <a:spcPct val="35000"/>
            </a:spcAft>
            <a:buNone/>
          </a:pPr>
          <a:r>
            <a:rPr lang="en-US" sz="1800" kern="1200" dirty="0">
              <a:solidFill>
                <a:srgbClr val="000000"/>
              </a:solidFill>
            </a:rPr>
            <a:t>Cost</a:t>
          </a:r>
        </a:p>
        <a:p>
          <a:pPr marL="0" lvl="0" indent="0" algn="l" defTabSz="800100">
            <a:lnSpc>
              <a:spcPct val="90000"/>
            </a:lnSpc>
            <a:spcBef>
              <a:spcPct val="0"/>
            </a:spcBef>
            <a:spcAft>
              <a:spcPct val="35000"/>
            </a:spcAft>
            <a:buNone/>
          </a:pPr>
          <a:endParaRPr lang="en-US" sz="1600" kern="1200" dirty="0">
            <a:solidFill>
              <a:srgbClr val="000000"/>
            </a:solidFill>
          </a:endParaRPr>
        </a:p>
      </dsp:txBody>
      <dsp:txXfrm>
        <a:off x="5798199" y="1563470"/>
        <a:ext cx="2253366" cy="22365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36649-FADF-4943-B437-1600DF6CA7FF}" type="datetimeFigureOut">
              <a:rPr lang="en-US" smtClean="0"/>
              <a:pPr/>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C65A7-1233-404D-81CD-072BA260D371}" type="slidenum">
              <a:rPr lang="en-US" smtClean="0"/>
              <a:pPr/>
              <a:t>‹#›</a:t>
            </a:fld>
            <a:endParaRPr lang="en-US"/>
          </a:p>
        </p:txBody>
      </p:sp>
    </p:spTree>
    <p:extLst>
      <p:ext uri="{BB962C8B-B14F-4D97-AF65-F5344CB8AC3E}">
        <p14:creationId xmlns:p14="http://schemas.microsoft.com/office/powerpoint/2010/main" val="38689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8" charset="-128"/>
              <a:cs typeface="ＭＳ Ｐゴシック" pitchFamily="-108" charset="-128"/>
            </a:endParaRP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A5E5E-8DA2-824A-8263-54EE235F1D58}" type="slidenum">
              <a:rPr lang="en-US" smtClean="0">
                <a:ea typeface="ＭＳ Ｐゴシック" charset="-128"/>
                <a:cs typeface="ＭＳ Ｐゴシック" charset="-128"/>
              </a:rPr>
              <a:pPr fontAlgn="base">
                <a:spcBef>
                  <a:spcPct val="0"/>
                </a:spcBef>
                <a:spcAft>
                  <a:spcPct val="0"/>
                </a:spcAft>
                <a:defRPr/>
              </a:pPr>
              <a:t>2</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b="1">
                <a:solidFill>
                  <a:schemeClr val="accent5">
                    <a:lumMod val="50000"/>
                  </a:schemeClr>
                </a:solidFill>
                <a:latin typeface="Goudy Old Style" panose="02020502050305020303" pitchFamily="18" charset="0"/>
              </a:defRPr>
            </a:lvl1pPr>
          </a:lstStyle>
          <a:p>
            <a:r>
              <a:rPr lang="en-US" dirty="0"/>
              <a:t>Click to edit Master title style</a:t>
            </a:r>
          </a:p>
        </p:txBody>
      </p:sp>
      <p:sp>
        <p:nvSpPr>
          <p:cNvPr id="3" name="Subtitle 2"/>
          <p:cNvSpPr>
            <a:spLocks noGrp="1"/>
          </p:cNvSpPr>
          <p:nvPr>
            <p:ph type="subTitle" idx="1"/>
          </p:nvPr>
        </p:nvSpPr>
        <p:spPr>
          <a:xfrm>
            <a:off x="1142997" y="3619940"/>
            <a:ext cx="6858000" cy="1655762"/>
          </a:xfrm>
        </p:spPr>
        <p:txBody>
          <a:bodyPr/>
          <a:lstStyle>
            <a:lvl1pPr marL="0" indent="0" algn="ctr">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CAA974D-1D84-4076-8DA4-434376DF2F9F}" type="datetimeFigureOut">
              <a:rPr lang="en-US" smtClean="0"/>
              <a:pPr/>
              <a:t>3/29/2021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893F6A-FC78-49F0-B385-618862C93FC5}" type="slidenum">
              <a:rPr lang="en-US" smtClean="0"/>
              <a:pPr/>
              <a:t>‹#›</a:t>
            </a:fld>
            <a:endParaRPr lang="en-US"/>
          </a:p>
        </p:txBody>
      </p:sp>
      <p:sp>
        <p:nvSpPr>
          <p:cNvPr id="9" name="Rectangle 8"/>
          <p:cNvSpPr/>
          <p:nvPr userDrawn="1"/>
        </p:nvSpPr>
        <p:spPr>
          <a:xfrm>
            <a:off x="-162911" y="0"/>
            <a:ext cx="9469821" cy="14162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62911" y="5754413"/>
            <a:ext cx="9469821" cy="12297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62912" y="5695240"/>
            <a:ext cx="9469821" cy="28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2913" y="1350468"/>
            <a:ext cx="9469821" cy="175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645877" y="0"/>
            <a:ext cx="3852244" cy="1416266"/>
          </a:xfrm>
          <a:prstGeom prst="rect">
            <a:avLst/>
          </a:prstGeom>
        </p:spPr>
      </p:pic>
      <p:sp>
        <p:nvSpPr>
          <p:cNvPr id="14" name="Rectangle 13"/>
          <p:cNvSpPr/>
          <p:nvPr userDrawn="1"/>
        </p:nvSpPr>
        <p:spPr>
          <a:xfrm>
            <a:off x="-162913" y="5411461"/>
            <a:ext cx="9469821" cy="28377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42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CAA974D-1D84-4076-8DA4-434376DF2F9F}" type="datetimeFigureOut">
              <a:rPr lang="en-US" smtClean="0"/>
              <a:pPr/>
              <a:t>3/29/2021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893F6A-FC78-49F0-B385-618862C93FC5}" type="slidenum">
              <a:rPr lang="en-US" smtClean="0"/>
              <a:pPr/>
              <a:t>‹#›</a:t>
            </a:fld>
            <a:endParaRPr lang="en-US"/>
          </a:p>
        </p:txBody>
      </p:sp>
    </p:spTree>
    <p:extLst>
      <p:ext uri="{BB962C8B-B14F-4D97-AF65-F5344CB8AC3E}">
        <p14:creationId xmlns:p14="http://schemas.microsoft.com/office/powerpoint/2010/main" val="417970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39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53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8089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639291"/>
            <a:ext cx="3886200" cy="35376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639291"/>
            <a:ext cx="3886200" cy="35376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778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33552"/>
            <a:ext cx="7886700" cy="7243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57886"/>
            <a:ext cx="3868340" cy="738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888673"/>
            <a:ext cx="3868340" cy="3300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57886"/>
            <a:ext cx="3887391" cy="738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888673"/>
            <a:ext cx="3887391" cy="3300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430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7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2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67691"/>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683327"/>
            <a:ext cx="4629150" cy="4177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857500"/>
            <a:ext cx="2949178" cy="3011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9538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589808"/>
            <a:ext cx="2949178" cy="1257299"/>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745673"/>
            <a:ext cx="4629150" cy="41153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847108"/>
            <a:ext cx="2949178" cy="30218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82192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70528" y="761708"/>
            <a:ext cx="937814" cy="2736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stretch>
            <a:fillRect/>
          </a:stretch>
        </p:blipFill>
        <p:spPr>
          <a:xfrm>
            <a:off x="1345478" y="761708"/>
            <a:ext cx="8042887" cy="272733"/>
          </a:xfrm>
          <a:prstGeom prst="rect">
            <a:avLst/>
          </a:prstGeom>
        </p:spPr>
      </p:pic>
      <p:sp>
        <p:nvSpPr>
          <p:cNvPr id="9" name="Rectangle 8"/>
          <p:cNvSpPr/>
          <p:nvPr userDrawn="1"/>
        </p:nvSpPr>
        <p:spPr>
          <a:xfrm>
            <a:off x="667286" y="763561"/>
            <a:ext cx="742587" cy="2708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2911" y="1"/>
            <a:ext cx="9469821" cy="7666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49" y="1248124"/>
            <a:ext cx="7886700" cy="7563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215774"/>
            <a:ext cx="7886700" cy="42785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a:stretch>
            <a:fillRect/>
          </a:stretch>
        </p:blipFill>
        <p:spPr>
          <a:xfrm>
            <a:off x="0" y="0"/>
            <a:ext cx="2088573" cy="766691"/>
          </a:xfrm>
          <a:prstGeom prst="rect">
            <a:avLst/>
          </a:prstGeom>
        </p:spPr>
      </p:pic>
    </p:spTree>
    <p:extLst>
      <p:ext uri="{BB962C8B-B14F-4D97-AF65-F5344CB8AC3E}">
        <p14:creationId xmlns:p14="http://schemas.microsoft.com/office/powerpoint/2010/main" val="3507593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Lst>
  <p:txStyles>
    <p:titleStyle>
      <a:lvl1pPr algn="l" defTabSz="914400" rtl="0" eaLnBrk="1" latinLnBrk="0" hangingPunct="1">
        <a:lnSpc>
          <a:spcPct val="90000"/>
        </a:lnSpc>
        <a:spcBef>
          <a:spcPct val="0"/>
        </a:spcBef>
        <a:buNone/>
        <a:defRPr sz="4000" b="1" kern="1200">
          <a:solidFill>
            <a:srgbClr val="002060"/>
          </a:solidFill>
          <a:latin typeface="Goudy Old Style" panose="0202050205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ealth.ny.gov/health_care/medicaid/program/update/2020/2020-01.htm#teleheal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health.ny.gov/health_care/medicaid/program/update/2020/no11_2020-06.htm#dent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nnoha.org/event/webinar-patient-centered-strategies-for-teledentistry-the-potential-business-cas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noha.org/event/nnoha-night-parenting-during-the-pandemic/" TargetMode="External"/><Relationship Id="rId2" Type="http://schemas.openxmlformats.org/officeDocument/2006/relationships/hyperlink" Target="https://nnoha.org/nnoha-at-night-wine-tasting-for-the-oral-health-professiona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76235" y="1738364"/>
            <a:ext cx="7772400" cy="1777178"/>
          </a:xfrm>
        </p:spPr>
        <p:txBody>
          <a:bodyPr/>
          <a:lstStyle/>
          <a:p>
            <a:r>
              <a:rPr lang="en-US" dirty="0"/>
              <a:t>Billing Compliance &amp; Measurement for VBC</a:t>
            </a:r>
          </a:p>
        </p:txBody>
      </p:sp>
      <p:sp>
        <p:nvSpPr>
          <p:cNvPr id="11" name="Subtitle 10"/>
          <p:cNvSpPr>
            <a:spLocks noGrp="1"/>
          </p:cNvSpPr>
          <p:nvPr>
            <p:ph type="subTitle" idx="1"/>
          </p:nvPr>
        </p:nvSpPr>
        <p:spPr>
          <a:xfrm>
            <a:off x="1142997" y="3727938"/>
            <a:ext cx="6858000" cy="1547764"/>
          </a:xfrm>
        </p:spPr>
        <p:txBody>
          <a:bodyPr>
            <a:normAutofit fontScale="92500" lnSpcReduction="10000"/>
          </a:bodyPr>
          <a:lstStyle/>
          <a:p>
            <a:r>
              <a:rPr lang="en-US" sz="1946" b="1" i="1" dirty="0">
                <a:solidFill>
                  <a:schemeClr val="accent2"/>
                </a:solidFill>
              </a:rPr>
              <a:t>One is here now &amp; one is in the future</a:t>
            </a:r>
          </a:p>
          <a:p>
            <a:endParaRPr lang="en-US" sz="1500" dirty="0">
              <a:solidFill>
                <a:schemeClr val="bg2">
                  <a:lumMod val="50000"/>
                </a:schemeClr>
              </a:solidFill>
            </a:endParaRPr>
          </a:p>
          <a:p>
            <a:r>
              <a:rPr lang="en-US" sz="1500" dirty="0">
                <a:solidFill>
                  <a:schemeClr val="bg2">
                    <a:lumMod val="50000"/>
                  </a:schemeClr>
                </a:solidFill>
              </a:rPr>
              <a:t>Irene V. Hilton, DDS, MPH, FACD</a:t>
            </a:r>
          </a:p>
          <a:p>
            <a:r>
              <a:rPr lang="en-US" sz="1500" dirty="0">
                <a:solidFill>
                  <a:schemeClr val="bg2">
                    <a:lumMod val="50000"/>
                  </a:schemeClr>
                </a:solidFill>
              </a:rPr>
              <a:t>NNOHA Dental Consultant</a:t>
            </a:r>
          </a:p>
          <a:p>
            <a:r>
              <a:rPr lang="en-US" sz="1500" dirty="0">
                <a:solidFill>
                  <a:schemeClr val="bg2">
                    <a:lumMod val="50000"/>
                  </a:schemeClr>
                </a:solidFill>
              </a:rPr>
              <a:t>March 26, 2021</a:t>
            </a:r>
          </a:p>
        </p:txBody>
      </p:sp>
    </p:spTree>
    <p:extLst>
      <p:ext uri="{BB962C8B-B14F-4D97-AF65-F5344CB8AC3E}">
        <p14:creationId xmlns:p14="http://schemas.microsoft.com/office/powerpoint/2010/main" val="200050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Prophy should have been completed with exam on 11/6/13.</a:t>
            </a:r>
            <a:br>
              <a:rPr lang="en-US" dirty="0"/>
            </a:br>
            <a:r>
              <a:rPr lang="en-US" dirty="0"/>
              <a:t>Coding auditor comment: </a:t>
            </a:r>
            <a:r>
              <a:rPr lang="en-US" i="1" dirty="0">
                <a:solidFill>
                  <a:schemeClr val="accent2"/>
                </a:solidFill>
              </a:rPr>
              <a:t>This service is excessive. </a:t>
            </a:r>
          </a:p>
          <a:p>
            <a:r>
              <a:rPr lang="en-US" dirty="0">
                <a:solidFill>
                  <a:srgbClr val="C00000"/>
                </a:solidFill>
              </a:rPr>
              <a:t> How do we prevent this?	</a:t>
            </a:r>
            <a:endParaRPr lang="en-US"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This tooth should have been treated at restorative visit on 12/17/14 as 1 sealant is a simple procedure.</a:t>
            </a:r>
            <a:br>
              <a:rPr lang="en-US" dirty="0"/>
            </a:br>
            <a:r>
              <a:rPr lang="en-US" dirty="0"/>
              <a:t>Coding auditor comment: </a:t>
            </a:r>
            <a:r>
              <a:rPr lang="en-US" i="1" dirty="0">
                <a:solidFill>
                  <a:schemeClr val="accent2"/>
                </a:solidFill>
              </a:rPr>
              <a:t>This service is excessive. </a:t>
            </a:r>
          </a:p>
          <a:p>
            <a:r>
              <a:rPr lang="en-US" dirty="0">
                <a:solidFill>
                  <a:srgbClr val="C00000"/>
                </a:solidFill>
              </a:rPr>
              <a:t> How do we prevent this?	</a:t>
            </a:r>
            <a:endParaRPr lang="en-US"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This sealant should have been completed on 8/23/14. Documentation states this is a re-do but this was a scheduled visit. This is excessive. </a:t>
            </a:r>
          </a:p>
          <a:p>
            <a:r>
              <a:rPr lang="en-US" dirty="0">
                <a:solidFill>
                  <a:srgbClr val="C00000"/>
                </a:solidFill>
              </a:rPr>
              <a:t> How do we prevent this?</a:t>
            </a:r>
            <a:r>
              <a:rPr lang="en-US" i="1" dirty="0">
                <a:solidFill>
                  <a:srgbClr val="99FFCC"/>
                </a:solidFill>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This post op check is not necessary. </a:t>
            </a:r>
          </a:p>
          <a:p>
            <a:r>
              <a:rPr lang="en-US" dirty="0">
                <a:solidFill>
                  <a:srgbClr val="C00000"/>
                </a:solidFill>
              </a:rPr>
              <a:t> How do we prevent this?</a:t>
            </a:r>
            <a:r>
              <a:rPr lang="en-US" i="1" dirty="0">
                <a:solidFill>
                  <a:srgbClr val="99FFCC"/>
                </a:solidFill>
              </a:rPr>
              <a:t>	</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This eval appt is not necessary. Pt has been seen several times for </a:t>
            </a:r>
            <a:r>
              <a:rPr lang="en-US" i="1" dirty="0" err="1">
                <a:solidFill>
                  <a:schemeClr val="accent2"/>
                </a:solidFill>
              </a:rPr>
              <a:t>perio</a:t>
            </a:r>
            <a:r>
              <a:rPr lang="en-US" i="1" dirty="0">
                <a:solidFill>
                  <a:schemeClr val="accent2"/>
                </a:solidFill>
              </a:rPr>
              <a:t> </a:t>
            </a:r>
            <a:r>
              <a:rPr lang="en-US" i="1" dirty="0" err="1">
                <a:solidFill>
                  <a:schemeClr val="accent2"/>
                </a:solidFill>
              </a:rPr>
              <a:t>appts</a:t>
            </a:r>
            <a:r>
              <a:rPr lang="en-US" i="1" dirty="0">
                <a:solidFill>
                  <a:schemeClr val="accent2"/>
                </a:solidFill>
              </a:rPr>
              <a:t> and documentation states the distal wedge procedure is healed/successful. It is excessive to re-</a:t>
            </a:r>
            <a:r>
              <a:rPr lang="en-US" i="1" dirty="0" err="1">
                <a:solidFill>
                  <a:schemeClr val="accent2"/>
                </a:solidFill>
              </a:rPr>
              <a:t>eval</a:t>
            </a:r>
            <a:r>
              <a:rPr lang="en-US" i="1" dirty="0">
                <a:solidFill>
                  <a:schemeClr val="accent2"/>
                </a:solidFill>
              </a:rPr>
              <a:t> this area again. </a:t>
            </a:r>
          </a:p>
          <a:p>
            <a:r>
              <a:rPr lang="en-US" dirty="0">
                <a:solidFill>
                  <a:srgbClr val="C00000"/>
                </a:solidFill>
              </a:rPr>
              <a:t> How do we prevent this?</a:t>
            </a:r>
            <a:r>
              <a:rPr lang="en-US" i="1" dirty="0">
                <a:solidFill>
                  <a:srgbClr val="99FFCC"/>
                </a:solidFill>
              </a:rPr>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i="1" dirty="0">
                <a:solidFill>
                  <a:schemeClr val="accent2"/>
                </a:solidFill>
              </a:rPr>
              <a:t>This visit is excessive as no treatment or exam was completed at this visit. This pt had been referred to oral surgeon at previous visit. She should not have been scheduled for this visit. </a:t>
            </a:r>
          </a:p>
          <a:p>
            <a:r>
              <a:rPr lang="en-US" dirty="0">
                <a:solidFill>
                  <a:srgbClr val="C00000"/>
                </a:solidFill>
              </a:rPr>
              <a:t> How do we prevent this?</a:t>
            </a:r>
            <a:r>
              <a:rPr lang="en-US" i="1" dirty="0">
                <a:solidFill>
                  <a:srgbClr val="99FFCC"/>
                </a:solidFill>
              </a:rPr>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Not Medically Necessary </a:t>
            </a:r>
          </a:p>
        </p:txBody>
      </p:sp>
      <p:sp>
        <p:nvSpPr>
          <p:cNvPr id="3" name="Content Placeholder 2"/>
          <p:cNvSpPr>
            <a:spLocks noGrp="1"/>
          </p:cNvSpPr>
          <p:nvPr>
            <p:ph idx="1"/>
          </p:nvPr>
        </p:nvSpPr>
        <p:spPr/>
        <p:txBody>
          <a:bodyPr/>
          <a:lstStyle/>
          <a:p>
            <a:r>
              <a:rPr lang="en-US" i="1" dirty="0">
                <a:solidFill>
                  <a:schemeClr val="accent2"/>
                </a:solidFill>
              </a:rPr>
              <a:t>EXT #I Radiographic evidence does not show that this treatment was medically necessary. </a:t>
            </a:r>
            <a:br>
              <a:rPr lang="en-US" dirty="0">
                <a:solidFill>
                  <a:schemeClr val="accent2"/>
                </a:solidFill>
              </a:rPr>
            </a:br>
            <a:r>
              <a:rPr lang="en-US" dirty="0"/>
              <a:t>Coding auditor comment: </a:t>
            </a:r>
            <a:r>
              <a:rPr lang="en-US" i="1" dirty="0">
                <a:solidFill>
                  <a:schemeClr val="accent2"/>
                </a:solidFill>
              </a:rPr>
              <a:t>This service has insufficient documentation to determine medical necessity. </a:t>
            </a:r>
          </a:p>
          <a:p>
            <a:r>
              <a:rPr lang="en-US" dirty="0">
                <a:solidFill>
                  <a:srgbClr val="C00000"/>
                </a:solidFill>
              </a:rPr>
              <a:t> How do we prevent this? Or document the medical necessity?</a:t>
            </a:r>
            <a:br>
              <a:rPr lang="en-US" dirty="0"/>
            </a:b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D0FB-1D76-ED43-9D8A-035D590420D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8370457B-86A4-554A-9C4F-7FFC2B136D91}"/>
              </a:ext>
            </a:extLst>
          </p:cNvPr>
          <p:cNvSpPr>
            <a:spLocks noGrp="1"/>
          </p:cNvSpPr>
          <p:nvPr>
            <p:ph idx="1"/>
          </p:nvPr>
        </p:nvSpPr>
        <p:spPr/>
        <p:txBody>
          <a:bodyPr/>
          <a:lstStyle/>
          <a:p>
            <a:r>
              <a:rPr lang="en-US" dirty="0"/>
              <a:t>After hearing about all these different scenarios, my opinion is:</a:t>
            </a:r>
          </a:p>
          <a:p>
            <a:endParaRPr lang="en-US" dirty="0"/>
          </a:p>
          <a:p>
            <a:pPr marL="914400" lvl="1" indent="-457200">
              <a:buFont typeface="+mj-lt"/>
              <a:buAutoNum type="arabicPeriod"/>
            </a:pPr>
            <a:r>
              <a:rPr lang="en-US" dirty="0"/>
              <a:t>None of these visit should’ve been flagged</a:t>
            </a:r>
          </a:p>
          <a:p>
            <a:pPr marL="914400" lvl="1" indent="-457200">
              <a:buFont typeface="+mj-lt"/>
              <a:buAutoNum type="arabicPeriod"/>
            </a:pPr>
            <a:r>
              <a:rPr lang="en-US" dirty="0"/>
              <a:t>I agree with a few of the findings but most should not have been flagged</a:t>
            </a:r>
          </a:p>
          <a:p>
            <a:pPr marL="914400" lvl="1" indent="-457200">
              <a:buFont typeface="+mj-lt"/>
              <a:buAutoNum type="arabicPeriod"/>
            </a:pPr>
            <a:r>
              <a:rPr lang="en-US" dirty="0"/>
              <a:t>I agree with most of the findings but a few should not have been flagged</a:t>
            </a:r>
          </a:p>
          <a:p>
            <a:pPr marL="914400" lvl="1" indent="-457200">
              <a:buFont typeface="+mj-lt"/>
              <a:buAutoNum type="arabicPeriod"/>
            </a:pPr>
            <a:r>
              <a:rPr lang="en-US" dirty="0"/>
              <a:t>I agree with all of these findings</a:t>
            </a:r>
          </a:p>
          <a:p>
            <a:pPr lvl="1"/>
            <a:endParaRPr lang="en-US" dirty="0"/>
          </a:p>
        </p:txBody>
      </p:sp>
    </p:spTree>
    <p:extLst>
      <p:ext uri="{BB962C8B-B14F-4D97-AF65-F5344CB8AC3E}">
        <p14:creationId xmlns:p14="http://schemas.microsoft.com/office/powerpoint/2010/main" val="279837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AF3BD-EE51-4F4F-A635-9EF81C245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711200" y="1206500"/>
            <a:ext cx="7835900" cy="4159250"/>
          </a:xfrm>
          <a:noFill/>
          <a:ln cap="flat">
            <a:solidFill>
              <a:schemeClr val="tx2"/>
            </a:solidFill>
          </a:ln>
        </p:spPr>
        <p:txBody>
          <a:bodyPr/>
          <a:lstStyle/>
          <a:p>
            <a:pPr algn="ctr">
              <a:lnSpc>
                <a:spcPct val="90000"/>
              </a:lnSpc>
              <a:buFont typeface="Monotype Sorts" charset="2"/>
              <a:buNone/>
            </a:pPr>
            <a:endParaRPr lang="en-US" dirty="0">
              <a:solidFill>
                <a:schemeClr val="accent2"/>
              </a:solidFill>
            </a:endParaRPr>
          </a:p>
          <a:p>
            <a:pPr algn="ctr">
              <a:lnSpc>
                <a:spcPct val="90000"/>
              </a:lnSpc>
              <a:buFont typeface="Monotype Sorts" charset="2"/>
              <a:buNone/>
            </a:pPr>
            <a:r>
              <a:rPr lang="en-US" dirty="0">
                <a:solidFill>
                  <a:srgbClr val="FF0000"/>
                </a:solidFill>
              </a:rPr>
              <a:t>DOCUMENT</a:t>
            </a:r>
          </a:p>
          <a:p>
            <a:pPr algn="ctr">
              <a:lnSpc>
                <a:spcPct val="90000"/>
              </a:lnSpc>
              <a:buFont typeface="Monotype Sorts" charset="2"/>
              <a:buNone/>
            </a:pPr>
            <a:r>
              <a:rPr lang="en-US" sz="6600" dirty="0">
                <a:solidFill>
                  <a:srgbClr val="FF0000"/>
                </a:solidFill>
              </a:rPr>
              <a:t>DOCUMENT</a:t>
            </a:r>
            <a:endParaRPr lang="en-US" dirty="0">
              <a:solidFill>
                <a:srgbClr val="FF0000"/>
              </a:solidFill>
            </a:endParaRPr>
          </a:p>
          <a:p>
            <a:pPr algn="ctr">
              <a:lnSpc>
                <a:spcPct val="90000"/>
              </a:lnSpc>
              <a:buFont typeface="Monotype Sorts" charset="2"/>
              <a:buNone/>
            </a:pPr>
            <a:r>
              <a:rPr lang="en-US" sz="9600" dirty="0">
                <a:solidFill>
                  <a:srgbClr val="FF0000"/>
                </a:solidFill>
              </a:rPr>
              <a:t>DOCUMENT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idx="1"/>
          </p:nvPr>
        </p:nvSpPr>
        <p:spPr/>
        <p:txBody>
          <a:bodyPr/>
          <a:lstStyle/>
          <a:p>
            <a:r>
              <a:rPr lang="en-US" dirty="0"/>
              <a:t>Identify common areas of billing non-compliance</a:t>
            </a:r>
          </a:p>
          <a:p>
            <a:r>
              <a:rPr lang="en-US" dirty="0"/>
              <a:t>List the elements of proper documentation of medical necessity</a:t>
            </a:r>
          </a:p>
          <a:p>
            <a:r>
              <a:rPr lang="en-US" dirty="0"/>
              <a:t>Understand the importance of learning to measure for quality</a:t>
            </a:r>
          </a:p>
        </p:txBody>
      </p:sp>
      <p:pic>
        <p:nvPicPr>
          <p:cNvPr id="4" name="Picture 5" descr="http://www.ggdesignsembroidery.com/images/uploads/Tooth.jpg">
            <a:extLst>
              <a:ext uri="{FF2B5EF4-FFF2-40B4-BE49-F238E27FC236}">
                <a16:creationId xmlns:a16="http://schemas.microsoft.com/office/drawing/2014/main" id="{0A8D4150-8683-1C44-AC43-7C2F49B0AFA7}"/>
              </a:ext>
            </a:extLst>
          </p:cNvPr>
          <p:cNvPicPr>
            <a:picLocks noChangeAspect="1" noChangeArrowheads="1"/>
          </p:cNvPicPr>
          <p:nvPr/>
        </p:nvPicPr>
        <p:blipFill>
          <a:blip r:embed="rId3" cstate="print"/>
          <a:srcRect/>
          <a:stretch>
            <a:fillRect/>
          </a:stretch>
        </p:blipFill>
        <p:spPr bwMode="auto">
          <a:xfrm>
            <a:off x="241161" y="5245240"/>
            <a:ext cx="1393825" cy="1538288"/>
          </a:xfrm>
          <a:prstGeom prst="rect">
            <a:avLst/>
          </a:prstGeom>
          <a:noFill/>
          <a:ln w="9525">
            <a:noFill/>
            <a:miter lim="800000"/>
            <a:headEnd/>
            <a:tailEnd/>
          </a:ln>
        </p:spPr>
      </p:pic>
      <p:pic>
        <p:nvPicPr>
          <p:cNvPr id="5" name="Picture 5" descr="http://www.ggdesignsembroidery.com/images/uploads/Tooth.jpg">
            <a:extLst>
              <a:ext uri="{FF2B5EF4-FFF2-40B4-BE49-F238E27FC236}">
                <a16:creationId xmlns:a16="http://schemas.microsoft.com/office/drawing/2014/main" id="{51FF4BBE-E001-0140-A639-3E9CFD3D6819}"/>
              </a:ext>
            </a:extLst>
          </p:cNvPr>
          <p:cNvPicPr>
            <a:picLocks noChangeAspect="1" noChangeArrowheads="1"/>
          </p:cNvPicPr>
          <p:nvPr/>
        </p:nvPicPr>
        <p:blipFill>
          <a:blip r:embed="rId4" cstate="print"/>
          <a:srcRect/>
          <a:stretch>
            <a:fillRect/>
          </a:stretch>
        </p:blipFill>
        <p:spPr bwMode="auto">
          <a:xfrm>
            <a:off x="7508003" y="5245240"/>
            <a:ext cx="1314450" cy="1450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Rule of Documentation</a:t>
            </a:r>
          </a:p>
        </p:txBody>
      </p:sp>
      <p:sp>
        <p:nvSpPr>
          <p:cNvPr id="3" name="Content Placeholder 2"/>
          <p:cNvSpPr>
            <a:spLocks noGrp="1"/>
          </p:cNvSpPr>
          <p:nvPr>
            <p:ph idx="1"/>
          </p:nvPr>
        </p:nvSpPr>
        <p:spPr>
          <a:xfrm>
            <a:off x="0" y="1981200"/>
            <a:ext cx="9144000" cy="4114800"/>
          </a:xfrm>
        </p:spPr>
        <p:txBody>
          <a:bodyPr/>
          <a:lstStyle/>
          <a:p>
            <a:pPr algn="ctr">
              <a:buNone/>
            </a:pPr>
            <a:endParaRPr lang="en-US" dirty="0"/>
          </a:p>
          <a:p>
            <a:pPr algn="ctr">
              <a:buNone/>
            </a:pPr>
            <a:r>
              <a:rPr lang="en-US" sz="4000" dirty="0"/>
              <a:t>If it is not documented = It did not happen</a:t>
            </a:r>
          </a:p>
        </p:txBody>
      </p:sp>
      <p:pic>
        <p:nvPicPr>
          <p:cNvPr id="5" name="Content Placeholder 4"/>
          <p:cNvPicPr>
            <a:picLocks noChangeAspect="1"/>
          </p:cNvPicPr>
          <p:nvPr/>
        </p:nvPicPr>
        <p:blipFill>
          <a:blip r:embed="rId2"/>
          <a:srcRect/>
          <a:stretch>
            <a:fillRect/>
          </a:stretch>
        </p:blipFill>
        <p:spPr bwMode="auto">
          <a:xfrm>
            <a:off x="2869642" y="4025900"/>
            <a:ext cx="3772458" cy="2516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dirty="0"/>
              <a:t>Documentation Hints</a:t>
            </a:r>
          </a:p>
        </p:txBody>
      </p:sp>
      <p:sp>
        <p:nvSpPr>
          <p:cNvPr id="31747" name="Rectangle 3"/>
          <p:cNvSpPr>
            <a:spLocks noGrp="1" noChangeArrowheads="1"/>
          </p:cNvSpPr>
          <p:nvPr>
            <p:ph type="body" idx="1"/>
          </p:nvPr>
        </p:nvSpPr>
        <p:spPr>
          <a:noFill/>
        </p:spPr>
        <p:txBody>
          <a:bodyPr/>
          <a:lstStyle/>
          <a:p>
            <a:pPr marL="514350" indent="-514350"/>
            <a:r>
              <a:rPr lang="en-US" dirty="0"/>
              <a:t>Write treatment note as soon as possible</a:t>
            </a:r>
          </a:p>
          <a:p>
            <a:pPr marL="514350" indent="-514350"/>
            <a:r>
              <a:rPr lang="en-US" dirty="0"/>
              <a:t>Adapt a standard format for routine and emergency case write-ups (i.e. SOAP) and use it consistently</a:t>
            </a:r>
          </a:p>
          <a:p>
            <a:pPr marL="514350" indent="-514350"/>
            <a:r>
              <a:rPr lang="en-US" dirty="0"/>
              <a:t>With EDR can template treatment notes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Treatment Record Must</a:t>
            </a:r>
          </a:p>
        </p:txBody>
      </p:sp>
      <p:sp>
        <p:nvSpPr>
          <p:cNvPr id="95234" name="Content Placeholder 4"/>
          <p:cNvSpPr>
            <a:spLocks noGrp="1"/>
          </p:cNvSpPr>
          <p:nvPr>
            <p:ph sz="half" idx="1"/>
          </p:nvPr>
        </p:nvSpPr>
        <p:spPr/>
        <p:txBody>
          <a:bodyPr/>
          <a:lstStyle/>
          <a:p>
            <a:pPr marL="0" indent="0" algn="ctr" eaLnBrk="1" hangingPunct="1">
              <a:buFont typeface="Wingdings 2" pitchFamily="-108" charset="2"/>
              <a:buNone/>
            </a:pPr>
            <a:endParaRPr lang="en-US" dirty="0">
              <a:latin typeface="Calibri" pitchFamily="-108" charset="0"/>
              <a:ea typeface="ＭＳ Ｐゴシック" pitchFamily="-108" charset="-128"/>
              <a:cs typeface="ＭＳ Ｐゴシック" pitchFamily="-108" charset="-128"/>
            </a:endParaRPr>
          </a:p>
          <a:p>
            <a:pPr marL="0" indent="0" eaLnBrk="1" hangingPunct="1">
              <a:buFont typeface="Wingdings 2" pitchFamily="-108" charset="2"/>
              <a:buNone/>
            </a:pPr>
            <a:r>
              <a:rPr lang="en-US" sz="2800" dirty="0">
                <a:latin typeface="Calibri" pitchFamily="-108" charset="0"/>
                <a:ea typeface="ＭＳ Ｐゴシック" pitchFamily="-108" charset="-128"/>
                <a:cs typeface="ＭＳ Ｐゴシック" pitchFamily="-108" charset="-128"/>
              </a:rPr>
              <a:t>SUPPORT</a:t>
            </a:r>
            <a:r>
              <a:rPr lang="en-US" dirty="0">
                <a:latin typeface="Calibri" pitchFamily="-108" charset="0"/>
                <a:ea typeface="ＭＳ Ｐゴシック" pitchFamily="-108" charset="-128"/>
                <a:cs typeface="ＭＳ Ｐゴシック" pitchFamily="-108" charset="-128"/>
              </a:rPr>
              <a:t> the diagnosis</a:t>
            </a:r>
          </a:p>
          <a:p>
            <a:pPr marL="0" indent="0" eaLnBrk="1" hangingPunct="1">
              <a:buFont typeface="Wingdings 2" pitchFamily="-108" charset="2"/>
              <a:buNone/>
            </a:pPr>
            <a:r>
              <a:rPr lang="en-US" sz="2800" dirty="0">
                <a:latin typeface="Calibri" pitchFamily="-108" charset="0"/>
                <a:ea typeface="ＭＳ Ｐゴシック" pitchFamily="-108" charset="-128"/>
                <a:cs typeface="ＭＳ Ｐゴシック" pitchFamily="-108" charset="-128"/>
              </a:rPr>
              <a:t>JUSTIFY </a:t>
            </a:r>
            <a:r>
              <a:rPr lang="en-US" dirty="0">
                <a:latin typeface="Calibri" pitchFamily="-108" charset="0"/>
                <a:ea typeface="ＭＳ Ｐゴシック" pitchFamily="-108" charset="-128"/>
                <a:cs typeface="ＭＳ Ｐゴシック" pitchFamily="-108" charset="-128"/>
              </a:rPr>
              <a:t>the treatment</a:t>
            </a:r>
          </a:p>
          <a:p>
            <a:pPr marL="0" indent="0" eaLnBrk="1" hangingPunct="1">
              <a:buFont typeface="Wingdings 2" pitchFamily="-108" charset="2"/>
              <a:buNone/>
            </a:pPr>
            <a:r>
              <a:rPr lang="en-US" dirty="0">
                <a:latin typeface="Calibri" pitchFamily="-108" charset="0"/>
                <a:ea typeface="ＭＳ Ｐゴシック" pitchFamily="-108" charset="-128"/>
                <a:cs typeface="ＭＳ Ｐゴシック" pitchFamily="-108" charset="-128"/>
              </a:rPr>
              <a:t>RATIONALIZE what was done or not done</a:t>
            </a:r>
          </a:p>
          <a:p>
            <a:pPr marL="0" indent="0" eaLnBrk="1" hangingPunct="1">
              <a:buFont typeface="Wingdings 2" pitchFamily="-108" charset="2"/>
              <a:buNone/>
            </a:pPr>
            <a:r>
              <a:rPr lang="en-US" sz="2800" dirty="0">
                <a:latin typeface="Calibri" pitchFamily="-108" charset="0"/>
                <a:ea typeface="ＭＳ Ｐゴシック" pitchFamily="-108" charset="-128"/>
                <a:cs typeface="ＭＳ Ｐゴシック" pitchFamily="-108" charset="-128"/>
              </a:rPr>
              <a:t>DOCUMENT </a:t>
            </a:r>
            <a:r>
              <a:rPr lang="en-US" dirty="0">
                <a:latin typeface="Calibri" pitchFamily="-108" charset="0"/>
                <a:ea typeface="ＭＳ Ｐゴシック" pitchFamily="-108" charset="-128"/>
                <a:cs typeface="ＭＳ Ｐゴシック" pitchFamily="-108" charset="-128"/>
              </a:rPr>
              <a:t>the results of treatment</a:t>
            </a:r>
          </a:p>
        </p:txBody>
      </p:sp>
      <p:sp>
        <p:nvSpPr>
          <p:cNvPr id="4" name="Content Placeholder 3"/>
          <p:cNvSpPr>
            <a:spLocks noGrp="1"/>
          </p:cNvSpPr>
          <p:nvPr>
            <p:ph sz="half" idx="2"/>
          </p:nvPr>
        </p:nvSpPr>
        <p:spPr>
          <a:ln>
            <a:solidFill>
              <a:schemeClr val="tx1"/>
            </a:solidFill>
          </a:ln>
        </p:spPr>
        <p:txBody>
          <a:bodyPr/>
          <a:lstStyle/>
          <a:p>
            <a:endParaRPr lang="en-US" sz="3200" dirty="0"/>
          </a:p>
          <a:p>
            <a:pPr indent="0">
              <a:buNone/>
            </a:pPr>
            <a:r>
              <a:rPr lang="en-US" sz="3200" dirty="0"/>
              <a:t>IT IS NOT ENOUGH TO SAY </a:t>
            </a:r>
            <a:br>
              <a:rPr lang="en-US" sz="3200" dirty="0"/>
            </a:br>
            <a:r>
              <a:rPr lang="en-US" sz="3200" dirty="0"/>
              <a:t>WHAT YOU DID, </a:t>
            </a:r>
            <a:r>
              <a:rPr lang="en-US" sz="3200" i="1" dirty="0">
                <a:solidFill>
                  <a:srgbClr val="C00000"/>
                </a:solidFill>
              </a:rPr>
              <a:t>YOU MUST  </a:t>
            </a:r>
            <a:br>
              <a:rPr lang="en-US" sz="3200" i="1" dirty="0">
                <a:solidFill>
                  <a:srgbClr val="C00000"/>
                </a:solidFill>
              </a:rPr>
            </a:br>
            <a:r>
              <a:rPr lang="en-US" sz="3200" i="1" dirty="0">
                <a:solidFill>
                  <a:srgbClr val="C00000"/>
                </a:solidFill>
              </a:rPr>
              <a:t>DOCUMENT WHY!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Medical Necessity</a:t>
            </a:r>
          </a:p>
        </p:txBody>
      </p:sp>
      <p:sp>
        <p:nvSpPr>
          <p:cNvPr id="6" name="Content Placeholder 5">
            <a:extLst>
              <a:ext uri="{FF2B5EF4-FFF2-40B4-BE49-F238E27FC236}">
                <a16:creationId xmlns:a16="http://schemas.microsoft.com/office/drawing/2014/main" id="{A81A5B9A-CA56-EC43-94E7-CB4B4F6BA4A2}"/>
              </a:ext>
            </a:extLst>
          </p:cNvPr>
          <p:cNvSpPr>
            <a:spLocks noGrp="1"/>
          </p:cNvSpPr>
          <p:nvPr>
            <p:ph idx="1"/>
          </p:nvPr>
        </p:nvSpPr>
        <p:spPr/>
        <p:txBody>
          <a:bodyPr/>
          <a:lstStyle/>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353021834"/>
              </p:ext>
            </p:extLst>
          </p:nvPr>
        </p:nvGraphicFramePr>
        <p:xfrm>
          <a:off x="1282700" y="1983462"/>
          <a:ext cx="6505575" cy="3953356"/>
        </p:xfrm>
        <a:graphic>
          <a:graphicData uri="http://schemas.openxmlformats.org/drawingml/2006/table">
            <a:tbl>
              <a:tblPr firstRow="1" firstCol="1" bandRow="1">
                <a:tableStyleId>{5C22544A-7EE6-4342-B048-85BDC9FD1C3A}</a:tableStyleId>
              </a:tblPr>
              <a:tblGrid>
                <a:gridCol w="1850064">
                  <a:extLst>
                    <a:ext uri="{9D8B030D-6E8A-4147-A177-3AD203B41FA5}">
                      <a16:colId xmlns:a16="http://schemas.microsoft.com/office/drawing/2014/main" val="20000"/>
                    </a:ext>
                  </a:extLst>
                </a:gridCol>
                <a:gridCol w="4655511">
                  <a:extLst>
                    <a:ext uri="{9D8B030D-6E8A-4147-A177-3AD203B41FA5}">
                      <a16:colId xmlns:a16="http://schemas.microsoft.com/office/drawing/2014/main" val="20001"/>
                    </a:ext>
                  </a:extLst>
                </a:gridCol>
              </a:tblGrid>
              <a:tr h="486256">
                <a:tc>
                  <a:txBody>
                    <a:bodyPr/>
                    <a:lstStyle/>
                    <a:p>
                      <a:pPr marL="0" marR="0" algn="ctr">
                        <a:lnSpc>
                          <a:spcPct val="110000"/>
                        </a:lnSpc>
                        <a:spcBef>
                          <a:spcPts val="0"/>
                        </a:spcBef>
                        <a:spcAft>
                          <a:spcPts val="0"/>
                        </a:spcAft>
                        <a:tabLst>
                          <a:tab pos="2971800" algn="ctr"/>
                        </a:tabLst>
                      </a:pPr>
                      <a:r>
                        <a:rPr lang="en-US" sz="2000" dirty="0">
                          <a:effectLst/>
                        </a:rPr>
                        <a:t>Service</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0000"/>
                        </a:lnSpc>
                        <a:spcBef>
                          <a:spcPts val="0"/>
                        </a:spcBef>
                        <a:spcAft>
                          <a:spcPts val="0"/>
                        </a:spcAft>
                        <a:tabLst>
                          <a:tab pos="2971800" algn="ctr"/>
                        </a:tabLst>
                      </a:pPr>
                      <a:r>
                        <a:rPr lang="en-US" sz="2000" dirty="0">
                          <a:effectLst/>
                        </a:rPr>
                        <a:t>Medical Necessity Documentation Needed</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10000"/>
                  </a:ext>
                </a:extLst>
              </a:tr>
              <a:tr h="329015">
                <a:tc>
                  <a:txBody>
                    <a:bodyPr/>
                    <a:lstStyle/>
                    <a:p>
                      <a:pPr marL="0" marR="0">
                        <a:lnSpc>
                          <a:spcPct val="110000"/>
                        </a:lnSpc>
                        <a:spcBef>
                          <a:spcPts val="0"/>
                        </a:spcBef>
                        <a:spcAft>
                          <a:spcPts val="0"/>
                        </a:spcAft>
                        <a:tabLst>
                          <a:tab pos="2971800" algn="ctr"/>
                        </a:tabLst>
                      </a:pPr>
                      <a:r>
                        <a:rPr lang="en-US" sz="1400" dirty="0">
                          <a:effectLst/>
                        </a:rPr>
                        <a:t>Caries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10000"/>
                        </a:lnSpc>
                        <a:spcBef>
                          <a:spcPts val="0"/>
                        </a:spcBef>
                        <a:spcAft>
                          <a:spcPts val="0"/>
                        </a:spcAft>
                        <a:tabLst>
                          <a:tab pos="2971800" algn="ctr"/>
                        </a:tabLst>
                      </a:pPr>
                      <a:r>
                        <a:rPr lang="en-US" sz="1400" dirty="0">
                          <a:effectLst/>
                        </a:rPr>
                        <a:t>Needs immediate attention, x-ray taken, </a:t>
                      </a:r>
                      <a:r>
                        <a:rPr lang="en-US" sz="1400" dirty="0">
                          <a:solidFill>
                            <a:srgbClr val="C00000"/>
                          </a:solidFill>
                          <a:effectLst/>
                        </a:rPr>
                        <a:t>penetration of </a:t>
                      </a:r>
                      <a:r>
                        <a:rPr lang="en-US" sz="1400" dirty="0" err="1">
                          <a:solidFill>
                            <a:srgbClr val="C00000"/>
                          </a:solidFill>
                          <a:effectLst/>
                        </a:rPr>
                        <a:t>dento</a:t>
                      </a:r>
                      <a:r>
                        <a:rPr lang="en-US" sz="1400" dirty="0">
                          <a:solidFill>
                            <a:srgbClr val="C00000"/>
                          </a:solidFill>
                          <a:effectLst/>
                        </a:rPr>
                        <a:t>-enamel junction</a:t>
                      </a:r>
                      <a:endParaRPr lang="en-US" sz="1400" dirty="0">
                        <a:solidFill>
                          <a:srgbClr val="C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788716">
                <a:tc>
                  <a:txBody>
                    <a:bodyPr/>
                    <a:lstStyle/>
                    <a:p>
                      <a:pPr marL="0" marR="0">
                        <a:lnSpc>
                          <a:spcPct val="110000"/>
                        </a:lnSpc>
                        <a:spcBef>
                          <a:spcPts val="0"/>
                        </a:spcBef>
                        <a:spcAft>
                          <a:spcPts val="0"/>
                        </a:spcAft>
                        <a:tabLst>
                          <a:tab pos="2971800" algn="ctr"/>
                        </a:tabLst>
                      </a:pPr>
                      <a:r>
                        <a:rPr lang="en-US" sz="1400" dirty="0">
                          <a:effectLst/>
                        </a:rPr>
                        <a:t>Stainless Steel Crown</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10000"/>
                        </a:lnSpc>
                        <a:spcBef>
                          <a:spcPts val="0"/>
                        </a:spcBef>
                        <a:spcAft>
                          <a:spcPts val="0"/>
                        </a:spcAft>
                        <a:tabLst>
                          <a:tab pos="2971800" algn="ctr"/>
                        </a:tabLst>
                      </a:pPr>
                      <a:r>
                        <a:rPr lang="en-US" sz="1400" dirty="0">
                          <a:effectLst/>
                        </a:rPr>
                        <a:t>Primary or permanent posterior tooth, </a:t>
                      </a:r>
                      <a:r>
                        <a:rPr lang="en-US" sz="1400" dirty="0">
                          <a:solidFill>
                            <a:srgbClr val="C00000"/>
                          </a:solidFill>
                          <a:effectLst/>
                        </a:rPr>
                        <a:t>loss of tooth structure not repairable with amalgam or composite, </a:t>
                      </a:r>
                      <a:r>
                        <a:rPr lang="en-US" sz="1400" dirty="0">
                          <a:effectLst/>
                        </a:rPr>
                        <a:t>for posterior permanent teeth-patient must have mental or physical condition that limits ability to tolerate the procedure for placement of different crown</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741743">
                <a:tc>
                  <a:txBody>
                    <a:bodyPr/>
                    <a:lstStyle/>
                    <a:p>
                      <a:pPr marL="0" marR="0">
                        <a:lnSpc>
                          <a:spcPct val="110000"/>
                        </a:lnSpc>
                        <a:spcBef>
                          <a:spcPts val="0"/>
                        </a:spcBef>
                        <a:spcAft>
                          <a:spcPts val="0"/>
                        </a:spcAft>
                        <a:tabLst>
                          <a:tab pos="2971800" algn="ctr"/>
                        </a:tabLst>
                      </a:pPr>
                      <a:r>
                        <a:rPr lang="en-US" sz="1400" dirty="0">
                          <a:effectLst/>
                        </a:rPr>
                        <a:t>Full Mouth Debride</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10000"/>
                        </a:lnSpc>
                        <a:spcBef>
                          <a:spcPts val="0"/>
                        </a:spcBef>
                        <a:spcAft>
                          <a:spcPts val="0"/>
                        </a:spcAft>
                        <a:tabLst>
                          <a:tab pos="2971800" algn="ctr"/>
                        </a:tabLst>
                      </a:pPr>
                      <a:r>
                        <a:rPr lang="en-US" sz="1400" dirty="0">
                          <a:effectLst/>
                        </a:rPr>
                        <a:t>Provided prior to comprehensive exam, patient has not had dental care for at least 3 years, plaque and calculus inhibit comprehensive exam, unable to complete periodontal probing, cannot visualize tooth structures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677851">
                <a:tc>
                  <a:txBody>
                    <a:bodyPr/>
                    <a:lstStyle/>
                    <a:p>
                      <a:pPr marL="0" marR="0">
                        <a:lnSpc>
                          <a:spcPct val="110000"/>
                        </a:lnSpc>
                        <a:spcBef>
                          <a:spcPts val="0"/>
                        </a:spcBef>
                        <a:spcAft>
                          <a:spcPts val="0"/>
                        </a:spcAft>
                        <a:tabLst>
                          <a:tab pos="2971800" algn="ctr"/>
                        </a:tabLst>
                      </a:pPr>
                      <a:r>
                        <a:rPr lang="en-US" sz="1400" dirty="0">
                          <a:effectLst/>
                        </a:rPr>
                        <a:t>Root Canal Treatment</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10000"/>
                        </a:lnSpc>
                        <a:spcBef>
                          <a:spcPts val="0"/>
                        </a:spcBef>
                        <a:spcAft>
                          <a:spcPts val="0"/>
                        </a:spcAft>
                        <a:tabLst>
                          <a:tab pos="2971800" algn="ctr"/>
                        </a:tabLst>
                      </a:pPr>
                      <a:r>
                        <a:rPr lang="en-US" sz="1400" dirty="0">
                          <a:effectLst/>
                        </a:rPr>
                        <a:t>Presence of extensive decay, infection, draining fistulas, severe pain upon chewing or applied pressure, prolonged sensitivity to temperature, or discolored tooth indicative of a non-vital tooth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1765300" y="6083300"/>
            <a:ext cx="5041900" cy="338554"/>
          </a:xfrm>
          <a:prstGeom prst="rect">
            <a:avLst/>
          </a:prstGeom>
          <a:noFill/>
        </p:spPr>
        <p:txBody>
          <a:bodyPr wrap="square" rtlCol="0">
            <a:spAutoFit/>
          </a:bodyPr>
          <a:lstStyle/>
          <a:p>
            <a:pPr algn="ctr"/>
            <a:r>
              <a:rPr lang="en-US" sz="1600" i="1" dirty="0"/>
              <a:t>Developed by Iowa Primary Care Association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Program</a:t>
            </a:r>
          </a:p>
        </p:txBody>
      </p:sp>
      <p:sp>
        <p:nvSpPr>
          <p:cNvPr id="3" name="Content Placeholder 2"/>
          <p:cNvSpPr>
            <a:spLocks noGrp="1"/>
          </p:cNvSpPr>
          <p:nvPr>
            <p:ph idx="1"/>
          </p:nvPr>
        </p:nvSpPr>
        <p:spPr/>
        <p:txBody>
          <a:bodyPr/>
          <a:lstStyle/>
          <a:p>
            <a:r>
              <a:rPr lang="en-US" dirty="0"/>
              <a:t>Establish internal compliance program</a:t>
            </a:r>
          </a:p>
          <a:p>
            <a:endParaRPr lang="en-US" dirty="0"/>
          </a:p>
          <a:p>
            <a:r>
              <a:rPr lang="en-US" dirty="0"/>
              <a:t>Designate compliance officer or contact</a:t>
            </a:r>
          </a:p>
          <a:p>
            <a:endParaRPr lang="en-US" dirty="0"/>
          </a:p>
          <a:p>
            <a:r>
              <a:rPr lang="en-US" dirty="0"/>
              <a:t>Training and education</a:t>
            </a:r>
          </a:p>
          <a:p>
            <a:endParaRPr lang="en-US" dirty="0"/>
          </a:p>
          <a:p>
            <a:r>
              <a:rPr lang="en-US" dirty="0"/>
              <a:t>Respond to issues and improve systems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Records…</a:t>
            </a:r>
          </a:p>
        </p:txBody>
      </p:sp>
      <p:sp>
        <p:nvSpPr>
          <p:cNvPr id="3" name="Content Placeholder 2"/>
          <p:cNvSpPr>
            <a:spLocks noGrp="1"/>
          </p:cNvSpPr>
          <p:nvPr>
            <p:ph idx="1"/>
          </p:nvPr>
        </p:nvSpPr>
        <p:spPr/>
        <p:txBody>
          <a:bodyPr/>
          <a:lstStyle/>
          <a:p>
            <a:r>
              <a:rPr lang="en-US" dirty="0"/>
              <a:t>Let you sleep at night</a:t>
            </a:r>
          </a:p>
          <a:p>
            <a:r>
              <a:rPr lang="en-US" dirty="0"/>
              <a:t>Are your best defense </a:t>
            </a:r>
          </a:p>
          <a:p>
            <a:r>
              <a:rPr lang="en-US" dirty="0"/>
              <a:t>Never hurt you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83F2-30A4-504E-A742-71979C67215E}"/>
              </a:ext>
            </a:extLst>
          </p:cNvPr>
          <p:cNvSpPr>
            <a:spLocks noGrp="1"/>
          </p:cNvSpPr>
          <p:nvPr>
            <p:ph type="title"/>
          </p:nvPr>
        </p:nvSpPr>
        <p:spPr/>
        <p:txBody>
          <a:bodyPr/>
          <a:lstStyle/>
          <a:p>
            <a:r>
              <a:rPr lang="en-US" dirty="0" err="1"/>
              <a:t>Teledentistry</a:t>
            </a:r>
            <a:r>
              <a:rPr lang="en-US" dirty="0"/>
              <a:t> Compliance</a:t>
            </a:r>
          </a:p>
        </p:txBody>
      </p:sp>
      <p:sp>
        <p:nvSpPr>
          <p:cNvPr id="3" name="Content Placeholder 2">
            <a:extLst>
              <a:ext uri="{FF2B5EF4-FFF2-40B4-BE49-F238E27FC236}">
                <a16:creationId xmlns:a16="http://schemas.microsoft.com/office/drawing/2014/main" id="{4BBCB5C7-5D7E-7C4F-A5A5-16912D410A3A}"/>
              </a:ext>
            </a:extLst>
          </p:cNvPr>
          <p:cNvSpPr>
            <a:spLocks noGrp="1"/>
          </p:cNvSpPr>
          <p:nvPr>
            <p:ph idx="1"/>
          </p:nvPr>
        </p:nvSpPr>
        <p:spPr/>
        <p:txBody>
          <a:bodyPr/>
          <a:lstStyle/>
          <a:p>
            <a:r>
              <a:rPr lang="en-US" dirty="0"/>
              <a:t>Know NY state Medicaid </a:t>
            </a:r>
            <a:r>
              <a:rPr lang="en-US" dirty="0" err="1"/>
              <a:t>teledentistry</a:t>
            </a:r>
            <a:r>
              <a:rPr lang="en-US" dirty="0"/>
              <a:t> regulations (Jan 2020)</a:t>
            </a:r>
          </a:p>
          <a:p>
            <a:pPr lvl="1"/>
            <a:r>
              <a:rPr lang="en-US" sz="1600" i="1" u="sng" dirty="0">
                <a:hlinkClick r:id="rId2"/>
              </a:rPr>
              <a:t>https://www.health.ny.gov/health_care/medicaid/program/update/2020/2020-01.htm#telehealth</a:t>
            </a:r>
            <a:endParaRPr lang="en-US" sz="1600" i="1" u="sng" dirty="0"/>
          </a:p>
          <a:p>
            <a:pPr lvl="1"/>
            <a:r>
              <a:rPr lang="en-US" sz="1600" b="1" dirty="0"/>
              <a:t>D9995</a:t>
            </a:r>
            <a:r>
              <a:rPr lang="en-US" sz="1600" dirty="0"/>
              <a:t> </a:t>
            </a:r>
            <a:r>
              <a:rPr lang="en-US" sz="1600" i="1" dirty="0"/>
              <a:t>tele-dentistry synchronous</a:t>
            </a:r>
          </a:p>
          <a:p>
            <a:pPr lvl="1"/>
            <a:r>
              <a:rPr lang="en-US" sz="1600" b="1" dirty="0"/>
              <a:t>D9996</a:t>
            </a:r>
            <a:r>
              <a:rPr lang="en-US" sz="1600" dirty="0"/>
              <a:t> </a:t>
            </a:r>
            <a:r>
              <a:rPr lang="en-US" sz="1600" i="1" dirty="0"/>
              <a:t>tele-dentistry asynchronous</a:t>
            </a:r>
            <a:endParaRPr lang="en-US" dirty="0"/>
          </a:p>
          <a:p>
            <a:r>
              <a:rPr lang="en-US" dirty="0"/>
              <a:t>Additional consent to document</a:t>
            </a:r>
          </a:p>
          <a:p>
            <a:r>
              <a:rPr lang="en-US" b="1" dirty="0"/>
              <a:t>All else is as if in-person</a:t>
            </a:r>
          </a:p>
          <a:p>
            <a:pPr lvl="1"/>
            <a:r>
              <a:rPr lang="en-US" dirty="0"/>
              <a:t>Quality</a:t>
            </a:r>
          </a:p>
          <a:p>
            <a:pPr lvl="1"/>
            <a:r>
              <a:rPr lang="en-US" dirty="0"/>
              <a:t>Documentation</a:t>
            </a:r>
          </a:p>
        </p:txBody>
      </p:sp>
    </p:spTree>
    <p:extLst>
      <p:ext uri="{BB962C8B-B14F-4D97-AF65-F5344CB8AC3E}">
        <p14:creationId xmlns:p14="http://schemas.microsoft.com/office/powerpoint/2010/main" val="1082619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FF6C9-7051-0540-8B78-E797DF5D969E}"/>
              </a:ext>
            </a:extLst>
          </p:cNvPr>
          <p:cNvSpPr>
            <a:spLocks noGrp="1"/>
          </p:cNvSpPr>
          <p:nvPr>
            <p:ph type="title"/>
          </p:nvPr>
        </p:nvSpPr>
        <p:spPr/>
        <p:txBody>
          <a:bodyPr>
            <a:normAutofit fontScale="90000"/>
          </a:bodyPr>
          <a:lstStyle/>
          <a:p>
            <a:r>
              <a:rPr lang="en-US" dirty="0"/>
              <a:t>NY DOH June 2020 Medicaid Update</a:t>
            </a:r>
          </a:p>
        </p:txBody>
      </p:sp>
      <p:sp>
        <p:nvSpPr>
          <p:cNvPr id="7" name="Content Placeholder 6">
            <a:extLst>
              <a:ext uri="{FF2B5EF4-FFF2-40B4-BE49-F238E27FC236}">
                <a16:creationId xmlns:a16="http://schemas.microsoft.com/office/drawing/2014/main" id="{0B43FBC1-55D1-0546-AFD6-4121C7616227}"/>
              </a:ext>
            </a:extLst>
          </p:cNvPr>
          <p:cNvSpPr>
            <a:spLocks noGrp="1"/>
          </p:cNvSpPr>
          <p:nvPr>
            <p:ph idx="1"/>
          </p:nvPr>
        </p:nvSpPr>
        <p:spPr/>
        <p:txBody>
          <a:bodyPr>
            <a:normAutofit fontScale="92500"/>
          </a:bodyPr>
          <a:lstStyle/>
          <a:p>
            <a:r>
              <a:rPr lang="en-US" sz="2400" i="1" dirty="0">
                <a:hlinkClick r:id="rId2"/>
              </a:rPr>
              <a:t>https://www.health.ny.gov/health_care/medicaid/program/update/2020/no11_2020-06.htm#dental</a:t>
            </a:r>
            <a:r>
              <a:rPr lang="en-US" sz="2400" i="1" dirty="0"/>
              <a:t> </a:t>
            </a:r>
          </a:p>
          <a:p>
            <a:endParaRPr lang="en-US" sz="2400" i="1" dirty="0"/>
          </a:p>
          <a:p>
            <a:r>
              <a:rPr lang="en-US" sz="2400" i="1" dirty="0"/>
              <a:t>“during the State of Emergency, telehealth includes telephonic, telemedicine, store and forward, and remote patient monitoring. Telemedicine includes </a:t>
            </a:r>
            <a:r>
              <a:rPr lang="en-US" sz="2400" i="1" dirty="0" err="1"/>
              <a:t>teledentistry</a:t>
            </a:r>
            <a:r>
              <a:rPr lang="en-US" sz="2400" i="1" dirty="0"/>
              <a:t>.” </a:t>
            </a:r>
          </a:p>
          <a:p>
            <a:pPr marL="0" indent="0">
              <a:buNone/>
            </a:pPr>
            <a:endParaRPr lang="en-US" sz="2400" dirty="0"/>
          </a:p>
          <a:p>
            <a:r>
              <a:rPr lang="en-US" sz="2400" i="1" dirty="0"/>
              <a:t>“Services rendered should be appropriate for telehealth (</a:t>
            </a:r>
            <a:r>
              <a:rPr lang="en-US" sz="2400" i="1" dirty="0" err="1"/>
              <a:t>teledentistry</a:t>
            </a:r>
            <a:r>
              <a:rPr lang="en-US" sz="2400" i="1" dirty="0"/>
              <a:t>) and within the provider's scope of practice.” </a:t>
            </a:r>
          </a:p>
          <a:p>
            <a:endParaRPr lang="en-US" sz="2400" dirty="0"/>
          </a:p>
          <a:p>
            <a:r>
              <a:rPr lang="en-US" sz="2400" dirty="0"/>
              <a:t>Payment for procedures done, NOT </a:t>
            </a:r>
            <a:r>
              <a:rPr lang="en-US" sz="2400" dirty="0" err="1"/>
              <a:t>teledent</a:t>
            </a:r>
            <a:endParaRPr lang="en-US" sz="2400" dirty="0"/>
          </a:p>
          <a:p>
            <a:endParaRPr lang="en-US" dirty="0"/>
          </a:p>
        </p:txBody>
      </p:sp>
    </p:spTree>
    <p:extLst>
      <p:ext uri="{BB962C8B-B14F-4D97-AF65-F5344CB8AC3E}">
        <p14:creationId xmlns:p14="http://schemas.microsoft.com/office/powerpoint/2010/main" val="326036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A82B-4E01-3F41-AE1B-1EE4944DB123}"/>
              </a:ext>
            </a:extLst>
          </p:cNvPr>
          <p:cNvSpPr>
            <a:spLocks noGrp="1"/>
          </p:cNvSpPr>
          <p:nvPr>
            <p:ph type="title"/>
          </p:nvPr>
        </p:nvSpPr>
        <p:spPr/>
        <p:txBody>
          <a:bodyPr/>
          <a:lstStyle/>
          <a:p>
            <a:r>
              <a:rPr lang="en-US" dirty="0"/>
              <a:t>Measurement for Value Based Care</a:t>
            </a:r>
          </a:p>
        </p:txBody>
      </p:sp>
      <p:sp>
        <p:nvSpPr>
          <p:cNvPr id="3" name="Text Placeholder 2">
            <a:extLst>
              <a:ext uri="{FF2B5EF4-FFF2-40B4-BE49-F238E27FC236}">
                <a16:creationId xmlns:a16="http://schemas.microsoft.com/office/drawing/2014/main" id="{4FACEF84-167A-AC4E-839A-EC2F60A3AD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0947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DBD6-4605-A347-AAEF-F4276D8745AE}"/>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9EC8AA29-B1C4-B94D-9F60-145F801D6C62}"/>
              </a:ext>
            </a:extLst>
          </p:cNvPr>
          <p:cNvSpPr>
            <a:spLocks noGrp="1"/>
          </p:cNvSpPr>
          <p:nvPr>
            <p:ph idx="1"/>
          </p:nvPr>
        </p:nvSpPr>
        <p:spPr/>
        <p:txBody>
          <a:bodyPr/>
          <a:lstStyle/>
          <a:p>
            <a:r>
              <a:rPr lang="en-US" dirty="0"/>
              <a:t>Dental quality measurement my health center:</a:t>
            </a:r>
          </a:p>
          <a:p>
            <a:endParaRPr lang="en-US" dirty="0"/>
          </a:p>
          <a:p>
            <a:pPr marL="971550" lvl="1" indent="-514350">
              <a:buFont typeface="+mj-lt"/>
              <a:buAutoNum type="arabicPeriod"/>
            </a:pPr>
            <a:r>
              <a:rPr lang="en-US" dirty="0"/>
              <a:t>We measure one thing, the UDS sealant measure because we have to</a:t>
            </a:r>
          </a:p>
          <a:p>
            <a:pPr marL="971550" lvl="1" indent="-514350">
              <a:buFont typeface="+mj-lt"/>
              <a:buAutoNum type="arabicPeriod"/>
            </a:pPr>
            <a:r>
              <a:rPr lang="en-US" dirty="0"/>
              <a:t>I would like to measure more things but I don’t know where to start</a:t>
            </a:r>
          </a:p>
          <a:p>
            <a:pPr marL="971550" lvl="1" indent="-514350">
              <a:buFont typeface="+mj-lt"/>
              <a:buAutoNum type="arabicPeriod"/>
            </a:pPr>
            <a:r>
              <a:rPr lang="en-US" dirty="0"/>
              <a:t>My administration would like to measure more things but we don’t know where to start</a:t>
            </a:r>
          </a:p>
          <a:p>
            <a:pPr marL="971550" lvl="1" indent="-514350">
              <a:buFont typeface="+mj-lt"/>
              <a:buAutoNum type="arabicPeriod"/>
            </a:pPr>
            <a:r>
              <a:rPr lang="en-US" dirty="0"/>
              <a:t>We are collecting and reporting regularly on at least three dental quality measures</a:t>
            </a:r>
          </a:p>
        </p:txBody>
      </p:sp>
    </p:spTree>
    <p:extLst>
      <p:ext uri="{BB962C8B-B14F-4D97-AF65-F5344CB8AC3E}">
        <p14:creationId xmlns:p14="http://schemas.microsoft.com/office/powerpoint/2010/main" val="340639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NNOHA</a:t>
            </a:r>
          </a:p>
        </p:txBody>
      </p:sp>
      <p:sp>
        <p:nvSpPr>
          <p:cNvPr id="5" name="Content Placeholder 4"/>
          <p:cNvSpPr>
            <a:spLocks noGrp="1"/>
          </p:cNvSpPr>
          <p:nvPr>
            <p:ph sz="half" idx="1"/>
          </p:nvPr>
        </p:nvSpPr>
        <p:spPr>
          <a:xfrm>
            <a:off x="628650" y="2612242"/>
            <a:ext cx="3886200" cy="2877730"/>
          </a:xfrm>
        </p:spPr>
        <p:txBody>
          <a:bodyPr>
            <a:normAutofit fontScale="70000" lnSpcReduction="20000"/>
          </a:bodyPr>
          <a:lstStyle/>
          <a:p>
            <a:r>
              <a:rPr lang="en-US" dirty="0"/>
              <a:t>Founded in 1991 by FQHC Dental Directors who identified a need for peer-to-peer networking, collaboration, research, and support</a:t>
            </a:r>
          </a:p>
          <a:p>
            <a:endParaRPr lang="en-US" dirty="0"/>
          </a:p>
          <a:p>
            <a:r>
              <a:rPr lang="en-US" dirty="0"/>
              <a:t>Membership now includes more than 3,500 dentists, dental hygienists, supporters, and partners</a:t>
            </a:r>
          </a:p>
        </p:txBody>
      </p:sp>
      <p:pic>
        <p:nvPicPr>
          <p:cNvPr id="7" name="Content Placeholder 6"/>
          <p:cNvPicPr>
            <a:picLocks noGrp="1" noChangeAspect="1"/>
          </p:cNvPicPr>
          <p:nvPr>
            <p:ph sz="half" idx="2"/>
          </p:nvPr>
        </p:nvPicPr>
        <p:blipFill>
          <a:blip r:embed="rId2"/>
          <a:stretch>
            <a:fillRect/>
          </a:stretch>
        </p:blipFill>
        <p:spPr>
          <a:xfrm>
            <a:off x="5079363" y="2612243"/>
            <a:ext cx="2985775" cy="2491956"/>
          </a:xfrm>
          <a:prstGeom prst="rect">
            <a:avLst/>
          </a:prstGeom>
        </p:spPr>
      </p:pic>
    </p:spTree>
    <p:extLst>
      <p:ext uri="{BB962C8B-B14F-4D97-AF65-F5344CB8AC3E}">
        <p14:creationId xmlns:p14="http://schemas.microsoft.com/office/powerpoint/2010/main" val="160061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7DC766-85DF-CC48-8AF9-D8444C26878E}"/>
              </a:ext>
            </a:extLst>
          </p:cNvPr>
          <p:cNvSpPr>
            <a:spLocks noGrp="1"/>
          </p:cNvSpPr>
          <p:nvPr>
            <p:ph type="title"/>
          </p:nvPr>
        </p:nvSpPr>
        <p:spPr/>
        <p:txBody>
          <a:bodyPr/>
          <a:lstStyle/>
          <a:p>
            <a:r>
              <a:rPr lang="en-US" dirty="0"/>
              <a:t>UDS Sealants Measure </a:t>
            </a:r>
          </a:p>
        </p:txBody>
      </p:sp>
      <p:graphicFrame>
        <p:nvGraphicFramePr>
          <p:cNvPr id="7" name="Content Placeholder 6">
            <a:extLst>
              <a:ext uri="{FF2B5EF4-FFF2-40B4-BE49-F238E27FC236}">
                <a16:creationId xmlns:a16="http://schemas.microsoft.com/office/drawing/2014/main" id="{35D65817-950F-AD42-B74F-128466BEFB8C}"/>
              </a:ext>
            </a:extLst>
          </p:cNvPr>
          <p:cNvGraphicFramePr>
            <a:graphicFrameLocks noGrp="1"/>
          </p:cNvGraphicFramePr>
          <p:nvPr>
            <p:ph idx="4294967295"/>
            <p:extLst>
              <p:ext uri="{D42A27DB-BD31-4B8C-83A1-F6EECF244321}">
                <p14:modId xmlns:p14="http://schemas.microsoft.com/office/powerpoint/2010/main" val="113602393"/>
              </p:ext>
            </p:extLst>
          </p:nvPr>
        </p:nvGraphicFramePr>
        <p:xfrm>
          <a:off x="129942" y="2483134"/>
          <a:ext cx="7886700" cy="322738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E8CC3A05-9055-7C4E-B452-6D1ABEE6B1A0}"/>
              </a:ext>
            </a:extLst>
          </p:cNvPr>
          <p:cNvCxnSpPr>
            <a:cxnSpLocks/>
          </p:cNvCxnSpPr>
          <p:nvPr/>
        </p:nvCxnSpPr>
        <p:spPr>
          <a:xfrm>
            <a:off x="581352" y="3517551"/>
            <a:ext cx="69838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957FC5-0644-CD45-ADA3-0A051DC232AB}"/>
              </a:ext>
            </a:extLst>
          </p:cNvPr>
          <p:cNvSpPr txBox="1"/>
          <p:nvPr/>
        </p:nvSpPr>
        <p:spPr>
          <a:xfrm>
            <a:off x="7672647" y="3174142"/>
            <a:ext cx="1159345" cy="715581"/>
          </a:xfrm>
          <a:prstGeom prst="rect">
            <a:avLst/>
          </a:prstGeom>
          <a:noFill/>
        </p:spPr>
        <p:txBody>
          <a:bodyPr wrap="square" rtlCol="0">
            <a:spAutoFit/>
          </a:bodyPr>
          <a:lstStyle/>
          <a:p>
            <a:r>
              <a:rPr lang="en-US" sz="1350" dirty="0"/>
              <a:t>42% 2011-16 NHANES 6-11 y/o</a:t>
            </a:r>
          </a:p>
        </p:txBody>
      </p:sp>
      <p:sp>
        <p:nvSpPr>
          <p:cNvPr id="2" name="Up Arrow 1">
            <a:extLst>
              <a:ext uri="{FF2B5EF4-FFF2-40B4-BE49-F238E27FC236}">
                <a16:creationId xmlns:a16="http://schemas.microsoft.com/office/drawing/2014/main" id="{607D1D9A-0D37-ED43-8AE8-1AA8A8FF2A04}"/>
              </a:ext>
            </a:extLst>
          </p:cNvPr>
          <p:cNvSpPr/>
          <p:nvPr/>
        </p:nvSpPr>
        <p:spPr>
          <a:xfrm>
            <a:off x="6828321" y="5609876"/>
            <a:ext cx="246460" cy="4167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31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FC7ED-B23E-054F-BD76-EF1EF41882EF}"/>
              </a:ext>
            </a:extLst>
          </p:cNvPr>
          <p:cNvSpPr>
            <a:spLocks noGrp="1"/>
          </p:cNvSpPr>
          <p:nvPr>
            <p:ph type="title"/>
          </p:nvPr>
        </p:nvSpPr>
        <p:spPr/>
        <p:txBody>
          <a:bodyPr/>
          <a:lstStyle/>
          <a:p>
            <a:r>
              <a:rPr lang="en-US" dirty="0"/>
              <a:t>Value Based Care</a:t>
            </a:r>
          </a:p>
        </p:txBody>
      </p:sp>
      <p:sp>
        <p:nvSpPr>
          <p:cNvPr id="3" name="Content Placeholder 2">
            <a:extLst>
              <a:ext uri="{FF2B5EF4-FFF2-40B4-BE49-F238E27FC236}">
                <a16:creationId xmlns:a16="http://schemas.microsoft.com/office/drawing/2014/main" id="{B9777B32-933B-C94C-8A27-BB083A0CE204}"/>
              </a:ext>
            </a:extLst>
          </p:cNvPr>
          <p:cNvSpPr>
            <a:spLocks noGrp="1"/>
          </p:cNvSpPr>
          <p:nvPr>
            <p:ph sz="half" idx="1"/>
          </p:nvPr>
        </p:nvSpPr>
        <p:spPr/>
        <p:txBody>
          <a:bodyPr>
            <a:normAutofit fontScale="70000" lnSpcReduction="20000"/>
          </a:bodyPr>
          <a:lstStyle/>
          <a:p>
            <a:pPr>
              <a:lnSpc>
                <a:spcPct val="120000"/>
              </a:lnSpc>
            </a:pPr>
            <a:r>
              <a:rPr lang="en-US" dirty="0"/>
              <a:t>CMS currently defines </a:t>
            </a:r>
            <a:r>
              <a:rPr lang="en-US" b="1" dirty="0"/>
              <a:t>value</a:t>
            </a:r>
            <a:r>
              <a:rPr lang="en-US" dirty="0"/>
              <a:t>-</a:t>
            </a:r>
            <a:r>
              <a:rPr lang="en-US" b="1" dirty="0"/>
              <a:t>based care</a:t>
            </a:r>
            <a:r>
              <a:rPr lang="en-US" dirty="0"/>
              <a:t> as paying for </a:t>
            </a:r>
            <a:r>
              <a:rPr lang="en-US" b="1" dirty="0"/>
              <a:t>health care</a:t>
            </a:r>
            <a:r>
              <a:rPr lang="en-US" dirty="0"/>
              <a:t> services in a manner that directly links performance on cost, quality and the patient's experience of </a:t>
            </a:r>
            <a:r>
              <a:rPr lang="en-US" b="1" dirty="0"/>
              <a:t>care</a:t>
            </a:r>
            <a:endParaRPr lang="en-US" dirty="0"/>
          </a:p>
        </p:txBody>
      </p:sp>
      <p:sp>
        <p:nvSpPr>
          <p:cNvPr id="5" name="Content Placeholder 4">
            <a:extLst>
              <a:ext uri="{FF2B5EF4-FFF2-40B4-BE49-F238E27FC236}">
                <a16:creationId xmlns:a16="http://schemas.microsoft.com/office/drawing/2014/main" id="{10AAEEE3-94BC-6647-B0E7-3453C8CFFE2D}"/>
              </a:ext>
            </a:extLst>
          </p:cNvPr>
          <p:cNvSpPr>
            <a:spLocks noGrp="1"/>
          </p:cNvSpPr>
          <p:nvPr>
            <p:ph sz="half" idx="2"/>
          </p:nvPr>
        </p:nvSpPr>
        <p:spPr>
          <a:xfrm>
            <a:off x="4629150" y="2639291"/>
            <a:ext cx="3886200" cy="3753196"/>
          </a:xfrm>
        </p:spPr>
        <p:txBody>
          <a:bodyPr>
            <a:normAutofit fontScale="70000" lnSpcReduction="20000"/>
          </a:bodyPr>
          <a:lstStyle/>
          <a:p>
            <a:pPr marL="514350" indent="-514350">
              <a:lnSpc>
                <a:spcPct val="120000"/>
              </a:lnSpc>
              <a:buFont typeface="+mj-lt"/>
              <a:buAutoNum type="arabicPeriod"/>
            </a:pPr>
            <a:r>
              <a:rPr lang="en-US" dirty="0"/>
              <a:t>a clear, shared vision with the patient at the center </a:t>
            </a:r>
          </a:p>
          <a:p>
            <a:pPr marL="514350" indent="-514350">
              <a:lnSpc>
                <a:spcPct val="120000"/>
              </a:lnSpc>
              <a:buFont typeface="+mj-lt"/>
              <a:buAutoNum type="arabicPeriod"/>
            </a:pPr>
            <a:r>
              <a:rPr lang="en-US" dirty="0"/>
              <a:t>leadership and professionalism of </a:t>
            </a:r>
            <a:r>
              <a:rPr lang="en-US" b="1" dirty="0"/>
              <a:t>health care</a:t>
            </a:r>
            <a:r>
              <a:rPr lang="en-US" dirty="0"/>
              <a:t> workers </a:t>
            </a:r>
          </a:p>
          <a:p>
            <a:pPr marL="514350" indent="-514350">
              <a:lnSpc>
                <a:spcPct val="120000"/>
              </a:lnSpc>
              <a:buFont typeface="+mj-lt"/>
              <a:buAutoNum type="arabicPeriod"/>
            </a:pPr>
            <a:r>
              <a:rPr lang="en-US" dirty="0"/>
              <a:t>a robust IT infrastructure </a:t>
            </a:r>
          </a:p>
          <a:p>
            <a:pPr marL="514350" indent="-514350">
              <a:lnSpc>
                <a:spcPct val="120000"/>
              </a:lnSpc>
              <a:buFont typeface="+mj-lt"/>
              <a:buAutoNum type="arabicPeriod"/>
            </a:pPr>
            <a:r>
              <a:rPr lang="en-US" dirty="0"/>
              <a:t>broad access to </a:t>
            </a:r>
            <a:r>
              <a:rPr lang="en-US" b="1" dirty="0"/>
              <a:t>care</a:t>
            </a:r>
            <a:r>
              <a:rPr lang="en-US" dirty="0"/>
              <a:t> </a:t>
            </a:r>
          </a:p>
          <a:p>
            <a:pPr marL="514350" indent="-514350">
              <a:lnSpc>
                <a:spcPct val="120000"/>
              </a:lnSpc>
              <a:buFont typeface="+mj-lt"/>
              <a:buAutoNum type="arabicPeriod"/>
            </a:pPr>
            <a:r>
              <a:rPr lang="en-US" dirty="0">
                <a:solidFill>
                  <a:srgbClr val="C00000"/>
                </a:solidFill>
              </a:rPr>
              <a:t>payment models that reward quality improvement over volume</a:t>
            </a:r>
          </a:p>
        </p:txBody>
      </p:sp>
    </p:spTree>
    <p:extLst>
      <p:ext uri="{BB962C8B-B14F-4D97-AF65-F5344CB8AC3E}">
        <p14:creationId xmlns:p14="http://schemas.microsoft.com/office/powerpoint/2010/main" val="151848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Reality of now vs. Future</a:t>
            </a:r>
          </a:p>
        </p:txBody>
      </p:sp>
      <p:sp>
        <p:nvSpPr>
          <p:cNvPr id="6" name="Content Placeholder 5"/>
          <p:cNvSpPr>
            <a:spLocks noGrp="1"/>
          </p:cNvSpPr>
          <p:nvPr>
            <p:ph sz="half" idx="1"/>
          </p:nvPr>
        </p:nvSpPr>
        <p:spPr/>
        <p:txBody>
          <a:bodyPr/>
          <a:lstStyle/>
          <a:p>
            <a:r>
              <a:rPr lang="en-US" dirty="0"/>
              <a:t>Definition of value</a:t>
            </a:r>
          </a:p>
          <a:p>
            <a:r>
              <a:rPr lang="en-US" dirty="0"/>
              <a:t>How will it be measured?</a:t>
            </a:r>
          </a:p>
          <a:p>
            <a:r>
              <a:rPr lang="en-US" dirty="0"/>
              <a:t>Definition of oral health outcomes/ quality?</a:t>
            </a:r>
          </a:p>
          <a:p>
            <a:r>
              <a:rPr lang="en-US" dirty="0"/>
              <a:t>For now- </a:t>
            </a:r>
            <a:r>
              <a:rPr lang="en-US" dirty="0">
                <a:solidFill>
                  <a:srgbClr val="C00000"/>
                </a:solidFill>
              </a:rPr>
              <a:t>widgets</a:t>
            </a:r>
          </a:p>
          <a:p>
            <a:endParaRPr lang="en-US" dirty="0"/>
          </a:p>
          <a:p>
            <a:pPr marL="0" indent="0">
              <a:buNone/>
            </a:pPr>
            <a:endParaRPr lang="en-US" dirty="0"/>
          </a:p>
        </p:txBody>
      </p:sp>
      <p:pic>
        <p:nvPicPr>
          <p:cNvPr id="1026" name="Picture 2" descr="ACTS Supports the Quadruple Aim | AHRQ Digital Healthcare Research:  Informing Improvement in Care Quality, Safety, and Efficiency">
            <a:extLst>
              <a:ext uri="{FF2B5EF4-FFF2-40B4-BE49-F238E27FC236}">
                <a16:creationId xmlns:a16="http://schemas.microsoft.com/office/drawing/2014/main" id="{173DDFE3-2232-BD45-B430-0AFA1D757B4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0554" y="2639291"/>
            <a:ext cx="2714691" cy="267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6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ea typeface="ＭＳ Ｐゴシック" charset="-128"/>
                <a:cs typeface="ＭＳ Ｐゴシック" charset="-128"/>
              </a:rPr>
              <a:t>Measuring Quality (1966)</a:t>
            </a:r>
          </a:p>
        </p:txBody>
      </p:sp>
      <p:pic>
        <p:nvPicPr>
          <p:cNvPr id="17411" name="Content Placeholder 3" descr="Donabedian"/>
          <p:cNvPicPr>
            <a:picLocks noGrp="1" noChangeAspect="1"/>
          </p:cNvPicPr>
          <p:nvPr>
            <p:ph idx="1"/>
          </p:nvPr>
        </p:nvPicPr>
        <p:blipFill>
          <a:blip r:embed="rId2"/>
          <a:srcRect l="-35574" r="-35574"/>
          <a:stretch>
            <a:fillRect/>
          </a:stretch>
        </p:blipFill>
        <p:spPr/>
      </p:pic>
      <p:pic>
        <p:nvPicPr>
          <p:cNvPr id="17412" name="Picture 3" descr="Donabedian.jpg"/>
          <p:cNvPicPr>
            <a:picLocks noChangeAspect="1"/>
          </p:cNvPicPr>
          <p:nvPr/>
        </p:nvPicPr>
        <p:blipFill>
          <a:blip r:embed="rId3"/>
          <a:srcRect/>
          <a:stretch>
            <a:fillRect/>
          </a:stretch>
        </p:blipFill>
        <p:spPr bwMode="auto">
          <a:xfrm>
            <a:off x="7239000" y="1143000"/>
            <a:ext cx="1687513" cy="2146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ea typeface="ＭＳ Ｐゴシック" charset="-128"/>
                <a:cs typeface="ＭＳ Ｐゴシック" charset="-128"/>
              </a:rPr>
              <a:t>Applied to Oral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6264550"/>
              </p:ext>
            </p:extLst>
          </p:nvPr>
        </p:nvGraphicFramePr>
        <p:xfrm>
          <a:off x="533400" y="2209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rot="5400000">
            <a:off x="1239838" y="3408362"/>
            <a:ext cx="723900" cy="317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4287838" y="3408362"/>
            <a:ext cx="723900" cy="317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954838" y="3408362"/>
            <a:ext cx="723900" cy="317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0DEB9-8643-9347-8794-CBCB8CB7AD60}"/>
              </a:ext>
            </a:extLst>
          </p:cNvPr>
          <p:cNvSpPr>
            <a:spLocks noGrp="1"/>
          </p:cNvSpPr>
          <p:nvPr>
            <p:ph type="title"/>
          </p:nvPr>
        </p:nvSpPr>
        <p:spPr/>
        <p:txBody>
          <a:bodyPr/>
          <a:lstStyle/>
          <a:p>
            <a:r>
              <a:rPr lang="en-US" dirty="0"/>
              <a:t>Counting Widgets = Measurement</a:t>
            </a:r>
          </a:p>
        </p:txBody>
      </p:sp>
      <p:sp>
        <p:nvSpPr>
          <p:cNvPr id="3" name="Content Placeholder 2">
            <a:extLst>
              <a:ext uri="{FF2B5EF4-FFF2-40B4-BE49-F238E27FC236}">
                <a16:creationId xmlns:a16="http://schemas.microsoft.com/office/drawing/2014/main" id="{3A1718EA-0BB2-BB4A-8147-BD6FE5D8C651}"/>
              </a:ext>
            </a:extLst>
          </p:cNvPr>
          <p:cNvSpPr>
            <a:spLocks noGrp="1"/>
          </p:cNvSpPr>
          <p:nvPr>
            <p:ph idx="1"/>
          </p:nvPr>
        </p:nvSpPr>
        <p:spPr/>
        <p:txBody>
          <a:bodyPr/>
          <a:lstStyle/>
          <a:p>
            <a:r>
              <a:rPr lang="en-US" dirty="0"/>
              <a:t>How will we know whether a change is an </a:t>
            </a:r>
            <a:r>
              <a:rPr lang="en-US" b="1" dirty="0"/>
              <a:t>improvement = measurement</a:t>
            </a:r>
          </a:p>
          <a:p>
            <a:endParaRPr lang="en-US" b="1" dirty="0"/>
          </a:p>
          <a:p>
            <a:r>
              <a:rPr lang="en-US" b="1" dirty="0"/>
              <a:t>All roads lead to measurement</a:t>
            </a:r>
          </a:p>
          <a:p>
            <a:endParaRPr lang="en-US" b="1" dirty="0"/>
          </a:p>
          <a:p>
            <a:r>
              <a:rPr lang="en-US" b="1" dirty="0"/>
              <a:t>VBC based in measurement</a:t>
            </a:r>
          </a:p>
          <a:p>
            <a:endParaRPr lang="en-US" b="1" dirty="0"/>
          </a:p>
          <a:p>
            <a:r>
              <a:rPr lang="en-US" i="1" dirty="0">
                <a:solidFill>
                  <a:srgbClr val="C00000"/>
                </a:solidFill>
              </a:rPr>
              <a:t>Don’t wait…learn to measure</a:t>
            </a:r>
          </a:p>
        </p:txBody>
      </p:sp>
      <p:pic>
        <p:nvPicPr>
          <p:cNvPr id="5" name="Picture 4">
            <a:extLst>
              <a:ext uri="{FF2B5EF4-FFF2-40B4-BE49-F238E27FC236}">
                <a16:creationId xmlns:a16="http://schemas.microsoft.com/office/drawing/2014/main" id="{C49F1A4D-E7CC-0D4D-8E16-605F0B928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6356" y="4724748"/>
            <a:ext cx="2967644" cy="1980839"/>
          </a:xfrm>
          <a:prstGeom prst="rect">
            <a:avLst/>
          </a:prstGeom>
        </p:spPr>
      </p:pic>
    </p:spTree>
    <p:extLst>
      <p:ext uri="{BB962C8B-B14F-4D97-AF65-F5344CB8AC3E}">
        <p14:creationId xmlns:p14="http://schemas.microsoft.com/office/powerpoint/2010/main" val="2099690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9BF1-EBD3-E045-8648-9B5BD15F1FAF}"/>
              </a:ext>
            </a:extLst>
          </p:cNvPr>
          <p:cNvSpPr>
            <a:spLocks noGrp="1"/>
          </p:cNvSpPr>
          <p:nvPr>
            <p:ph type="title"/>
          </p:nvPr>
        </p:nvSpPr>
        <p:spPr>
          <a:xfrm>
            <a:off x="465513" y="1248124"/>
            <a:ext cx="8212974" cy="756380"/>
          </a:xfrm>
        </p:spPr>
        <p:txBody>
          <a:bodyPr>
            <a:normAutofit fontScale="90000"/>
          </a:bodyPr>
          <a:lstStyle/>
          <a:p>
            <a:r>
              <a:rPr lang="en-US" dirty="0"/>
              <a:t>State-Level Aggregation- CHCANYS </a:t>
            </a:r>
            <a:r>
              <a:rPr lang="en-US" dirty="0" err="1"/>
              <a:t>Azara</a:t>
            </a:r>
            <a:endParaRPr lang="en-US" dirty="0"/>
          </a:p>
        </p:txBody>
      </p:sp>
      <p:pic>
        <p:nvPicPr>
          <p:cNvPr id="7" name="Content Placeholder 6">
            <a:extLst>
              <a:ext uri="{FF2B5EF4-FFF2-40B4-BE49-F238E27FC236}">
                <a16:creationId xmlns:a16="http://schemas.microsoft.com/office/drawing/2014/main" id="{AC66DCB3-B4BF-E442-A307-647E77258E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052" y="2216150"/>
            <a:ext cx="6641896" cy="4278313"/>
          </a:xfrm>
        </p:spPr>
      </p:pic>
      <p:pic>
        <p:nvPicPr>
          <p:cNvPr id="9" name="Picture 8">
            <a:extLst>
              <a:ext uri="{FF2B5EF4-FFF2-40B4-BE49-F238E27FC236}">
                <a16:creationId xmlns:a16="http://schemas.microsoft.com/office/drawing/2014/main" id="{FF8FAA77-99A6-EE47-914C-A407DD70C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52" y="6494463"/>
            <a:ext cx="6874625" cy="336337"/>
          </a:xfrm>
          <a:prstGeom prst="rect">
            <a:avLst/>
          </a:prstGeom>
        </p:spPr>
      </p:pic>
    </p:spTree>
    <p:extLst>
      <p:ext uri="{BB962C8B-B14F-4D97-AF65-F5344CB8AC3E}">
        <p14:creationId xmlns:p14="http://schemas.microsoft.com/office/powerpoint/2010/main" val="313533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27774-D6CC-E24F-BC66-2F9FB373A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221"/>
            <a:ext cx="9144000" cy="5958046"/>
          </a:xfrm>
          <a:prstGeom prst="rect">
            <a:avLst/>
          </a:prstGeom>
        </p:spPr>
      </p:pic>
      <p:pic>
        <p:nvPicPr>
          <p:cNvPr id="8" name="Picture 7">
            <a:extLst>
              <a:ext uri="{FF2B5EF4-FFF2-40B4-BE49-F238E27FC236}">
                <a16:creationId xmlns:a16="http://schemas.microsoft.com/office/drawing/2014/main" id="{3C982495-5590-E94C-B82E-0E6ED69EF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96" y="6175267"/>
            <a:ext cx="8911244" cy="248394"/>
          </a:xfrm>
          <a:prstGeom prst="rect">
            <a:avLst/>
          </a:prstGeom>
        </p:spPr>
      </p:pic>
    </p:spTree>
    <p:extLst>
      <p:ext uri="{BB962C8B-B14F-4D97-AF65-F5344CB8AC3E}">
        <p14:creationId xmlns:p14="http://schemas.microsoft.com/office/powerpoint/2010/main" val="648720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C456-50E9-C641-8A3C-1439352955AF}"/>
              </a:ext>
            </a:extLst>
          </p:cNvPr>
          <p:cNvSpPr>
            <a:spLocks noGrp="1"/>
          </p:cNvSpPr>
          <p:nvPr>
            <p:ph type="title"/>
          </p:nvPr>
        </p:nvSpPr>
        <p:spPr/>
        <p:txBody>
          <a:bodyPr/>
          <a:lstStyle/>
          <a:p>
            <a:r>
              <a:rPr lang="en-US" dirty="0"/>
              <a:t>Current VBC</a:t>
            </a:r>
          </a:p>
        </p:txBody>
      </p:sp>
      <p:sp>
        <p:nvSpPr>
          <p:cNvPr id="3" name="Content Placeholder 2">
            <a:extLst>
              <a:ext uri="{FF2B5EF4-FFF2-40B4-BE49-F238E27FC236}">
                <a16:creationId xmlns:a16="http://schemas.microsoft.com/office/drawing/2014/main" id="{A2E24AF8-6128-DA45-B6FB-005D51950731}"/>
              </a:ext>
            </a:extLst>
          </p:cNvPr>
          <p:cNvSpPr>
            <a:spLocks noGrp="1"/>
          </p:cNvSpPr>
          <p:nvPr>
            <p:ph idx="1"/>
          </p:nvPr>
        </p:nvSpPr>
        <p:spPr/>
        <p:txBody>
          <a:bodyPr>
            <a:normAutofit/>
          </a:bodyPr>
          <a:lstStyle/>
          <a:p>
            <a:r>
              <a:rPr lang="en-US" dirty="0"/>
              <a:t>HRSA Quality Improvement Awards: </a:t>
            </a:r>
            <a:r>
              <a:rPr lang="en-US" dirty="0">
                <a:solidFill>
                  <a:srgbClr val="C00000"/>
                </a:solidFill>
              </a:rPr>
              <a:t>117M for 2020</a:t>
            </a:r>
          </a:p>
          <a:p>
            <a:r>
              <a:rPr lang="en-US" dirty="0"/>
              <a:t>California 1115 Waiver Dental Transformation Initiative: </a:t>
            </a:r>
            <a:r>
              <a:rPr lang="en-US" dirty="0">
                <a:solidFill>
                  <a:srgbClr val="C00000"/>
                </a:solidFill>
              </a:rPr>
              <a:t>139M yearly x 5 years</a:t>
            </a:r>
          </a:p>
          <a:p>
            <a:r>
              <a:rPr lang="en-US" dirty="0"/>
              <a:t>Oregon ACO: </a:t>
            </a:r>
            <a:r>
              <a:rPr lang="en-US" dirty="0">
                <a:solidFill>
                  <a:srgbClr val="C00000"/>
                </a:solidFill>
              </a:rPr>
              <a:t>Incentives for percentage panel dental utilization, retention of global payments with less emergency room utilization</a:t>
            </a:r>
          </a:p>
          <a:p>
            <a:r>
              <a:rPr lang="en-US" dirty="0"/>
              <a:t>Liberty Dental Pilot- </a:t>
            </a:r>
            <a:r>
              <a:rPr lang="en-US" dirty="0">
                <a:solidFill>
                  <a:srgbClr val="C00000"/>
                </a:solidFill>
              </a:rPr>
              <a:t>$100 for CRA level reduction</a:t>
            </a:r>
          </a:p>
          <a:p>
            <a:pPr marL="0" indent="0">
              <a:buNone/>
            </a:pPr>
            <a:endParaRPr lang="en-US" dirty="0">
              <a:solidFill>
                <a:srgbClr val="C00000"/>
              </a:solidFill>
            </a:endParaRPr>
          </a:p>
        </p:txBody>
      </p:sp>
    </p:spTree>
    <p:extLst>
      <p:ext uri="{BB962C8B-B14F-4D97-AF65-F5344CB8AC3E}">
        <p14:creationId xmlns:p14="http://schemas.microsoft.com/office/powerpoint/2010/main" val="408513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1B533D-AE20-9A42-B9EE-45D67372918D}"/>
              </a:ext>
            </a:extLst>
          </p:cNvPr>
          <p:cNvSpPr>
            <a:spLocks noGrp="1"/>
          </p:cNvSpPr>
          <p:nvPr>
            <p:ph type="title"/>
          </p:nvPr>
        </p:nvSpPr>
        <p:spPr/>
        <p:txBody>
          <a:bodyPr/>
          <a:lstStyle/>
          <a:p>
            <a:r>
              <a:rPr lang="en-US"/>
              <a:t>Know How to Measure</a:t>
            </a:r>
            <a:endParaRPr lang="en-US" dirty="0"/>
          </a:p>
        </p:txBody>
      </p:sp>
      <p:sp>
        <p:nvSpPr>
          <p:cNvPr id="4" name="Content Placeholder 3">
            <a:extLst>
              <a:ext uri="{FF2B5EF4-FFF2-40B4-BE49-F238E27FC236}">
                <a16:creationId xmlns:a16="http://schemas.microsoft.com/office/drawing/2014/main" id="{4F5CD383-6D86-0848-A728-7D7E2659BD48}"/>
              </a:ext>
            </a:extLst>
          </p:cNvPr>
          <p:cNvSpPr>
            <a:spLocks noGrp="1"/>
          </p:cNvSpPr>
          <p:nvPr>
            <p:ph idx="1"/>
          </p:nvPr>
        </p:nvSpPr>
        <p:spPr/>
        <p:txBody>
          <a:bodyPr/>
          <a:lstStyle/>
          <a:p>
            <a:r>
              <a:rPr lang="en-US" dirty="0"/>
              <a:t>Besides UDS Sealants, more clinical measures</a:t>
            </a:r>
          </a:p>
          <a:p>
            <a:pPr lvl="1"/>
            <a:r>
              <a:rPr lang="en-US" dirty="0"/>
              <a:t>FL, CRA, SMG</a:t>
            </a:r>
          </a:p>
          <a:p>
            <a:endParaRPr lang="en-US" dirty="0"/>
          </a:p>
          <a:p>
            <a:r>
              <a:rPr lang="en-US" dirty="0"/>
              <a:t>Systems</a:t>
            </a:r>
          </a:p>
          <a:p>
            <a:pPr lvl="1"/>
            <a:r>
              <a:rPr lang="en-US" dirty="0"/>
              <a:t>Dual users, emergency to exam</a:t>
            </a:r>
          </a:p>
          <a:p>
            <a:endParaRPr lang="en-US" dirty="0"/>
          </a:p>
          <a:p>
            <a:r>
              <a:rPr lang="en-US" dirty="0"/>
              <a:t>Patient satisfaction, OHQOL</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5817"/>
            <a:ext cx="7886700" cy="994172"/>
          </a:xfrm>
        </p:spPr>
        <p:txBody>
          <a:bodyPr>
            <a:normAutofit fontScale="90000"/>
          </a:bodyPr>
          <a:lstStyle/>
          <a:p>
            <a:r>
              <a:rPr lang="en-US" dirty="0"/>
              <a:t>HRSA National Oral Health Training/Technical Assistance Grantee</a:t>
            </a:r>
          </a:p>
        </p:txBody>
      </p:sp>
      <p:sp>
        <p:nvSpPr>
          <p:cNvPr id="5" name="Content Placeholder 4"/>
          <p:cNvSpPr>
            <a:spLocks noGrp="1"/>
          </p:cNvSpPr>
          <p:nvPr>
            <p:ph idx="1"/>
          </p:nvPr>
        </p:nvSpPr>
        <p:spPr>
          <a:xfrm>
            <a:off x="628650" y="2615554"/>
            <a:ext cx="7886700" cy="3226157"/>
          </a:xfrm>
        </p:spPr>
        <p:txBody>
          <a:bodyPr>
            <a:normAutofit fontScale="85000" lnSpcReduction="20000"/>
          </a:bodyPr>
          <a:lstStyle/>
          <a:p>
            <a:r>
              <a:rPr lang="en-US" dirty="0"/>
              <a:t>Learning </a:t>
            </a:r>
            <a:r>
              <a:rPr lang="en-US" dirty="0" err="1"/>
              <a:t>Collaboratives</a:t>
            </a:r>
            <a:endParaRPr lang="en-US" dirty="0"/>
          </a:p>
          <a:p>
            <a:r>
              <a:rPr lang="en-US" dirty="0"/>
              <a:t>Annual Conference</a:t>
            </a:r>
          </a:p>
          <a:p>
            <a:r>
              <a:rPr lang="en-US" dirty="0"/>
              <a:t>Webinars</a:t>
            </a:r>
          </a:p>
          <a:p>
            <a:r>
              <a:rPr lang="en-US" dirty="0"/>
              <a:t>NNOHA Listserv</a:t>
            </a:r>
          </a:p>
          <a:p>
            <a:r>
              <a:rPr lang="en-US" dirty="0"/>
              <a:t>NOHLI</a:t>
            </a:r>
          </a:p>
          <a:p>
            <a:r>
              <a:rPr lang="en-US" dirty="0"/>
              <a:t>Resources – Operations manuals, dental forms library, </a:t>
            </a:r>
          </a:p>
          <a:p>
            <a:pPr marL="0" indent="0">
              <a:buNone/>
            </a:pPr>
            <a:endParaRPr lang="en-US" b="1" dirty="0">
              <a:solidFill>
                <a:schemeClr val="accent1"/>
              </a:solidFill>
            </a:endParaRPr>
          </a:p>
          <a:p>
            <a:pPr marL="0" indent="0">
              <a:buNone/>
            </a:pPr>
            <a:r>
              <a:rPr lang="en-US" b="1" dirty="0" err="1">
                <a:solidFill>
                  <a:schemeClr val="accent1"/>
                </a:solidFill>
              </a:rPr>
              <a:t>www.nnoha.org</a:t>
            </a:r>
            <a:r>
              <a:rPr lang="en-US" b="1" dirty="0">
                <a:solidFill>
                  <a:schemeClr val="accent1"/>
                </a:solidFill>
              </a:rPr>
              <a:t> </a:t>
            </a:r>
            <a:r>
              <a:rPr lang="en-US" b="1" dirty="0"/>
              <a:t> </a:t>
            </a:r>
            <a:r>
              <a:rPr lang="en-US" dirty="0"/>
              <a:t>or email </a:t>
            </a:r>
            <a:r>
              <a:rPr lang="en-US" dirty="0">
                <a:solidFill>
                  <a:schemeClr val="accent1"/>
                </a:solidFill>
              </a:rPr>
              <a:t>info@nnoha.org</a:t>
            </a:r>
          </a:p>
        </p:txBody>
      </p:sp>
    </p:spTree>
    <p:extLst>
      <p:ext uri="{BB962C8B-B14F-4D97-AF65-F5344CB8AC3E}">
        <p14:creationId xmlns:p14="http://schemas.microsoft.com/office/powerpoint/2010/main" val="2433413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Webinar</a:t>
            </a:r>
          </a:p>
        </p:txBody>
      </p:sp>
      <p:sp>
        <p:nvSpPr>
          <p:cNvPr id="3" name="Content Placeholder 2"/>
          <p:cNvSpPr>
            <a:spLocks noGrp="1"/>
          </p:cNvSpPr>
          <p:nvPr>
            <p:ph idx="1"/>
          </p:nvPr>
        </p:nvSpPr>
        <p:spPr/>
        <p:txBody>
          <a:bodyPr>
            <a:normAutofit/>
          </a:bodyPr>
          <a:lstStyle/>
          <a:p>
            <a:r>
              <a:rPr lang="en-US" dirty="0"/>
              <a:t>Patient-Centered Strategies for </a:t>
            </a:r>
            <a:r>
              <a:rPr lang="en-US" dirty="0" err="1"/>
              <a:t>Teledentistry</a:t>
            </a:r>
            <a:r>
              <a:rPr lang="en-US" dirty="0"/>
              <a:t>: The Potential Business Case – April 14 at 4pm EDT</a:t>
            </a:r>
          </a:p>
          <a:p>
            <a:pPr lvl="1"/>
            <a:r>
              <a:rPr lang="en-US" dirty="0">
                <a:hlinkClick r:id="rId2"/>
              </a:rPr>
              <a:t>https://nnoha.org/event/webinar-patient-centered-strategies-for-teledentistry-the-potential-business-case/</a:t>
            </a:r>
            <a:endParaRPr lang="en-US" dirty="0"/>
          </a:p>
          <a:p>
            <a:pPr marL="457200" lvl="1" indent="0">
              <a:buNone/>
            </a:pPr>
            <a:endParaRPr lang="en-US" dirty="0"/>
          </a:p>
        </p:txBody>
      </p:sp>
    </p:spTree>
    <p:extLst>
      <p:ext uri="{BB962C8B-B14F-4D97-AF65-F5344CB8AC3E}">
        <p14:creationId xmlns:p14="http://schemas.microsoft.com/office/powerpoint/2010/main" val="501618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NNOHA at Night</a:t>
            </a:r>
          </a:p>
        </p:txBody>
      </p:sp>
      <p:sp>
        <p:nvSpPr>
          <p:cNvPr id="3" name="Content Placeholder 2"/>
          <p:cNvSpPr>
            <a:spLocks noGrp="1"/>
          </p:cNvSpPr>
          <p:nvPr>
            <p:ph idx="1"/>
          </p:nvPr>
        </p:nvSpPr>
        <p:spPr/>
        <p:txBody>
          <a:bodyPr/>
          <a:lstStyle/>
          <a:p>
            <a:r>
              <a:rPr lang="en-US" dirty="0"/>
              <a:t>Wine Tasting for the Oral Health Professional – April 8 at 7pm EDT</a:t>
            </a:r>
          </a:p>
          <a:p>
            <a:pPr lvl="1"/>
            <a:r>
              <a:rPr lang="en-US" dirty="0">
                <a:hlinkClick r:id="rId2"/>
              </a:rPr>
              <a:t>https://nnoha.org/nnoha-at-night-wine-tasting-for-the-oral-health-professional/</a:t>
            </a:r>
            <a:r>
              <a:rPr lang="en-US" dirty="0"/>
              <a:t> </a:t>
            </a:r>
          </a:p>
          <a:p>
            <a:r>
              <a:rPr lang="en-US" dirty="0"/>
              <a:t>Parenting During the Pandemic – April 20 at 7pm EDT</a:t>
            </a:r>
          </a:p>
          <a:p>
            <a:pPr lvl="1"/>
            <a:r>
              <a:rPr lang="en-US" dirty="0">
                <a:hlinkClick r:id="rId3"/>
              </a:rPr>
              <a:t>https://nnoha.org/event/nnoha-night-parenting-during-the-pandemic/</a:t>
            </a:r>
            <a:r>
              <a:rPr lang="en-US" dirty="0"/>
              <a:t> </a:t>
            </a:r>
          </a:p>
          <a:p>
            <a:endParaRPr lang="en-US" dirty="0"/>
          </a:p>
        </p:txBody>
      </p:sp>
    </p:spTree>
    <p:extLst>
      <p:ext uri="{BB962C8B-B14F-4D97-AF65-F5344CB8AC3E}">
        <p14:creationId xmlns:p14="http://schemas.microsoft.com/office/powerpoint/2010/main" val="2461303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NNOHA’s Annual Conference</a:t>
            </a:r>
          </a:p>
        </p:txBody>
      </p:sp>
      <p:sp>
        <p:nvSpPr>
          <p:cNvPr id="3" name="Content Placeholder 2"/>
          <p:cNvSpPr>
            <a:spLocks noGrp="1"/>
          </p:cNvSpPr>
          <p:nvPr>
            <p:ph idx="1"/>
          </p:nvPr>
        </p:nvSpPr>
        <p:spPr/>
        <p:txBody>
          <a:bodyPr/>
          <a:lstStyle/>
          <a:p>
            <a:r>
              <a:rPr lang="en-US" dirty="0"/>
              <a:t>In-person at San Antonio, TX</a:t>
            </a:r>
          </a:p>
          <a:p>
            <a:pPr lvl="1"/>
            <a:r>
              <a:rPr lang="en-US" dirty="0"/>
              <a:t>November 14-16, 2021</a:t>
            </a:r>
          </a:p>
          <a:p>
            <a:pPr lvl="1"/>
            <a:endParaRPr lang="en-US" dirty="0"/>
          </a:p>
          <a:p>
            <a:r>
              <a:rPr lang="en-US" dirty="0"/>
              <a:t>Online select – on-demand option starts November 14.</a:t>
            </a:r>
          </a:p>
          <a:p>
            <a:endParaRPr lang="en-US" dirty="0"/>
          </a:p>
          <a:p>
            <a:r>
              <a:rPr lang="en-US" dirty="0"/>
              <a:t>Now accepting abstracts! Registration </a:t>
            </a:r>
            <a:r>
              <a:rPr lang="en-US"/>
              <a:t>coming soon!</a:t>
            </a:r>
            <a:endParaRPr lang="en-US" dirty="0"/>
          </a:p>
        </p:txBody>
      </p:sp>
    </p:spTree>
    <p:extLst>
      <p:ext uri="{BB962C8B-B14F-4D97-AF65-F5344CB8AC3E}">
        <p14:creationId xmlns:p14="http://schemas.microsoft.com/office/powerpoint/2010/main" val="289388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4" name="TextBox 8"/>
          <p:cNvSpPr txBox="1">
            <a:spLocks noChangeArrowheads="1"/>
          </p:cNvSpPr>
          <p:nvPr/>
        </p:nvSpPr>
        <p:spPr bwMode="auto">
          <a:xfrm>
            <a:off x="3367747" y="3789664"/>
            <a:ext cx="5157619" cy="1154162"/>
          </a:xfrm>
          <a:prstGeom prst="rect">
            <a:avLst/>
          </a:prstGeom>
          <a:noFill/>
          <a:ln w="9525">
            <a:noFill/>
            <a:miter lim="800000"/>
            <a:headEnd/>
            <a:tailEnd/>
          </a:ln>
        </p:spPr>
        <p:txBody>
          <a:bodyPr wrap="square">
            <a:prstTxWarp prst="textNoShape">
              <a:avLst/>
            </a:prstTxWarp>
            <a:spAutoFit/>
          </a:bodyPr>
          <a:lstStyle/>
          <a:p>
            <a:pPr algn="ctr" defTabSz="342900"/>
            <a:r>
              <a:rPr lang="en-US" sz="1500" dirty="0">
                <a:solidFill>
                  <a:srgbClr val="000000"/>
                </a:solidFill>
                <a:latin typeface="Goudy Old Style" pitchFamily="-104" charset="0"/>
                <a:ea typeface="ＭＳ Ｐゴシック" pitchFamily="-104" charset="-128"/>
                <a:cs typeface="ＭＳ Ｐゴシック" pitchFamily="-104" charset="-128"/>
              </a:rPr>
              <a:t>Irene V. Hilton, DDS, MPH, FACD</a:t>
            </a:r>
          </a:p>
          <a:p>
            <a:pPr algn="ctr" defTabSz="342900"/>
            <a:r>
              <a:rPr lang="en-US" sz="1500" dirty="0">
                <a:solidFill>
                  <a:srgbClr val="000000"/>
                </a:solidFill>
                <a:latin typeface="Goudy Old Style" pitchFamily="-104" charset="0"/>
                <a:ea typeface="ＭＳ Ｐゴシック" pitchFamily="-104" charset="-128"/>
                <a:cs typeface="ＭＳ Ｐゴシック" pitchFamily="-104" charset="-128"/>
              </a:rPr>
              <a:t>NNOHA Dental Consultant</a:t>
            </a:r>
          </a:p>
          <a:p>
            <a:pPr algn="ctr" defTabSz="342900"/>
            <a:r>
              <a:rPr lang="en-US" sz="1500" b="1" dirty="0">
                <a:solidFill>
                  <a:schemeClr val="accent6"/>
                </a:solidFill>
                <a:latin typeface="Goudy Old Style" pitchFamily="-104" charset="0"/>
                <a:ea typeface="ＭＳ Ｐゴシック" pitchFamily="-104" charset="-128"/>
                <a:cs typeface="ＭＳ Ｐゴシック" pitchFamily="-104" charset="-128"/>
              </a:rPr>
              <a:t>irene@nnoha.org</a:t>
            </a:r>
          </a:p>
          <a:p>
            <a:pPr algn="ctr" defTabSz="342900"/>
            <a:br>
              <a:rPr lang="en-US" sz="1200" dirty="0">
                <a:solidFill>
                  <a:srgbClr val="000000"/>
                </a:solidFill>
                <a:ea typeface="ＭＳ Ｐゴシック" pitchFamily="-104" charset="-128"/>
                <a:cs typeface="ＭＳ Ｐゴシック" pitchFamily="-104" charset="-128"/>
              </a:rPr>
            </a:br>
            <a:endParaRPr lang="en-US" sz="1200" b="1" dirty="0">
              <a:solidFill>
                <a:srgbClr val="17375E"/>
              </a:solidFill>
              <a:latin typeface="Goudy Old Style" panose="02020502050305020303" pitchFamily="18" charset="0"/>
              <a:ea typeface="ＭＳ Ｐゴシック" pitchFamily="-104" charset="-128"/>
              <a:cs typeface="ＭＳ Ｐゴシック" pitchFamily="-104" charset="-128"/>
            </a:endParaRPr>
          </a:p>
        </p:txBody>
      </p:sp>
      <p:pic>
        <p:nvPicPr>
          <p:cNvPr id="5" name="Picture 8"/>
          <p:cNvPicPr>
            <a:picLocks noChangeAspect="1"/>
          </p:cNvPicPr>
          <p:nvPr/>
        </p:nvPicPr>
        <p:blipFill rotWithShape="1">
          <a:blip r:embed="rId2"/>
          <a:srcRect t="11034" b="12067"/>
          <a:stretch/>
        </p:blipFill>
        <p:spPr bwMode="auto">
          <a:xfrm>
            <a:off x="5379338" y="2358873"/>
            <a:ext cx="1124420" cy="129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29766" y="3789664"/>
            <a:ext cx="4572000" cy="784830"/>
          </a:xfrm>
          <a:prstGeom prst="rect">
            <a:avLst/>
          </a:prstGeom>
        </p:spPr>
        <p:txBody>
          <a:bodyPr>
            <a:spAutoFit/>
          </a:bodyPr>
          <a:lstStyle/>
          <a:p>
            <a:pPr algn="ctr" defTabSz="342900"/>
            <a:r>
              <a:rPr lang="en-US" sz="1500" dirty="0">
                <a:solidFill>
                  <a:srgbClr val="000000"/>
                </a:solidFill>
                <a:latin typeface="Goudy Old Style" pitchFamily="-104" charset="0"/>
                <a:ea typeface="ＭＳ Ｐゴシック" pitchFamily="-104" charset="-128"/>
                <a:cs typeface="ＭＳ Ｐゴシック" pitchFamily="-104" charset="-128"/>
              </a:rPr>
              <a:t>Candace Owen, RDH, MS, MPH</a:t>
            </a:r>
          </a:p>
          <a:p>
            <a:pPr algn="ctr" defTabSz="342900"/>
            <a:r>
              <a:rPr lang="en-US" sz="1500" dirty="0">
                <a:solidFill>
                  <a:srgbClr val="000000"/>
                </a:solidFill>
                <a:latin typeface="Goudy Old Style" pitchFamily="-104" charset="0"/>
                <a:ea typeface="ＭＳ Ｐゴシック" pitchFamily="-104" charset="-128"/>
                <a:cs typeface="ＭＳ Ｐゴシック" pitchFamily="-104" charset="-128"/>
              </a:rPr>
              <a:t>NNOHA Education Director</a:t>
            </a:r>
          </a:p>
          <a:p>
            <a:pPr algn="ctr" defTabSz="342900"/>
            <a:r>
              <a:rPr lang="en-US" sz="1500" b="1" dirty="0">
                <a:solidFill>
                  <a:schemeClr val="accent6"/>
                </a:solidFill>
                <a:latin typeface="Goudy Old Style" pitchFamily="-104" charset="0"/>
                <a:ea typeface="ＭＳ Ｐゴシック" pitchFamily="-104" charset="-128"/>
                <a:cs typeface="ＭＳ Ｐゴシック" pitchFamily="-104" charset="-128"/>
              </a:rPr>
              <a:t>candace@nnoha.org</a:t>
            </a:r>
          </a:p>
        </p:txBody>
      </p:sp>
      <p:sp>
        <p:nvSpPr>
          <p:cNvPr id="8" name="Rectangle 7"/>
          <p:cNvSpPr/>
          <p:nvPr/>
        </p:nvSpPr>
        <p:spPr>
          <a:xfrm>
            <a:off x="5101766" y="4743563"/>
            <a:ext cx="3873123" cy="1246495"/>
          </a:xfrm>
          <a:prstGeom prst="rect">
            <a:avLst/>
          </a:prstGeom>
        </p:spPr>
        <p:txBody>
          <a:bodyPr wrap="square">
            <a:spAutoFit/>
          </a:bodyPr>
          <a:lstStyle/>
          <a:p>
            <a:pPr algn="r" defTabSz="342900"/>
            <a:r>
              <a:rPr lang="en-US" sz="1500" b="1" dirty="0">
                <a:solidFill>
                  <a:srgbClr val="000000"/>
                </a:solidFill>
                <a:latin typeface="Goudy Old Style" pitchFamily="-104" charset="0"/>
                <a:ea typeface="ＭＳ Ｐゴシック" pitchFamily="-104" charset="-128"/>
                <a:cs typeface="ＭＳ Ｐゴシック" pitchFamily="-104" charset="-128"/>
              </a:rPr>
              <a:t>National Network for Oral Health Access</a:t>
            </a:r>
            <a:br>
              <a:rPr lang="en-US" sz="1200" dirty="0">
                <a:solidFill>
                  <a:srgbClr val="000000"/>
                </a:solidFill>
                <a:ea typeface="ＭＳ Ｐゴシック" pitchFamily="-104" charset="-128"/>
                <a:cs typeface="ＭＳ Ｐゴシック" pitchFamily="-104" charset="-128"/>
              </a:rPr>
            </a:br>
            <a:r>
              <a:rPr lang="en-US" sz="1200" dirty="0"/>
              <a:t>181 E 56th Avenue, Suite 401</a:t>
            </a:r>
            <a:br>
              <a:rPr lang="en-US" sz="1200" dirty="0"/>
            </a:br>
            <a:r>
              <a:rPr lang="en-US" sz="1200" dirty="0"/>
              <a:t>Denver, CO  80216</a:t>
            </a:r>
            <a:br>
              <a:rPr lang="en-US" sz="1200" dirty="0">
                <a:solidFill>
                  <a:srgbClr val="000000"/>
                </a:solidFill>
                <a:ea typeface="ＭＳ Ｐゴシック" pitchFamily="-104" charset="-128"/>
                <a:cs typeface="ＭＳ Ｐゴシック" pitchFamily="-104" charset="-128"/>
              </a:rPr>
            </a:br>
            <a:r>
              <a:rPr lang="en-US" sz="1200" dirty="0">
                <a:solidFill>
                  <a:srgbClr val="000000"/>
                </a:solidFill>
                <a:ea typeface="ＭＳ Ｐゴシック" pitchFamily="-104" charset="-128"/>
                <a:cs typeface="ＭＳ Ｐゴシック" pitchFamily="-104" charset="-128"/>
              </a:rPr>
              <a:t>Phone: (303) 957-0635</a:t>
            </a:r>
            <a:br>
              <a:rPr lang="en-US" sz="1200" dirty="0">
                <a:solidFill>
                  <a:srgbClr val="000000"/>
                </a:solidFill>
                <a:ea typeface="ＭＳ Ｐゴシック" pitchFamily="-104" charset="-128"/>
                <a:cs typeface="ＭＳ Ｐゴシック" pitchFamily="-104" charset="-128"/>
              </a:rPr>
            </a:br>
            <a:r>
              <a:rPr lang="en-US" sz="1200" dirty="0">
                <a:solidFill>
                  <a:srgbClr val="000000"/>
                </a:solidFill>
                <a:ea typeface="ＭＳ Ｐゴシック" pitchFamily="-104" charset="-128"/>
                <a:cs typeface="ＭＳ Ｐゴシック" pitchFamily="-104" charset="-128"/>
              </a:rPr>
              <a:t>Fax: (866) 316-4995</a:t>
            </a:r>
          </a:p>
          <a:p>
            <a:pPr algn="r" defTabSz="342900"/>
            <a:r>
              <a:rPr lang="en-US" sz="1200" b="1" dirty="0">
                <a:solidFill>
                  <a:srgbClr val="17375E"/>
                </a:solidFill>
                <a:latin typeface="Goudy Old Style" panose="02020502050305020303" pitchFamily="18" charset="0"/>
                <a:ea typeface="ＭＳ Ｐゴシック" pitchFamily="-104" charset="-128"/>
                <a:cs typeface="ＭＳ Ｐゴシック" pitchFamily="-104" charset="-128"/>
              </a:rPr>
              <a:t>info@nnoha.org </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016" t="7523" r="9277" b="36494"/>
          <a:stretch/>
        </p:blipFill>
        <p:spPr>
          <a:xfrm>
            <a:off x="2181639" y="2375684"/>
            <a:ext cx="1268255" cy="1303450"/>
          </a:xfrm>
          <a:prstGeom prst="rect">
            <a:avLst/>
          </a:prstGeom>
          <a:ln w="3810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802203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89468"/>
            <a:ext cx="7886700" cy="3716678"/>
          </a:xfrm>
        </p:spPr>
        <p:txBody>
          <a:bodyPr>
            <a:normAutofit fontScale="85000" lnSpcReduction="10000"/>
          </a:bodyPr>
          <a:lstStyle/>
          <a:p>
            <a:pPr marL="0" indent="0" algn="ctr">
              <a:buNone/>
            </a:pPr>
            <a:r>
              <a:rPr lang="en-US" dirty="0"/>
              <a:t>This project is/was supported by the Health Resources and Services Administration (HRSA) of the U.S. Department of Health and Human Services (HHS) as a part of an award </a:t>
            </a:r>
            <a:r>
              <a:rPr lang="en-US"/>
              <a:t>totaling $625,000 </a:t>
            </a:r>
            <a:r>
              <a:rPr lang="en-US" dirty="0"/>
              <a:t>under grant number U30CS29051 with 0% financed with non-governmental sources. </a:t>
            </a:r>
          </a:p>
          <a:p>
            <a:pPr marL="0" indent="0" algn="ctr">
              <a:buNone/>
            </a:pPr>
            <a:endParaRPr lang="en-US" dirty="0"/>
          </a:p>
          <a:p>
            <a:pPr marL="0" indent="0" algn="ctr">
              <a:buNone/>
            </a:pPr>
            <a:r>
              <a:rPr lang="en-US" dirty="0"/>
              <a:t>The contents are those of the author(s) and do not necessarily represent the official view of, nor an endorsement, by HRSA, HHS, or the U.S. Government. </a:t>
            </a:r>
          </a:p>
          <a:p>
            <a:pPr marL="0" indent="0" algn="ctr">
              <a:buNone/>
            </a:pPr>
            <a:r>
              <a:rPr lang="en-US" dirty="0"/>
              <a:t>For more information, please visit HRSA.gov </a:t>
            </a:r>
          </a:p>
        </p:txBody>
      </p:sp>
    </p:spTree>
    <p:extLst>
      <p:ext uri="{BB962C8B-B14F-4D97-AF65-F5344CB8AC3E}">
        <p14:creationId xmlns:p14="http://schemas.microsoft.com/office/powerpoint/2010/main" val="681626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6725-CC9C-1848-9790-BF62A091B5B7}"/>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5F08D035-3D93-E940-B9C9-E2AFB53048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68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FF7-422B-5E46-B626-AE2759391027}"/>
              </a:ext>
            </a:extLst>
          </p:cNvPr>
          <p:cNvSpPr>
            <a:spLocks noGrp="1"/>
          </p:cNvSpPr>
          <p:nvPr>
            <p:ph type="title"/>
          </p:nvPr>
        </p:nvSpPr>
        <p:spPr/>
        <p:txBody>
          <a:bodyPr/>
          <a:lstStyle/>
          <a:p>
            <a:r>
              <a:rPr lang="en-US" dirty="0"/>
              <a:t>Billing Compliance</a:t>
            </a:r>
          </a:p>
        </p:txBody>
      </p:sp>
      <p:sp>
        <p:nvSpPr>
          <p:cNvPr id="3" name="Text Placeholder 2">
            <a:extLst>
              <a:ext uri="{FF2B5EF4-FFF2-40B4-BE49-F238E27FC236}">
                <a16:creationId xmlns:a16="http://schemas.microsoft.com/office/drawing/2014/main" id="{97CF34E1-121B-124F-8012-0973FD0589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755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Medicaid MIP Audits?</a:t>
            </a:r>
          </a:p>
        </p:txBody>
      </p:sp>
      <p:sp>
        <p:nvSpPr>
          <p:cNvPr id="3" name="Content Placeholder 2"/>
          <p:cNvSpPr>
            <a:spLocks noGrp="1"/>
          </p:cNvSpPr>
          <p:nvPr>
            <p:ph idx="1"/>
          </p:nvPr>
        </p:nvSpPr>
        <p:spPr/>
        <p:txBody>
          <a:bodyPr/>
          <a:lstStyle/>
          <a:p>
            <a:r>
              <a:rPr lang="en-US" dirty="0"/>
              <a:t>Section 6411(a) of the ACA requires State Medicaid program to establish a recovery audit program to audit claims for services</a:t>
            </a:r>
          </a:p>
          <a:p>
            <a:r>
              <a:rPr lang="en-US" dirty="0">
                <a:ea typeface="Times New Roman" pitchFamily="-108" charset="0"/>
              </a:rPr>
              <a:t>CMS manages billions in State and Federal Medicaid expenditures each year</a:t>
            </a:r>
            <a:endParaRPr lang="en-US" dirty="0"/>
          </a:p>
          <a:p>
            <a:r>
              <a:rPr lang="en-US" dirty="0">
                <a:ea typeface="Times New Roman" pitchFamily="-108" charset="0"/>
              </a:rPr>
              <a:t>Good government principle has to have accountability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California Experience 2015</a:t>
            </a:r>
          </a:p>
        </p:txBody>
      </p:sp>
      <p:sp>
        <p:nvSpPr>
          <p:cNvPr id="3" name="Content Placeholder 2"/>
          <p:cNvSpPr>
            <a:spLocks noGrp="1"/>
          </p:cNvSpPr>
          <p:nvPr>
            <p:ph idx="1"/>
          </p:nvPr>
        </p:nvSpPr>
        <p:spPr/>
        <p:txBody>
          <a:bodyPr>
            <a:normAutofit/>
          </a:bodyPr>
          <a:lstStyle/>
          <a:p>
            <a:r>
              <a:rPr lang="en-US" dirty="0"/>
              <a:t>Largest FQHCs targeted </a:t>
            </a:r>
          </a:p>
          <a:p>
            <a:r>
              <a:rPr lang="en-US" dirty="0"/>
              <a:t>Extrapolation</a:t>
            </a:r>
          </a:p>
          <a:p>
            <a:r>
              <a:rPr lang="en-US" dirty="0"/>
              <a:t>Initially 20 million in repayment from 5 FQHCs</a:t>
            </a:r>
          </a:p>
          <a:p>
            <a:r>
              <a:rPr lang="en-US" dirty="0"/>
              <a:t>Advocacy- state and federal lobbyists, NACHC, members of congress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Insufficient Documentation</a:t>
            </a:r>
          </a:p>
        </p:txBody>
      </p:sp>
      <p:sp>
        <p:nvSpPr>
          <p:cNvPr id="3" name="Content Placeholder 2"/>
          <p:cNvSpPr>
            <a:spLocks noGrp="1"/>
          </p:cNvSpPr>
          <p:nvPr>
            <p:ph idx="1"/>
          </p:nvPr>
        </p:nvSpPr>
        <p:spPr/>
        <p:txBody>
          <a:bodyPr/>
          <a:lstStyle/>
          <a:p>
            <a:r>
              <a:rPr lang="en-US" dirty="0"/>
              <a:t>No clinical documentation for the date of service billed. </a:t>
            </a:r>
          </a:p>
          <a:p>
            <a:r>
              <a:rPr lang="en-US" dirty="0"/>
              <a:t>Unknown provider and/or missing provider signature. </a:t>
            </a:r>
          </a:p>
          <a:p>
            <a:r>
              <a:rPr lang="en-US" dirty="0"/>
              <a:t>No patient record</a:t>
            </a:r>
          </a:p>
          <a:p>
            <a:r>
              <a:rPr lang="en-US" dirty="0"/>
              <a:t>Undated records</a:t>
            </a:r>
          </a:p>
          <a:p>
            <a:endParaRPr lang="en-US" i="1" dirty="0">
              <a:solidFill>
                <a:srgbClr val="99FFCC"/>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Visit</a:t>
            </a:r>
          </a:p>
        </p:txBody>
      </p:sp>
      <p:sp>
        <p:nvSpPr>
          <p:cNvPr id="3" name="Content Placeholder 2"/>
          <p:cNvSpPr>
            <a:spLocks noGrp="1"/>
          </p:cNvSpPr>
          <p:nvPr>
            <p:ph idx="1"/>
          </p:nvPr>
        </p:nvSpPr>
        <p:spPr/>
        <p:txBody>
          <a:bodyPr/>
          <a:lstStyle/>
          <a:p>
            <a:r>
              <a:rPr lang="en-US" dirty="0"/>
              <a:t>Exam and prophy completed less than 6 mo prior. Guidelines state </a:t>
            </a:r>
            <a:r>
              <a:rPr lang="en-US" i="1" dirty="0">
                <a:solidFill>
                  <a:schemeClr val="accent1"/>
                </a:solidFill>
              </a:rPr>
              <a:t>"prophylaxis and fluoride are a benefit once in a six-month period without prior auth”.</a:t>
            </a:r>
          </a:p>
          <a:p>
            <a:r>
              <a:rPr lang="en-US" dirty="0">
                <a:solidFill>
                  <a:srgbClr val="C00000"/>
                </a:solidFill>
              </a:rPr>
              <a:t> How do we prevent this?</a:t>
            </a:r>
            <a:r>
              <a:rPr lang="en-US" i="1" dirty="0">
                <a:solidFill>
                  <a:srgbClr val="C00000"/>
                </a:solidFill>
              </a:rPr>
              <a:t>	</a:t>
            </a:r>
            <a:br>
              <a:rPr lang="en-US" dirty="0"/>
            </a:br>
            <a:endParaRPr lang="en-US" dirty="0"/>
          </a:p>
        </p:txBody>
      </p:sp>
    </p:spTree>
  </p:cSld>
  <p:clrMapOvr>
    <a:masterClrMapping/>
  </p:clrMapOvr>
</p:sld>
</file>

<file path=ppt/theme/theme1.xml><?xml version="1.0" encoding="utf-8"?>
<a:theme xmlns:a="http://schemas.openxmlformats.org/drawingml/2006/main" name="NNOHA Updated">
  <a:themeElements>
    <a:clrScheme name="NNOHA Colors">
      <a:dk1>
        <a:sysClr val="windowText" lastClr="000000"/>
      </a:dk1>
      <a:lt1>
        <a:sysClr val="window" lastClr="FFFFFF"/>
      </a:lt1>
      <a:dk2>
        <a:srgbClr val="44546A"/>
      </a:dk2>
      <a:lt2>
        <a:srgbClr val="E7E6E6"/>
      </a:lt2>
      <a:accent1>
        <a:srgbClr val="0563C1"/>
      </a:accent1>
      <a:accent2>
        <a:srgbClr val="70AD47"/>
      </a:accent2>
      <a:accent3>
        <a:srgbClr val="A5A5A5"/>
      </a:accent3>
      <a:accent4>
        <a:srgbClr val="FFC000"/>
      </a:accent4>
      <a:accent5>
        <a:srgbClr val="4472C4"/>
      </a:accent5>
      <a:accent6>
        <a:srgbClr val="FFC000"/>
      </a:accent6>
      <a:hlink>
        <a:srgbClr val="70AD47"/>
      </a:hlink>
      <a:folHlink>
        <a:srgbClr val="70AD4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TotalTime>
  <Words>1617</Words>
  <Application>Microsoft Office PowerPoint</Application>
  <PresentationFormat>On-screen Show (4:3)</PresentationFormat>
  <Paragraphs>226</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Century Gothic</vt:lpstr>
      <vt:lpstr>Goudy Old Style</vt:lpstr>
      <vt:lpstr>Monotype Sorts</vt:lpstr>
      <vt:lpstr>Wingdings 2</vt:lpstr>
      <vt:lpstr>NNOHA Updated</vt:lpstr>
      <vt:lpstr>Billing Compliance &amp; Measurement for VBC</vt:lpstr>
      <vt:lpstr>Objectives</vt:lpstr>
      <vt:lpstr>About NNOHA</vt:lpstr>
      <vt:lpstr>HRSA National Oral Health Training/Technical Assistance Grantee</vt:lpstr>
      <vt:lpstr>Billing Compliance</vt:lpstr>
      <vt:lpstr>Why Medicaid MIP Audits?</vt:lpstr>
      <vt:lpstr>The California Experience 2015</vt:lpstr>
      <vt:lpstr>Insufficient Documentation</vt:lpstr>
      <vt:lpstr>Excessive Visit</vt:lpstr>
      <vt:lpstr>Excessive Visit</vt:lpstr>
      <vt:lpstr>Excessive Visit</vt:lpstr>
      <vt:lpstr>Excessive Visit</vt:lpstr>
      <vt:lpstr>Excessive Visit</vt:lpstr>
      <vt:lpstr>Excessive Visit</vt:lpstr>
      <vt:lpstr>Excessive Visit</vt:lpstr>
      <vt:lpstr> Not Medically Necessary </vt:lpstr>
      <vt:lpstr>Poll</vt:lpstr>
      <vt:lpstr>PowerPoint Presentation</vt:lpstr>
      <vt:lpstr>PowerPoint Presentation</vt:lpstr>
      <vt:lpstr>#1 Rule of Documentation</vt:lpstr>
      <vt:lpstr>Documentation Hints</vt:lpstr>
      <vt:lpstr>Treatment Record Must</vt:lpstr>
      <vt:lpstr>Documenting Medical Necessity</vt:lpstr>
      <vt:lpstr>Compliance Program</vt:lpstr>
      <vt:lpstr>Good Records…</vt:lpstr>
      <vt:lpstr>Teledentistry Compliance</vt:lpstr>
      <vt:lpstr>NY DOH June 2020 Medicaid Update</vt:lpstr>
      <vt:lpstr>Measurement for Value Based Care</vt:lpstr>
      <vt:lpstr>Poll</vt:lpstr>
      <vt:lpstr>UDS Sealants Measure </vt:lpstr>
      <vt:lpstr>Value Based Care</vt:lpstr>
      <vt:lpstr>Reality of now vs. Future</vt:lpstr>
      <vt:lpstr>Measuring Quality (1966)</vt:lpstr>
      <vt:lpstr>Applied to Oral Health</vt:lpstr>
      <vt:lpstr>Counting Widgets = Measurement</vt:lpstr>
      <vt:lpstr>State-Level Aggregation- CHCANYS Azara</vt:lpstr>
      <vt:lpstr>PowerPoint Presentation</vt:lpstr>
      <vt:lpstr>Current VBC</vt:lpstr>
      <vt:lpstr>Know How to Measure</vt:lpstr>
      <vt:lpstr>Upcoming Webinar</vt:lpstr>
      <vt:lpstr>NNOHA at Night</vt:lpstr>
      <vt:lpstr>NNOHA’s Annual Conference</vt:lpstr>
      <vt:lpstr>Contact Us!</vt:lpstr>
      <vt:lpstr>PowerPoint Presentation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NNOHA Candace</dc:creator>
  <cp:lastModifiedBy>Gabriela Gonzalez</cp:lastModifiedBy>
  <cp:revision>50</cp:revision>
  <dcterms:created xsi:type="dcterms:W3CDTF">2018-06-26T08:09:41Z</dcterms:created>
  <dcterms:modified xsi:type="dcterms:W3CDTF">2021-03-29T18:28:16Z</dcterms:modified>
</cp:coreProperties>
</file>